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9"/>
  </p:notesMasterIdLst>
  <p:handoutMasterIdLst>
    <p:handoutMasterId r:id="rId90"/>
  </p:handoutMasterIdLst>
  <p:sldIdLst>
    <p:sldId id="329" r:id="rId2"/>
    <p:sldId id="341" r:id="rId3"/>
    <p:sldId id="333" r:id="rId4"/>
    <p:sldId id="394" r:id="rId5"/>
    <p:sldId id="393" r:id="rId6"/>
    <p:sldId id="392" r:id="rId7"/>
    <p:sldId id="397" r:id="rId8"/>
    <p:sldId id="425" r:id="rId9"/>
    <p:sldId id="426" r:id="rId10"/>
    <p:sldId id="391" r:id="rId11"/>
    <p:sldId id="427" r:id="rId12"/>
    <p:sldId id="428" r:id="rId13"/>
    <p:sldId id="396" r:id="rId14"/>
    <p:sldId id="395" r:id="rId15"/>
    <p:sldId id="403" r:id="rId16"/>
    <p:sldId id="429" r:id="rId17"/>
    <p:sldId id="430" r:id="rId18"/>
    <p:sldId id="431" r:id="rId19"/>
    <p:sldId id="402" r:id="rId20"/>
    <p:sldId id="432" r:id="rId21"/>
    <p:sldId id="401" r:id="rId22"/>
    <p:sldId id="400" r:id="rId23"/>
    <p:sldId id="399" r:id="rId24"/>
    <p:sldId id="434" r:id="rId25"/>
    <p:sldId id="433" r:id="rId26"/>
    <p:sldId id="407" r:id="rId27"/>
    <p:sldId id="408" r:id="rId28"/>
    <p:sldId id="398" r:id="rId29"/>
    <p:sldId id="409" r:id="rId30"/>
    <p:sldId id="410" r:id="rId31"/>
    <p:sldId id="411" r:id="rId32"/>
    <p:sldId id="412" r:id="rId33"/>
    <p:sldId id="413" r:id="rId34"/>
    <p:sldId id="415" r:id="rId35"/>
    <p:sldId id="416" r:id="rId36"/>
    <p:sldId id="418" r:id="rId37"/>
    <p:sldId id="419" r:id="rId38"/>
    <p:sldId id="420" r:id="rId39"/>
    <p:sldId id="422" r:id="rId40"/>
    <p:sldId id="421" r:id="rId41"/>
    <p:sldId id="414" r:id="rId42"/>
    <p:sldId id="405" r:id="rId43"/>
    <p:sldId id="423" r:id="rId44"/>
    <p:sldId id="424" r:id="rId45"/>
    <p:sldId id="435" r:id="rId46"/>
    <p:sldId id="438" r:id="rId47"/>
    <p:sldId id="440" r:id="rId48"/>
    <p:sldId id="439" r:id="rId49"/>
    <p:sldId id="437" r:id="rId50"/>
    <p:sldId id="443" r:id="rId51"/>
    <p:sldId id="442" r:id="rId52"/>
    <p:sldId id="446" r:id="rId53"/>
    <p:sldId id="445" r:id="rId54"/>
    <p:sldId id="444" r:id="rId55"/>
    <p:sldId id="450" r:id="rId56"/>
    <p:sldId id="449" r:id="rId57"/>
    <p:sldId id="448" r:id="rId58"/>
    <p:sldId id="447" r:id="rId59"/>
    <p:sldId id="453" r:id="rId60"/>
    <p:sldId id="452" r:id="rId61"/>
    <p:sldId id="451" r:id="rId62"/>
    <p:sldId id="454" r:id="rId63"/>
    <p:sldId id="455" r:id="rId64"/>
    <p:sldId id="460" r:id="rId65"/>
    <p:sldId id="459" r:id="rId66"/>
    <p:sldId id="458" r:id="rId67"/>
    <p:sldId id="457" r:id="rId68"/>
    <p:sldId id="456" r:id="rId69"/>
    <p:sldId id="463" r:id="rId70"/>
    <p:sldId id="462" r:id="rId71"/>
    <p:sldId id="467" r:id="rId72"/>
    <p:sldId id="466" r:id="rId73"/>
    <p:sldId id="465" r:id="rId74"/>
    <p:sldId id="464" r:id="rId75"/>
    <p:sldId id="471" r:id="rId76"/>
    <p:sldId id="470" r:id="rId77"/>
    <p:sldId id="469" r:id="rId78"/>
    <p:sldId id="468" r:id="rId79"/>
    <p:sldId id="472" r:id="rId80"/>
    <p:sldId id="473" r:id="rId81"/>
    <p:sldId id="474" r:id="rId82"/>
    <p:sldId id="475" r:id="rId83"/>
    <p:sldId id="476" r:id="rId84"/>
    <p:sldId id="477" r:id="rId85"/>
    <p:sldId id="478" r:id="rId86"/>
    <p:sldId id="479" r:id="rId87"/>
    <p:sldId id="331" r:id="rId88"/>
  </p:sldIdLst>
  <p:sldSz cx="12192000" cy="6858000"/>
  <p:notesSz cx="6858000" cy="9144000"/>
  <p:embeddedFontLst>
    <p:embeddedFont>
      <p:font typeface="Avenir Next LT Pro" panose="020B0504020202020204" pitchFamily="34" charset="0"/>
      <p:regular r:id="rId91"/>
      <p:bold r:id="rId92"/>
      <p:italic r:id="rId93"/>
      <p:boldItalic r:id="rId94"/>
    </p:embeddedFont>
    <p:embeddedFont>
      <p:font typeface="Calibri" panose="020F0502020204030204" pitchFamily="34" charset="0"/>
      <p:regular r:id="rId95"/>
      <p:bold r:id="rId96"/>
      <p:italic r:id="rId97"/>
      <p:bold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guide id="3" pos="600" userDrawn="1">
          <p15:clr>
            <a:srgbClr val="A4A3A4"/>
          </p15:clr>
        </p15:guide>
        <p15:guide id="4" pos="7080" userDrawn="1">
          <p15:clr>
            <a:srgbClr val="A4A3A4"/>
          </p15:clr>
        </p15:guide>
        <p15:guide id="5" orient="horz" pos="576" userDrawn="1">
          <p15:clr>
            <a:srgbClr val="A4A3A4"/>
          </p15:clr>
        </p15:guide>
        <p15:guide id="6" orient="horz" pos="37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D71"/>
    <a:srgbClr val="03378B"/>
    <a:srgbClr val="8BC53F"/>
    <a:srgbClr val="354659"/>
    <a:srgbClr val="3AB5D9"/>
    <a:srgbClr val="B2E3EE"/>
    <a:srgbClr val="0BD0D9"/>
    <a:srgbClr val="F3F3F3"/>
    <a:srgbClr val="404D56"/>
    <a:srgbClr val="10A8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1" autoAdjust="0"/>
    <p:restoredTop sz="94416" autoAdjust="0"/>
  </p:normalViewPr>
  <p:slideViewPr>
    <p:cSldViewPr snapToGrid="0">
      <p:cViewPr varScale="1">
        <p:scale>
          <a:sx n="80" d="100"/>
          <a:sy n="80" d="100"/>
        </p:scale>
        <p:origin x="830" y="53"/>
      </p:cViewPr>
      <p:guideLst>
        <p:guide orient="horz" pos="2136"/>
        <p:guide pos="3840"/>
        <p:guide pos="600"/>
        <p:guide pos="7080"/>
        <p:guide orient="horz" pos="576"/>
        <p:guide orient="horz" pos="3720"/>
      </p:guideLst>
    </p:cSldViewPr>
  </p:slideViewPr>
  <p:notesTextViewPr>
    <p:cViewPr>
      <p:scale>
        <a:sx n="3" d="2"/>
        <a:sy n="3" d="2"/>
      </p:scale>
      <p:origin x="0" y="0"/>
    </p:cViewPr>
  </p:notesTextViewPr>
  <p:sorterViewPr>
    <p:cViewPr>
      <p:scale>
        <a:sx n="103" d="100"/>
        <a:sy n="103" d="100"/>
      </p:scale>
      <p:origin x="0" y="0"/>
    </p:cViewPr>
  </p:sorterViewPr>
  <p:notesViewPr>
    <p:cSldViewPr snapToGrid="0">
      <p:cViewPr varScale="1">
        <p:scale>
          <a:sx n="77" d="100"/>
          <a:sy n="77" d="100"/>
        </p:scale>
        <p:origin x="344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venir Next LT Pro"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1C20CD-15C7-4161-9271-AA393F3BEBD2}" type="datetimeFigureOut">
              <a:rPr lang="en-US" smtClean="0">
                <a:latin typeface="Avenir Next LT Pro" panose="020B0504020202020204" pitchFamily="34" charset="0"/>
              </a:rPr>
              <a:t>7/15/2024</a:t>
            </a:fld>
            <a:endParaRPr lang="en-US" dirty="0">
              <a:latin typeface="Avenir Next LT Pro"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venir Next LT Pro"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5A8A6-FEAE-454E-AA98-54EA61CA4A60}" type="slidenum">
              <a:rPr lang="en-US" smtClean="0">
                <a:latin typeface="Avenir Next LT Pro" panose="020B0504020202020204" pitchFamily="34" charset="0"/>
              </a:rPr>
              <a:t>‹#›</a:t>
            </a:fld>
            <a:endParaRPr lang="en-US" dirty="0">
              <a:latin typeface="Avenir Next LT Pro" panose="020B0504020202020204" pitchFamily="34" charset="0"/>
            </a:endParaRPr>
          </a:p>
        </p:txBody>
      </p:sp>
    </p:spTree>
    <p:extLst>
      <p:ext uri="{BB962C8B-B14F-4D97-AF65-F5344CB8AC3E}">
        <p14:creationId xmlns:p14="http://schemas.microsoft.com/office/powerpoint/2010/main" val="3554263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enir Next LT Pro"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enir Next LT Pro" panose="020B0504020202020204" pitchFamily="34" charset="0"/>
              </a:defRPr>
            </a:lvl1pPr>
          </a:lstStyle>
          <a:p>
            <a:fld id="{2F1677EA-F7BB-492F-BF15-7747DC07EE7E}" type="datetimeFigureOut">
              <a:rPr lang="en-US" smtClean="0"/>
              <a:pPr/>
              <a:t>7/15/2024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enir Next LT Pro"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enir Next LT Pro" panose="020B0504020202020204" pitchFamily="34" charset="0"/>
              </a:defRPr>
            </a:lvl1pPr>
          </a:lstStyle>
          <a:p>
            <a:fld id="{918649F8-882C-4002-AB2C-ED8BCF0D8646}" type="slidenum">
              <a:rPr lang="en-US" smtClean="0"/>
              <a:pPr/>
              <a:t>‹#›</a:t>
            </a:fld>
            <a:endParaRPr lang="en-US" dirty="0"/>
          </a:p>
        </p:txBody>
      </p:sp>
    </p:spTree>
    <p:extLst>
      <p:ext uri="{BB962C8B-B14F-4D97-AF65-F5344CB8AC3E}">
        <p14:creationId xmlns:p14="http://schemas.microsoft.com/office/powerpoint/2010/main" val="1830473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 Next LT Pro" panose="020B0504020202020204" pitchFamily="34" charset="0"/>
        <a:ea typeface="+mn-ea"/>
        <a:cs typeface="+mn-cs"/>
      </a:defRPr>
    </a:lvl1pPr>
    <a:lvl2pPr marL="457200" algn="l" defTabSz="914400" rtl="0" eaLnBrk="1" latinLnBrk="0" hangingPunct="1">
      <a:defRPr sz="1200" kern="1200">
        <a:solidFill>
          <a:schemeClr val="tx1"/>
        </a:solidFill>
        <a:latin typeface="Avenir Next LT Pro" panose="020B0504020202020204" pitchFamily="34" charset="0"/>
        <a:ea typeface="+mn-ea"/>
        <a:cs typeface="+mn-cs"/>
      </a:defRPr>
    </a:lvl2pPr>
    <a:lvl3pPr marL="914400" algn="l" defTabSz="914400" rtl="0" eaLnBrk="1" latinLnBrk="0" hangingPunct="1">
      <a:defRPr sz="1200" kern="1200">
        <a:solidFill>
          <a:schemeClr val="tx1"/>
        </a:solidFill>
        <a:latin typeface="Avenir Next LT Pro" panose="020B0504020202020204" pitchFamily="34" charset="0"/>
        <a:ea typeface="+mn-ea"/>
        <a:cs typeface="+mn-cs"/>
      </a:defRPr>
    </a:lvl3pPr>
    <a:lvl4pPr marL="1371600" algn="l" defTabSz="914400" rtl="0" eaLnBrk="1" latinLnBrk="0" hangingPunct="1">
      <a:defRPr sz="1200" kern="1200">
        <a:solidFill>
          <a:schemeClr val="tx1"/>
        </a:solidFill>
        <a:latin typeface="Avenir Next LT Pro" panose="020B0504020202020204" pitchFamily="34" charset="0"/>
        <a:ea typeface="+mn-ea"/>
        <a:cs typeface="+mn-cs"/>
      </a:defRPr>
    </a:lvl4pPr>
    <a:lvl5pPr marL="1828800" algn="l" defTabSz="914400" rtl="0" eaLnBrk="1" latinLnBrk="0" hangingPunct="1">
      <a:defRPr sz="1200" kern="1200">
        <a:solidFill>
          <a:schemeClr val="tx1"/>
        </a:solidFill>
        <a:latin typeface="Avenir Next LT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462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5" name="Picture Placeholder 5"/>
          <p:cNvSpPr>
            <a:spLocks noGrp="1"/>
          </p:cNvSpPr>
          <p:nvPr>
            <p:ph type="pic" sz="quarter" idx="10" hasCustomPrompt="1"/>
          </p:nvPr>
        </p:nvSpPr>
        <p:spPr>
          <a:xfrm>
            <a:off x="5082540" y="0"/>
            <a:ext cx="591312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389418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Picture Placeholder 5"/>
          <p:cNvSpPr>
            <a:spLocks noGrp="1"/>
          </p:cNvSpPr>
          <p:nvPr>
            <p:ph type="pic" sz="quarter" idx="11" hasCustomPrompt="1"/>
          </p:nvPr>
        </p:nvSpPr>
        <p:spPr>
          <a:xfrm>
            <a:off x="5067300" y="0"/>
            <a:ext cx="35941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8" name="Picture Placeholder 7"/>
          <p:cNvSpPr>
            <a:spLocks noGrp="1"/>
          </p:cNvSpPr>
          <p:nvPr>
            <p:ph type="pic" sz="quarter" idx="12" hasCustomPrompt="1"/>
          </p:nvPr>
        </p:nvSpPr>
        <p:spPr>
          <a:xfrm>
            <a:off x="8661400" y="3429000"/>
            <a:ext cx="3559630" cy="3429001"/>
          </a:xfrm>
          <a:prstGeom prst="rect">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6" name="Picture Placeholder 7"/>
          <p:cNvSpPr>
            <a:spLocks noGrp="1"/>
          </p:cNvSpPr>
          <p:nvPr>
            <p:ph type="pic" sz="quarter" idx="13" hasCustomPrompt="1"/>
          </p:nvPr>
        </p:nvSpPr>
        <p:spPr>
          <a:xfrm>
            <a:off x="0" y="3429000"/>
            <a:ext cx="1542009" cy="3429000"/>
          </a:xfrm>
          <a:prstGeom prst="rect">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1169487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3"/>
          <p:cNvSpPr/>
          <p:nvPr userDrawn="1"/>
        </p:nvSpPr>
        <p:spPr>
          <a:xfrm>
            <a:off x="1292326" y="4184262"/>
            <a:ext cx="1725738" cy="1764261"/>
          </a:xfrm>
          <a:custGeom>
            <a:avLst/>
            <a:gdLst>
              <a:gd name="connsiteX0" fmla="*/ 0 w 2272553"/>
              <a:gd name="connsiteY0" fmla="*/ 0 h 2514600"/>
              <a:gd name="connsiteX1" fmla="*/ 2272553 w 2272553"/>
              <a:gd name="connsiteY1" fmla="*/ 0 h 2514600"/>
              <a:gd name="connsiteX2" fmla="*/ 2272553 w 2272553"/>
              <a:gd name="connsiteY2" fmla="*/ 2514600 h 2514600"/>
              <a:gd name="connsiteX3" fmla="*/ 0 w 2272553"/>
              <a:gd name="connsiteY3" fmla="*/ 2514600 h 2514600"/>
              <a:gd name="connsiteX4" fmla="*/ 0 w 2272553"/>
              <a:gd name="connsiteY4" fmla="*/ 0 h 2514600"/>
              <a:gd name="connsiteX0" fmla="*/ 322729 w 2272553"/>
              <a:gd name="connsiteY0" fmla="*/ 524435 h 2514600"/>
              <a:gd name="connsiteX1" fmla="*/ 2272553 w 2272553"/>
              <a:gd name="connsiteY1" fmla="*/ 0 h 2514600"/>
              <a:gd name="connsiteX2" fmla="*/ 2272553 w 2272553"/>
              <a:gd name="connsiteY2" fmla="*/ 2514600 h 2514600"/>
              <a:gd name="connsiteX3" fmla="*/ 0 w 2272553"/>
              <a:gd name="connsiteY3" fmla="*/ 2514600 h 2514600"/>
              <a:gd name="connsiteX4" fmla="*/ 322729 w 2272553"/>
              <a:gd name="connsiteY4" fmla="*/ 524435 h 2514600"/>
              <a:gd name="connsiteX0" fmla="*/ 322729 w 2272553"/>
              <a:gd name="connsiteY0" fmla="*/ 0 h 1990165"/>
              <a:gd name="connsiteX1" fmla="*/ 1667435 w 2272553"/>
              <a:gd name="connsiteY1" fmla="*/ 349624 h 1990165"/>
              <a:gd name="connsiteX2" fmla="*/ 2272553 w 2272553"/>
              <a:gd name="connsiteY2" fmla="*/ 1990165 h 1990165"/>
              <a:gd name="connsiteX3" fmla="*/ 0 w 2272553"/>
              <a:gd name="connsiteY3" fmla="*/ 1990165 h 1990165"/>
              <a:gd name="connsiteX4" fmla="*/ 322729 w 2272553"/>
              <a:gd name="connsiteY4" fmla="*/ 0 h 1990165"/>
              <a:gd name="connsiteX0" fmla="*/ 322729 w 1721223"/>
              <a:gd name="connsiteY0" fmla="*/ 0 h 1990165"/>
              <a:gd name="connsiteX1" fmla="*/ 1667435 w 1721223"/>
              <a:gd name="connsiteY1" fmla="*/ 349624 h 1990165"/>
              <a:gd name="connsiteX2" fmla="*/ 1721223 w 1721223"/>
              <a:gd name="connsiteY2" fmla="*/ 1385047 h 1990165"/>
              <a:gd name="connsiteX3" fmla="*/ 0 w 1721223"/>
              <a:gd name="connsiteY3" fmla="*/ 1990165 h 1990165"/>
              <a:gd name="connsiteX4" fmla="*/ 322729 w 1721223"/>
              <a:gd name="connsiteY4" fmla="*/ 0 h 1990165"/>
              <a:gd name="connsiteX0" fmla="*/ 0 w 1398494"/>
              <a:gd name="connsiteY0" fmla="*/ 0 h 1438835"/>
              <a:gd name="connsiteX1" fmla="*/ 1344706 w 1398494"/>
              <a:gd name="connsiteY1" fmla="*/ 349624 h 1438835"/>
              <a:gd name="connsiteX2" fmla="*/ 1398494 w 1398494"/>
              <a:gd name="connsiteY2" fmla="*/ 1385047 h 1438835"/>
              <a:gd name="connsiteX3" fmla="*/ 161366 w 1398494"/>
              <a:gd name="connsiteY3" fmla="*/ 1438835 h 1438835"/>
              <a:gd name="connsiteX4" fmla="*/ 0 w 1398494"/>
              <a:gd name="connsiteY4" fmla="*/ 0 h 1438835"/>
              <a:gd name="connsiteX0" fmla="*/ 135744 w 1534238"/>
              <a:gd name="connsiteY0" fmla="*/ 0 h 1438835"/>
              <a:gd name="connsiteX1" fmla="*/ 1480450 w 1534238"/>
              <a:gd name="connsiteY1" fmla="*/ 349624 h 1438835"/>
              <a:gd name="connsiteX2" fmla="*/ 1534238 w 1534238"/>
              <a:gd name="connsiteY2" fmla="*/ 1385047 h 1438835"/>
              <a:gd name="connsiteX3" fmla="*/ 297110 w 1534238"/>
              <a:gd name="connsiteY3" fmla="*/ 1438835 h 1438835"/>
              <a:gd name="connsiteX4" fmla="*/ 135744 w 1534238"/>
              <a:gd name="connsiteY4" fmla="*/ 0 h 1438835"/>
              <a:gd name="connsiteX0" fmla="*/ 155107 w 1553601"/>
              <a:gd name="connsiteY0" fmla="*/ 0 h 1438835"/>
              <a:gd name="connsiteX1" fmla="*/ 1499813 w 1553601"/>
              <a:gd name="connsiteY1" fmla="*/ 349624 h 1438835"/>
              <a:gd name="connsiteX2" fmla="*/ 1553601 w 1553601"/>
              <a:gd name="connsiteY2" fmla="*/ 1385047 h 1438835"/>
              <a:gd name="connsiteX3" fmla="*/ 316473 w 1553601"/>
              <a:gd name="connsiteY3" fmla="*/ 1438835 h 1438835"/>
              <a:gd name="connsiteX4" fmla="*/ 155107 w 1553601"/>
              <a:gd name="connsiteY4" fmla="*/ 0 h 1438835"/>
              <a:gd name="connsiteX0" fmla="*/ 155107 w 1553601"/>
              <a:gd name="connsiteY0" fmla="*/ 150979 h 1589814"/>
              <a:gd name="connsiteX1" fmla="*/ 1499813 w 1553601"/>
              <a:gd name="connsiteY1" fmla="*/ 500603 h 1589814"/>
              <a:gd name="connsiteX2" fmla="*/ 1553601 w 1553601"/>
              <a:gd name="connsiteY2" fmla="*/ 1536026 h 1589814"/>
              <a:gd name="connsiteX3" fmla="*/ 316473 w 1553601"/>
              <a:gd name="connsiteY3" fmla="*/ 1589814 h 1589814"/>
              <a:gd name="connsiteX4" fmla="*/ 155107 w 1553601"/>
              <a:gd name="connsiteY4" fmla="*/ 150979 h 1589814"/>
              <a:gd name="connsiteX0" fmla="*/ 155107 w 1553601"/>
              <a:gd name="connsiteY0" fmla="*/ 131779 h 1570614"/>
              <a:gd name="connsiteX1" fmla="*/ 1499813 w 1553601"/>
              <a:gd name="connsiteY1" fmla="*/ 481403 h 1570614"/>
              <a:gd name="connsiteX2" fmla="*/ 1553601 w 1553601"/>
              <a:gd name="connsiteY2" fmla="*/ 1516826 h 1570614"/>
              <a:gd name="connsiteX3" fmla="*/ 316473 w 1553601"/>
              <a:gd name="connsiteY3" fmla="*/ 1570614 h 1570614"/>
              <a:gd name="connsiteX4" fmla="*/ 155107 w 1553601"/>
              <a:gd name="connsiteY4" fmla="*/ 131779 h 1570614"/>
              <a:gd name="connsiteX0" fmla="*/ 155107 w 1691693"/>
              <a:gd name="connsiteY0" fmla="*/ 131779 h 1570614"/>
              <a:gd name="connsiteX1" fmla="*/ 1499813 w 1691693"/>
              <a:gd name="connsiteY1" fmla="*/ 481403 h 1570614"/>
              <a:gd name="connsiteX2" fmla="*/ 1553601 w 1691693"/>
              <a:gd name="connsiteY2" fmla="*/ 1516826 h 1570614"/>
              <a:gd name="connsiteX3" fmla="*/ 316473 w 1691693"/>
              <a:gd name="connsiteY3" fmla="*/ 1570614 h 1570614"/>
              <a:gd name="connsiteX4" fmla="*/ 155107 w 1691693"/>
              <a:gd name="connsiteY4" fmla="*/ 131779 h 1570614"/>
              <a:gd name="connsiteX0" fmla="*/ 155107 w 1764561"/>
              <a:gd name="connsiteY0" fmla="*/ 131779 h 1570614"/>
              <a:gd name="connsiteX1" fmla="*/ 1499813 w 1764561"/>
              <a:gd name="connsiteY1" fmla="*/ 481403 h 1570614"/>
              <a:gd name="connsiteX2" fmla="*/ 1553601 w 1764561"/>
              <a:gd name="connsiteY2" fmla="*/ 1516826 h 1570614"/>
              <a:gd name="connsiteX3" fmla="*/ 316473 w 1764561"/>
              <a:gd name="connsiteY3" fmla="*/ 1570614 h 1570614"/>
              <a:gd name="connsiteX4" fmla="*/ 155107 w 1764561"/>
              <a:gd name="connsiteY4" fmla="*/ 131779 h 1570614"/>
              <a:gd name="connsiteX0" fmla="*/ 155107 w 1764561"/>
              <a:gd name="connsiteY0" fmla="*/ 131779 h 1702753"/>
              <a:gd name="connsiteX1" fmla="*/ 1499813 w 1764561"/>
              <a:gd name="connsiteY1" fmla="*/ 481403 h 1702753"/>
              <a:gd name="connsiteX2" fmla="*/ 1553601 w 1764561"/>
              <a:gd name="connsiteY2" fmla="*/ 1516826 h 1702753"/>
              <a:gd name="connsiteX3" fmla="*/ 316473 w 1764561"/>
              <a:gd name="connsiteY3" fmla="*/ 1570614 h 1702753"/>
              <a:gd name="connsiteX4" fmla="*/ 155107 w 1764561"/>
              <a:gd name="connsiteY4" fmla="*/ 131779 h 1702753"/>
              <a:gd name="connsiteX0" fmla="*/ 155107 w 1764561"/>
              <a:gd name="connsiteY0" fmla="*/ 131779 h 1762233"/>
              <a:gd name="connsiteX1" fmla="*/ 1499813 w 1764561"/>
              <a:gd name="connsiteY1" fmla="*/ 481403 h 1762233"/>
              <a:gd name="connsiteX2" fmla="*/ 1553601 w 1764561"/>
              <a:gd name="connsiteY2" fmla="*/ 1516826 h 1762233"/>
              <a:gd name="connsiteX3" fmla="*/ 316473 w 1764561"/>
              <a:gd name="connsiteY3" fmla="*/ 1570614 h 1762233"/>
              <a:gd name="connsiteX4" fmla="*/ 155107 w 1764561"/>
              <a:gd name="connsiteY4" fmla="*/ 131779 h 1762233"/>
              <a:gd name="connsiteX0" fmla="*/ 245575 w 1721679"/>
              <a:gd name="connsiteY0" fmla="*/ 125515 h 1813119"/>
              <a:gd name="connsiteX1" fmla="*/ 1456931 w 1721679"/>
              <a:gd name="connsiteY1" fmla="*/ 532289 h 1813119"/>
              <a:gd name="connsiteX2" fmla="*/ 1510719 w 1721679"/>
              <a:gd name="connsiteY2" fmla="*/ 1567712 h 1813119"/>
              <a:gd name="connsiteX3" fmla="*/ 273591 w 1721679"/>
              <a:gd name="connsiteY3" fmla="*/ 1621500 h 1813119"/>
              <a:gd name="connsiteX4" fmla="*/ 245575 w 1721679"/>
              <a:gd name="connsiteY4" fmla="*/ 125515 h 1813119"/>
              <a:gd name="connsiteX0" fmla="*/ 225214 w 1701318"/>
              <a:gd name="connsiteY0" fmla="*/ 125515 h 1801140"/>
              <a:gd name="connsiteX1" fmla="*/ 1436570 w 1701318"/>
              <a:gd name="connsiteY1" fmla="*/ 532289 h 1801140"/>
              <a:gd name="connsiteX2" fmla="*/ 1490358 w 1701318"/>
              <a:gd name="connsiteY2" fmla="*/ 1567712 h 1801140"/>
              <a:gd name="connsiteX3" fmla="*/ 281805 w 1701318"/>
              <a:gd name="connsiteY3" fmla="*/ 1592925 h 1801140"/>
              <a:gd name="connsiteX4" fmla="*/ 225214 w 1701318"/>
              <a:gd name="connsiteY4" fmla="*/ 125515 h 1801140"/>
              <a:gd name="connsiteX0" fmla="*/ 258938 w 1735042"/>
              <a:gd name="connsiteY0" fmla="*/ 125515 h 1801140"/>
              <a:gd name="connsiteX1" fmla="*/ 1470294 w 1735042"/>
              <a:gd name="connsiteY1" fmla="*/ 532289 h 1801140"/>
              <a:gd name="connsiteX2" fmla="*/ 1524082 w 1735042"/>
              <a:gd name="connsiteY2" fmla="*/ 1567712 h 1801140"/>
              <a:gd name="connsiteX3" fmla="*/ 315529 w 1735042"/>
              <a:gd name="connsiteY3" fmla="*/ 1592925 h 1801140"/>
              <a:gd name="connsiteX4" fmla="*/ 258938 w 1735042"/>
              <a:gd name="connsiteY4" fmla="*/ 125515 h 1801140"/>
              <a:gd name="connsiteX0" fmla="*/ 258938 w 1735042"/>
              <a:gd name="connsiteY0" fmla="*/ 125515 h 1764839"/>
              <a:gd name="connsiteX1" fmla="*/ 1470294 w 1735042"/>
              <a:gd name="connsiteY1" fmla="*/ 532289 h 1764839"/>
              <a:gd name="connsiteX2" fmla="*/ 1524082 w 1735042"/>
              <a:gd name="connsiteY2" fmla="*/ 1567712 h 1764839"/>
              <a:gd name="connsiteX3" fmla="*/ 315529 w 1735042"/>
              <a:gd name="connsiteY3" fmla="*/ 1592925 h 1764839"/>
              <a:gd name="connsiteX4" fmla="*/ 258938 w 1735042"/>
              <a:gd name="connsiteY4" fmla="*/ 125515 h 1764839"/>
              <a:gd name="connsiteX0" fmla="*/ 258938 w 1735042"/>
              <a:gd name="connsiteY0" fmla="*/ 125515 h 1757467"/>
              <a:gd name="connsiteX1" fmla="*/ 1470294 w 1735042"/>
              <a:gd name="connsiteY1" fmla="*/ 532289 h 1757467"/>
              <a:gd name="connsiteX2" fmla="*/ 1524082 w 1735042"/>
              <a:gd name="connsiteY2" fmla="*/ 1567712 h 1757467"/>
              <a:gd name="connsiteX3" fmla="*/ 315529 w 1735042"/>
              <a:gd name="connsiteY3" fmla="*/ 1592925 h 1757467"/>
              <a:gd name="connsiteX4" fmla="*/ 258938 w 1735042"/>
              <a:gd name="connsiteY4" fmla="*/ 125515 h 1757467"/>
              <a:gd name="connsiteX0" fmla="*/ 258938 w 1735042"/>
              <a:gd name="connsiteY0" fmla="*/ 125515 h 1782744"/>
              <a:gd name="connsiteX1" fmla="*/ 1470294 w 1735042"/>
              <a:gd name="connsiteY1" fmla="*/ 532289 h 1782744"/>
              <a:gd name="connsiteX2" fmla="*/ 1524082 w 1735042"/>
              <a:gd name="connsiteY2" fmla="*/ 1567712 h 1782744"/>
              <a:gd name="connsiteX3" fmla="*/ 315529 w 1735042"/>
              <a:gd name="connsiteY3" fmla="*/ 1592925 h 1782744"/>
              <a:gd name="connsiteX4" fmla="*/ 258938 w 1735042"/>
              <a:gd name="connsiteY4" fmla="*/ 125515 h 1782744"/>
              <a:gd name="connsiteX0" fmla="*/ 258938 w 1735042"/>
              <a:gd name="connsiteY0" fmla="*/ 125515 h 1802774"/>
              <a:gd name="connsiteX1" fmla="*/ 1470294 w 1735042"/>
              <a:gd name="connsiteY1" fmla="*/ 532289 h 1802774"/>
              <a:gd name="connsiteX2" fmla="*/ 1524082 w 1735042"/>
              <a:gd name="connsiteY2" fmla="*/ 1567712 h 1802774"/>
              <a:gd name="connsiteX3" fmla="*/ 315529 w 1735042"/>
              <a:gd name="connsiteY3" fmla="*/ 1592925 h 1802774"/>
              <a:gd name="connsiteX4" fmla="*/ 258938 w 1735042"/>
              <a:gd name="connsiteY4" fmla="*/ 125515 h 1802774"/>
              <a:gd name="connsiteX0" fmla="*/ 258938 w 1735042"/>
              <a:gd name="connsiteY0" fmla="*/ 125515 h 1773855"/>
              <a:gd name="connsiteX1" fmla="*/ 1470294 w 1735042"/>
              <a:gd name="connsiteY1" fmla="*/ 532289 h 1773855"/>
              <a:gd name="connsiteX2" fmla="*/ 1524082 w 1735042"/>
              <a:gd name="connsiteY2" fmla="*/ 1567712 h 1773855"/>
              <a:gd name="connsiteX3" fmla="*/ 315529 w 1735042"/>
              <a:gd name="connsiteY3" fmla="*/ 1592925 h 1773855"/>
              <a:gd name="connsiteX4" fmla="*/ 258938 w 1735042"/>
              <a:gd name="connsiteY4" fmla="*/ 125515 h 1773855"/>
              <a:gd name="connsiteX0" fmla="*/ 258938 w 1735042"/>
              <a:gd name="connsiteY0" fmla="*/ 125515 h 1782291"/>
              <a:gd name="connsiteX1" fmla="*/ 1470294 w 1735042"/>
              <a:gd name="connsiteY1" fmla="*/ 532289 h 1782291"/>
              <a:gd name="connsiteX2" fmla="*/ 1524082 w 1735042"/>
              <a:gd name="connsiteY2" fmla="*/ 1567712 h 1782291"/>
              <a:gd name="connsiteX3" fmla="*/ 315529 w 1735042"/>
              <a:gd name="connsiteY3" fmla="*/ 1592925 h 1782291"/>
              <a:gd name="connsiteX4" fmla="*/ 258938 w 1735042"/>
              <a:gd name="connsiteY4" fmla="*/ 125515 h 1782291"/>
              <a:gd name="connsiteX0" fmla="*/ 258938 w 1735042"/>
              <a:gd name="connsiteY0" fmla="*/ 141884 h 1798660"/>
              <a:gd name="connsiteX1" fmla="*/ 1470294 w 1735042"/>
              <a:gd name="connsiteY1" fmla="*/ 548658 h 1798660"/>
              <a:gd name="connsiteX2" fmla="*/ 1524082 w 1735042"/>
              <a:gd name="connsiteY2" fmla="*/ 1584081 h 1798660"/>
              <a:gd name="connsiteX3" fmla="*/ 315529 w 1735042"/>
              <a:gd name="connsiteY3" fmla="*/ 1609294 h 1798660"/>
              <a:gd name="connsiteX4" fmla="*/ 258938 w 1735042"/>
              <a:gd name="connsiteY4" fmla="*/ 141884 h 1798660"/>
              <a:gd name="connsiteX0" fmla="*/ 258938 w 1735042"/>
              <a:gd name="connsiteY0" fmla="*/ 96307 h 1753083"/>
              <a:gd name="connsiteX1" fmla="*/ 1470294 w 1735042"/>
              <a:gd name="connsiteY1" fmla="*/ 503081 h 1753083"/>
              <a:gd name="connsiteX2" fmla="*/ 1524082 w 1735042"/>
              <a:gd name="connsiteY2" fmla="*/ 1538504 h 1753083"/>
              <a:gd name="connsiteX3" fmla="*/ 315529 w 1735042"/>
              <a:gd name="connsiteY3" fmla="*/ 1563717 h 1753083"/>
              <a:gd name="connsiteX4" fmla="*/ 258938 w 1735042"/>
              <a:gd name="connsiteY4" fmla="*/ 96307 h 1753083"/>
              <a:gd name="connsiteX0" fmla="*/ 273434 w 1749538"/>
              <a:gd name="connsiteY0" fmla="*/ 96307 h 1753083"/>
              <a:gd name="connsiteX1" fmla="*/ 1484790 w 1749538"/>
              <a:gd name="connsiteY1" fmla="*/ 503081 h 1753083"/>
              <a:gd name="connsiteX2" fmla="*/ 1538578 w 1749538"/>
              <a:gd name="connsiteY2" fmla="*/ 1538504 h 1753083"/>
              <a:gd name="connsiteX3" fmla="*/ 330025 w 1749538"/>
              <a:gd name="connsiteY3" fmla="*/ 1563717 h 1753083"/>
              <a:gd name="connsiteX4" fmla="*/ 273434 w 1749538"/>
              <a:gd name="connsiteY4" fmla="*/ 96307 h 1753083"/>
              <a:gd name="connsiteX0" fmla="*/ 273434 w 1749538"/>
              <a:gd name="connsiteY0" fmla="*/ 96307 h 1753083"/>
              <a:gd name="connsiteX1" fmla="*/ 1484790 w 1749538"/>
              <a:gd name="connsiteY1" fmla="*/ 503081 h 1753083"/>
              <a:gd name="connsiteX2" fmla="*/ 1538578 w 1749538"/>
              <a:gd name="connsiteY2" fmla="*/ 1538504 h 1753083"/>
              <a:gd name="connsiteX3" fmla="*/ 330025 w 1749538"/>
              <a:gd name="connsiteY3" fmla="*/ 1563717 h 1753083"/>
              <a:gd name="connsiteX4" fmla="*/ 273434 w 1749538"/>
              <a:gd name="connsiteY4" fmla="*/ 96307 h 1753083"/>
              <a:gd name="connsiteX0" fmla="*/ 273434 w 1741059"/>
              <a:gd name="connsiteY0" fmla="*/ 96307 h 1741345"/>
              <a:gd name="connsiteX1" fmla="*/ 1484790 w 1741059"/>
              <a:gd name="connsiteY1" fmla="*/ 503081 h 1741345"/>
              <a:gd name="connsiteX2" fmla="*/ 1519528 w 1741059"/>
              <a:gd name="connsiteY2" fmla="*/ 1519454 h 1741345"/>
              <a:gd name="connsiteX3" fmla="*/ 330025 w 1741059"/>
              <a:gd name="connsiteY3" fmla="*/ 1563717 h 1741345"/>
              <a:gd name="connsiteX4" fmla="*/ 273434 w 1741059"/>
              <a:gd name="connsiteY4" fmla="*/ 96307 h 1741345"/>
              <a:gd name="connsiteX0" fmla="*/ 273434 w 1741059"/>
              <a:gd name="connsiteY0" fmla="*/ 96307 h 1741345"/>
              <a:gd name="connsiteX1" fmla="*/ 1484790 w 1741059"/>
              <a:gd name="connsiteY1" fmla="*/ 503081 h 1741345"/>
              <a:gd name="connsiteX2" fmla="*/ 1519528 w 1741059"/>
              <a:gd name="connsiteY2" fmla="*/ 1519454 h 1741345"/>
              <a:gd name="connsiteX3" fmla="*/ 330025 w 1741059"/>
              <a:gd name="connsiteY3" fmla="*/ 1563717 h 1741345"/>
              <a:gd name="connsiteX4" fmla="*/ 273434 w 1741059"/>
              <a:gd name="connsiteY4" fmla="*/ 96307 h 1741345"/>
              <a:gd name="connsiteX0" fmla="*/ 273434 w 1741059"/>
              <a:gd name="connsiteY0" fmla="*/ 99249 h 1744287"/>
              <a:gd name="connsiteX1" fmla="*/ 1484790 w 1741059"/>
              <a:gd name="connsiteY1" fmla="*/ 506023 h 1744287"/>
              <a:gd name="connsiteX2" fmla="*/ 1519528 w 1741059"/>
              <a:gd name="connsiteY2" fmla="*/ 1522396 h 1744287"/>
              <a:gd name="connsiteX3" fmla="*/ 330025 w 1741059"/>
              <a:gd name="connsiteY3" fmla="*/ 1566659 h 1744287"/>
              <a:gd name="connsiteX4" fmla="*/ 273434 w 1741059"/>
              <a:gd name="connsiteY4" fmla="*/ 99249 h 1744287"/>
              <a:gd name="connsiteX0" fmla="*/ 273434 w 1741059"/>
              <a:gd name="connsiteY0" fmla="*/ 56657 h 1701695"/>
              <a:gd name="connsiteX1" fmla="*/ 1484790 w 1741059"/>
              <a:gd name="connsiteY1" fmla="*/ 463431 h 1701695"/>
              <a:gd name="connsiteX2" fmla="*/ 1519528 w 1741059"/>
              <a:gd name="connsiteY2" fmla="*/ 1479804 h 1701695"/>
              <a:gd name="connsiteX3" fmla="*/ 330025 w 1741059"/>
              <a:gd name="connsiteY3" fmla="*/ 1524067 h 1701695"/>
              <a:gd name="connsiteX4" fmla="*/ 273434 w 1741059"/>
              <a:gd name="connsiteY4" fmla="*/ 56657 h 1701695"/>
              <a:gd name="connsiteX0" fmla="*/ 273434 w 1741059"/>
              <a:gd name="connsiteY0" fmla="*/ 56657 h 1701695"/>
              <a:gd name="connsiteX1" fmla="*/ 1484790 w 1741059"/>
              <a:gd name="connsiteY1" fmla="*/ 463431 h 1701695"/>
              <a:gd name="connsiteX2" fmla="*/ 1519528 w 1741059"/>
              <a:gd name="connsiteY2" fmla="*/ 1479804 h 1701695"/>
              <a:gd name="connsiteX3" fmla="*/ 330025 w 1741059"/>
              <a:gd name="connsiteY3" fmla="*/ 1524067 h 1701695"/>
              <a:gd name="connsiteX4" fmla="*/ 273434 w 1741059"/>
              <a:gd name="connsiteY4" fmla="*/ 56657 h 1701695"/>
              <a:gd name="connsiteX0" fmla="*/ 278866 w 1746491"/>
              <a:gd name="connsiteY0" fmla="*/ 102264 h 1747302"/>
              <a:gd name="connsiteX1" fmla="*/ 1490222 w 1746491"/>
              <a:gd name="connsiteY1" fmla="*/ 509038 h 1747302"/>
              <a:gd name="connsiteX2" fmla="*/ 1524960 w 1746491"/>
              <a:gd name="connsiteY2" fmla="*/ 1525411 h 1747302"/>
              <a:gd name="connsiteX3" fmla="*/ 335457 w 1746491"/>
              <a:gd name="connsiteY3" fmla="*/ 1569674 h 1747302"/>
              <a:gd name="connsiteX4" fmla="*/ 278866 w 1746491"/>
              <a:gd name="connsiteY4" fmla="*/ 102264 h 1747302"/>
              <a:gd name="connsiteX0" fmla="*/ 268885 w 1736510"/>
              <a:gd name="connsiteY0" fmla="*/ 162029 h 1807067"/>
              <a:gd name="connsiteX1" fmla="*/ 1480241 w 1736510"/>
              <a:gd name="connsiteY1" fmla="*/ 568803 h 1807067"/>
              <a:gd name="connsiteX2" fmla="*/ 1514979 w 1736510"/>
              <a:gd name="connsiteY2" fmla="*/ 1585176 h 1807067"/>
              <a:gd name="connsiteX3" fmla="*/ 325476 w 1736510"/>
              <a:gd name="connsiteY3" fmla="*/ 1629439 h 1807067"/>
              <a:gd name="connsiteX4" fmla="*/ 268885 w 1736510"/>
              <a:gd name="connsiteY4" fmla="*/ 162029 h 1807067"/>
              <a:gd name="connsiteX0" fmla="*/ 274505 w 1742130"/>
              <a:gd name="connsiteY0" fmla="*/ 102246 h 1747284"/>
              <a:gd name="connsiteX1" fmla="*/ 1485861 w 1742130"/>
              <a:gd name="connsiteY1" fmla="*/ 509020 h 1747284"/>
              <a:gd name="connsiteX2" fmla="*/ 1520599 w 1742130"/>
              <a:gd name="connsiteY2" fmla="*/ 1525393 h 1747284"/>
              <a:gd name="connsiteX3" fmla="*/ 331096 w 1742130"/>
              <a:gd name="connsiteY3" fmla="*/ 1569656 h 1747284"/>
              <a:gd name="connsiteX4" fmla="*/ 274505 w 1742130"/>
              <a:gd name="connsiteY4" fmla="*/ 102246 h 1747284"/>
              <a:gd name="connsiteX0" fmla="*/ 267112 w 1734737"/>
              <a:gd name="connsiteY0" fmla="*/ 190362 h 1835400"/>
              <a:gd name="connsiteX1" fmla="*/ 1478468 w 1734737"/>
              <a:gd name="connsiteY1" fmla="*/ 597136 h 1835400"/>
              <a:gd name="connsiteX2" fmla="*/ 1513206 w 1734737"/>
              <a:gd name="connsiteY2" fmla="*/ 1613509 h 1835400"/>
              <a:gd name="connsiteX3" fmla="*/ 323703 w 1734737"/>
              <a:gd name="connsiteY3" fmla="*/ 1657772 h 1835400"/>
              <a:gd name="connsiteX4" fmla="*/ 267112 w 1734737"/>
              <a:gd name="connsiteY4" fmla="*/ 190362 h 1835400"/>
              <a:gd name="connsiteX0" fmla="*/ 273297 w 1740922"/>
              <a:gd name="connsiteY0" fmla="*/ 106061 h 1751099"/>
              <a:gd name="connsiteX1" fmla="*/ 1484653 w 1740922"/>
              <a:gd name="connsiteY1" fmla="*/ 512835 h 1751099"/>
              <a:gd name="connsiteX2" fmla="*/ 1519391 w 1740922"/>
              <a:gd name="connsiteY2" fmla="*/ 1529208 h 1751099"/>
              <a:gd name="connsiteX3" fmla="*/ 329888 w 1740922"/>
              <a:gd name="connsiteY3" fmla="*/ 1573471 h 1751099"/>
              <a:gd name="connsiteX4" fmla="*/ 273297 w 1740922"/>
              <a:gd name="connsiteY4" fmla="*/ 106061 h 1751099"/>
              <a:gd name="connsiteX0" fmla="*/ 273297 w 1729435"/>
              <a:gd name="connsiteY0" fmla="*/ 106061 h 1751099"/>
              <a:gd name="connsiteX1" fmla="*/ 1484653 w 1729435"/>
              <a:gd name="connsiteY1" fmla="*/ 512835 h 1751099"/>
              <a:gd name="connsiteX2" fmla="*/ 1519391 w 1729435"/>
              <a:gd name="connsiteY2" fmla="*/ 1529208 h 1751099"/>
              <a:gd name="connsiteX3" fmla="*/ 329888 w 1729435"/>
              <a:gd name="connsiteY3" fmla="*/ 1573471 h 1751099"/>
              <a:gd name="connsiteX4" fmla="*/ 273297 w 1729435"/>
              <a:gd name="connsiteY4" fmla="*/ 106061 h 1751099"/>
              <a:gd name="connsiteX0" fmla="*/ 260732 w 1716870"/>
              <a:gd name="connsiteY0" fmla="*/ 106061 h 1751099"/>
              <a:gd name="connsiteX1" fmla="*/ 1472088 w 1716870"/>
              <a:gd name="connsiteY1" fmla="*/ 512835 h 1751099"/>
              <a:gd name="connsiteX2" fmla="*/ 1506826 w 1716870"/>
              <a:gd name="connsiteY2" fmla="*/ 1529208 h 1751099"/>
              <a:gd name="connsiteX3" fmla="*/ 317323 w 1716870"/>
              <a:gd name="connsiteY3" fmla="*/ 1573471 h 1751099"/>
              <a:gd name="connsiteX4" fmla="*/ 260732 w 1716870"/>
              <a:gd name="connsiteY4" fmla="*/ 106061 h 1751099"/>
              <a:gd name="connsiteX0" fmla="*/ 261454 w 1717592"/>
              <a:gd name="connsiteY0" fmla="*/ 90485 h 1735523"/>
              <a:gd name="connsiteX1" fmla="*/ 1472810 w 1717592"/>
              <a:gd name="connsiteY1" fmla="*/ 497259 h 1735523"/>
              <a:gd name="connsiteX2" fmla="*/ 1507548 w 1717592"/>
              <a:gd name="connsiteY2" fmla="*/ 1513632 h 1735523"/>
              <a:gd name="connsiteX3" fmla="*/ 318045 w 1717592"/>
              <a:gd name="connsiteY3" fmla="*/ 1557895 h 1735523"/>
              <a:gd name="connsiteX4" fmla="*/ 261454 w 1717592"/>
              <a:gd name="connsiteY4" fmla="*/ 90485 h 1735523"/>
              <a:gd name="connsiteX0" fmla="*/ 274572 w 1711660"/>
              <a:gd name="connsiteY0" fmla="*/ 91734 h 1727247"/>
              <a:gd name="connsiteX1" fmla="*/ 1466878 w 1711660"/>
              <a:gd name="connsiteY1" fmla="*/ 488983 h 1727247"/>
              <a:gd name="connsiteX2" fmla="*/ 1501616 w 1711660"/>
              <a:gd name="connsiteY2" fmla="*/ 1505356 h 1727247"/>
              <a:gd name="connsiteX3" fmla="*/ 312113 w 1711660"/>
              <a:gd name="connsiteY3" fmla="*/ 1549619 h 1727247"/>
              <a:gd name="connsiteX4" fmla="*/ 274572 w 1711660"/>
              <a:gd name="connsiteY4" fmla="*/ 91734 h 1727247"/>
              <a:gd name="connsiteX0" fmla="*/ 273992 w 1711080"/>
              <a:gd name="connsiteY0" fmla="*/ 107394 h 1742907"/>
              <a:gd name="connsiteX1" fmla="*/ 1466298 w 1711080"/>
              <a:gd name="connsiteY1" fmla="*/ 504643 h 1742907"/>
              <a:gd name="connsiteX2" fmla="*/ 1501036 w 1711080"/>
              <a:gd name="connsiteY2" fmla="*/ 1521016 h 1742907"/>
              <a:gd name="connsiteX3" fmla="*/ 311533 w 1711080"/>
              <a:gd name="connsiteY3" fmla="*/ 1565279 h 1742907"/>
              <a:gd name="connsiteX4" fmla="*/ 273992 w 1711080"/>
              <a:gd name="connsiteY4" fmla="*/ 107394 h 1742907"/>
              <a:gd name="connsiteX0" fmla="*/ 273992 w 1722567"/>
              <a:gd name="connsiteY0" fmla="*/ 107394 h 1742907"/>
              <a:gd name="connsiteX1" fmla="*/ 1466298 w 1722567"/>
              <a:gd name="connsiteY1" fmla="*/ 504643 h 1742907"/>
              <a:gd name="connsiteX2" fmla="*/ 1501036 w 1722567"/>
              <a:gd name="connsiteY2" fmla="*/ 1521016 h 1742907"/>
              <a:gd name="connsiteX3" fmla="*/ 311533 w 1722567"/>
              <a:gd name="connsiteY3" fmla="*/ 1565279 h 1742907"/>
              <a:gd name="connsiteX4" fmla="*/ 273992 w 1722567"/>
              <a:gd name="connsiteY4" fmla="*/ 107394 h 1742907"/>
              <a:gd name="connsiteX0" fmla="*/ 282397 w 1730972"/>
              <a:gd name="connsiteY0" fmla="*/ 107394 h 1742907"/>
              <a:gd name="connsiteX1" fmla="*/ 1474703 w 1730972"/>
              <a:gd name="connsiteY1" fmla="*/ 504643 h 1742907"/>
              <a:gd name="connsiteX2" fmla="*/ 1509441 w 1730972"/>
              <a:gd name="connsiteY2" fmla="*/ 1521016 h 1742907"/>
              <a:gd name="connsiteX3" fmla="*/ 319938 w 1730972"/>
              <a:gd name="connsiteY3" fmla="*/ 1565279 h 1742907"/>
              <a:gd name="connsiteX4" fmla="*/ 282397 w 1730972"/>
              <a:gd name="connsiteY4" fmla="*/ 107394 h 1742907"/>
              <a:gd name="connsiteX0" fmla="*/ 282397 w 1730972"/>
              <a:gd name="connsiteY0" fmla="*/ 107394 h 1758441"/>
              <a:gd name="connsiteX1" fmla="*/ 1474703 w 1730972"/>
              <a:gd name="connsiteY1" fmla="*/ 504643 h 1758441"/>
              <a:gd name="connsiteX2" fmla="*/ 1509441 w 1730972"/>
              <a:gd name="connsiteY2" fmla="*/ 1521016 h 1758441"/>
              <a:gd name="connsiteX3" fmla="*/ 319938 w 1730972"/>
              <a:gd name="connsiteY3" fmla="*/ 1565279 h 1758441"/>
              <a:gd name="connsiteX4" fmla="*/ 282397 w 1730972"/>
              <a:gd name="connsiteY4" fmla="*/ 107394 h 1758441"/>
              <a:gd name="connsiteX0" fmla="*/ 282397 w 1730972"/>
              <a:gd name="connsiteY0" fmla="*/ 107394 h 1774904"/>
              <a:gd name="connsiteX1" fmla="*/ 1474703 w 1730972"/>
              <a:gd name="connsiteY1" fmla="*/ 504643 h 1774904"/>
              <a:gd name="connsiteX2" fmla="*/ 1509441 w 1730972"/>
              <a:gd name="connsiteY2" fmla="*/ 1521016 h 1774904"/>
              <a:gd name="connsiteX3" fmla="*/ 319938 w 1730972"/>
              <a:gd name="connsiteY3" fmla="*/ 1565279 h 1774904"/>
              <a:gd name="connsiteX4" fmla="*/ 282397 w 1730972"/>
              <a:gd name="connsiteY4" fmla="*/ 107394 h 1774904"/>
              <a:gd name="connsiteX0" fmla="*/ 282397 w 1730972"/>
              <a:gd name="connsiteY0" fmla="*/ 107394 h 1749266"/>
              <a:gd name="connsiteX1" fmla="*/ 1474703 w 1730972"/>
              <a:gd name="connsiteY1" fmla="*/ 504643 h 1749266"/>
              <a:gd name="connsiteX2" fmla="*/ 1509441 w 1730972"/>
              <a:gd name="connsiteY2" fmla="*/ 1521016 h 1749266"/>
              <a:gd name="connsiteX3" fmla="*/ 319938 w 1730972"/>
              <a:gd name="connsiteY3" fmla="*/ 1565279 h 1749266"/>
              <a:gd name="connsiteX4" fmla="*/ 282397 w 1730972"/>
              <a:gd name="connsiteY4" fmla="*/ 107394 h 1749266"/>
              <a:gd name="connsiteX0" fmla="*/ 282397 w 1730972"/>
              <a:gd name="connsiteY0" fmla="*/ 107394 h 1745704"/>
              <a:gd name="connsiteX1" fmla="*/ 1474703 w 1730972"/>
              <a:gd name="connsiteY1" fmla="*/ 504643 h 1745704"/>
              <a:gd name="connsiteX2" fmla="*/ 1509441 w 1730972"/>
              <a:gd name="connsiteY2" fmla="*/ 1521016 h 1745704"/>
              <a:gd name="connsiteX3" fmla="*/ 319938 w 1730972"/>
              <a:gd name="connsiteY3" fmla="*/ 1565279 h 1745704"/>
              <a:gd name="connsiteX4" fmla="*/ 282397 w 1730972"/>
              <a:gd name="connsiteY4" fmla="*/ 107394 h 1745704"/>
              <a:gd name="connsiteX0" fmla="*/ 282397 w 1730972"/>
              <a:gd name="connsiteY0" fmla="*/ 107394 h 1745704"/>
              <a:gd name="connsiteX1" fmla="*/ 1474703 w 1730972"/>
              <a:gd name="connsiteY1" fmla="*/ 504643 h 1745704"/>
              <a:gd name="connsiteX2" fmla="*/ 1509441 w 1730972"/>
              <a:gd name="connsiteY2" fmla="*/ 1521016 h 1745704"/>
              <a:gd name="connsiteX3" fmla="*/ 319938 w 1730972"/>
              <a:gd name="connsiteY3" fmla="*/ 1565279 h 1745704"/>
              <a:gd name="connsiteX4" fmla="*/ 282397 w 1730972"/>
              <a:gd name="connsiteY4" fmla="*/ 107394 h 1745704"/>
              <a:gd name="connsiteX0" fmla="*/ 314897 w 1756379"/>
              <a:gd name="connsiteY0" fmla="*/ 48351 h 1686661"/>
              <a:gd name="connsiteX1" fmla="*/ 1494503 w 1756379"/>
              <a:gd name="connsiteY1" fmla="*/ 451950 h 1686661"/>
              <a:gd name="connsiteX2" fmla="*/ 1541941 w 1756379"/>
              <a:gd name="connsiteY2" fmla="*/ 1461973 h 1686661"/>
              <a:gd name="connsiteX3" fmla="*/ 352438 w 1756379"/>
              <a:gd name="connsiteY3" fmla="*/ 1506236 h 1686661"/>
              <a:gd name="connsiteX4" fmla="*/ 314897 w 1756379"/>
              <a:gd name="connsiteY4" fmla="*/ 48351 h 1686661"/>
              <a:gd name="connsiteX0" fmla="*/ 314897 w 1756379"/>
              <a:gd name="connsiteY0" fmla="*/ 112516 h 1750826"/>
              <a:gd name="connsiteX1" fmla="*/ 1494503 w 1756379"/>
              <a:gd name="connsiteY1" fmla="*/ 516115 h 1750826"/>
              <a:gd name="connsiteX2" fmla="*/ 1541941 w 1756379"/>
              <a:gd name="connsiteY2" fmla="*/ 1526138 h 1750826"/>
              <a:gd name="connsiteX3" fmla="*/ 352438 w 1756379"/>
              <a:gd name="connsiteY3" fmla="*/ 1570401 h 1750826"/>
              <a:gd name="connsiteX4" fmla="*/ 314897 w 1756379"/>
              <a:gd name="connsiteY4" fmla="*/ 112516 h 1750826"/>
              <a:gd name="connsiteX0" fmla="*/ 304129 w 1745611"/>
              <a:gd name="connsiteY0" fmla="*/ 121341 h 1759651"/>
              <a:gd name="connsiteX1" fmla="*/ 1483735 w 1745611"/>
              <a:gd name="connsiteY1" fmla="*/ 524940 h 1759651"/>
              <a:gd name="connsiteX2" fmla="*/ 1531173 w 1745611"/>
              <a:gd name="connsiteY2" fmla="*/ 1534963 h 1759651"/>
              <a:gd name="connsiteX3" fmla="*/ 341670 w 1745611"/>
              <a:gd name="connsiteY3" fmla="*/ 1579226 h 1759651"/>
              <a:gd name="connsiteX4" fmla="*/ 304129 w 1745611"/>
              <a:gd name="connsiteY4" fmla="*/ 121341 h 1759651"/>
              <a:gd name="connsiteX0" fmla="*/ 305324 w 1746806"/>
              <a:gd name="connsiteY0" fmla="*/ 117152 h 1755462"/>
              <a:gd name="connsiteX1" fmla="*/ 1484930 w 1746806"/>
              <a:gd name="connsiteY1" fmla="*/ 520751 h 1755462"/>
              <a:gd name="connsiteX2" fmla="*/ 1532368 w 1746806"/>
              <a:gd name="connsiteY2" fmla="*/ 1530774 h 1755462"/>
              <a:gd name="connsiteX3" fmla="*/ 342865 w 1746806"/>
              <a:gd name="connsiteY3" fmla="*/ 1575037 h 1755462"/>
              <a:gd name="connsiteX4" fmla="*/ 305324 w 1746806"/>
              <a:gd name="connsiteY4" fmla="*/ 117152 h 1755462"/>
              <a:gd name="connsiteX0" fmla="*/ 288763 w 1730245"/>
              <a:gd name="connsiteY0" fmla="*/ 117152 h 1755462"/>
              <a:gd name="connsiteX1" fmla="*/ 1468369 w 1730245"/>
              <a:gd name="connsiteY1" fmla="*/ 520751 h 1755462"/>
              <a:gd name="connsiteX2" fmla="*/ 1515807 w 1730245"/>
              <a:gd name="connsiteY2" fmla="*/ 1530774 h 1755462"/>
              <a:gd name="connsiteX3" fmla="*/ 326304 w 1730245"/>
              <a:gd name="connsiteY3" fmla="*/ 1575037 h 1755462"/>
              <a:gd name="connsiteX4" fmla="*/ 288763 w 1730245"/>
              <a:gd name="connsiteY4" fmla="*/ 117152 h 1755462"/>
              <a:gd name="connsiteX0" fmla="*/ 288763 w 1739798"/>
              <a:gd name="connsiteY0" fmla="*/ 117152 h 1755462"/>
              <a:gd name="connsiteX1" fmla="*/ 1468369 w 1739798"/>
              <a:gd name="connsiteY1" fmla="*/ 520751 h 1755462"/>
              <a:gd name="connsiteX2" fmla="*/ 1515807 w 1739798"/>
              <a:gd name="connsiteY2" fmla="*/ 1530774 h 1755462"/>
              <a:gd name="connsiteX3" fmla="*/ 326304 w 1739798"/>
              <a:gd name="connsiteY3" fmla="*/ 1575037 h 1755462"/>
              <a:gd name="connsiteX4" fmla="*/ 288763 w 1739798"/>
              <a:gd name="connsiteY4" fmla="*/ 117152 h 1755462"/>
              <a:gd name="connsiteX0" fmla="*/ 282179 w 1733214"/>
              <a:gd name="connsiteY0" fmla="*/ 112168 h 1748138"/>
              <a:gd name="connsiteX1" fmla="*/ 1461785 w 1733214"/>
              <a:gd name="connsiteY1" fmla="*/ 515767 h 1748138"/>
              <a:gd name="connsiteX2" fmla="*/ 1509223 w 1733214"/>
              <a:gd name="connsiteY2" fmla="*/ 1525790 h 1748138"/>
              <a:gd name="connsiteX3" fmla="*/ 343532 w 1733214"/>
              <a:gd name="connsiteY3" fmla="*/ 1565290 h 1748138"/>
              <a:gd name="connsiteX4" fmla="*/ 282179 w 1733214"/>
              <a:gd name="connsiteY4" fmla="*/ 112168 h 1748138"/>
              <a:gd name="connsiteX0" fmla="*/ 296424 w 1747459"/>
              <a:gd name="connsiteY0" fmla="*/ 112168 h 1748138"/>
              <a:gd name="connsiteX1" fmla="*/ 1476030 w 1747459"/>
              <a:gd name="connsiteY1" fmla="*/ 515767 h 1748138"/>
              <a:gd name="connsiteX2" fmla="*/ 1523468 w 1747459"/>
              <a:gd name="connsiteY2" fmla="*/ 1525790 h 1748138"/>
              <a:gd name="connsiteX3" fmla="*/ 357777 w 1747459"/>
              <a:gd name="connsiteY3" fmla="*/ 1565290 h 1748138"/>
              <a:gd name="connsiteX4" fmla="*/ 296424 w 1747459"/>
              <a:gd name="connsiteY4" fmla="*/ 112168 h 1748138"/>
              <a:gd name="connsiteX0" fmla="*/ 296424 w 1747459"/>
              <a:gd name="connsiteY0" fmla="*/ 112168 h 1755230"/>
              <a:gd name="connsiteX1" fmla="*/ 1476030 w 1747459"/>
              <a:gd name="connsiteY1" fmla="*/ 515767 h 1755230"/>
              <a:gd name="connsiteX2" fmla="*/ 1523468 w 1747459"/>
              <a:gd name="connsiteY2" fmla="*/ 1525790 h 1755230"/>
              <a:gd name="connsiteX3" fmla="*/ 357777 w 1747459"/>
              <a:gd name="connsiteY3" fmla="*/ 1565290 h 1755230"/>
              <a:gd name="connsiteX4" fmla="*/ 296424 w 1747459"/>
              <a:gd name="connsiteY4" fmla="*/ 112168 h 1755230"/>
              <a:gd name="connsiteX0" fmla="*/ 287124 w 1651585"/>
              <a:gd name="connsiteY0" fmla="*/ 314860 h 1957922"/>
              <a:gd name="connsiteX1" fmla="*/ 1276230 w 1651585"/>
              <a:gd name="connsiteY1" fmla="*/ 346984 h 1957922"/>
              <a:gd name="connsiteX2" fmla="*/ 1514168 w 1651585"/>
              <a:gd name="connsiteY2" fmla="*/ 1728482 h 1957922"/>
              <a:gd name="connsiteX3" fmla="*/ 348477 w 1651585"/>
              <a:gd name="connsiteY3" fmla="*/ 1767982 h 1957922"/>
              <a:gd name="connsiteX4" fmla="*/ 287124 w 1651585"/>
              <a:gd name="connsiteY4" fmla="*/ 314860 h 1957922"/>
              <a:gd name="connsiteX0" fmla="*/ 146098 w 1767734"/>
              <a:gd name="connsiteY0" fmla="*/ 693073 h 1831310"/>
              <a:gd name="connsiteX1" fmla="*/ 1392379 w 1767734"/>
              <a:gd name="connsiteY1" fmla="*/ 220372 h 1831310"/>
              <a:gd name="connsiteX2" fmla="*/ 1630317 w 1767734"/>
              <a:gd name="connsiteY2" fmla="*/ 1601870 h 1831310"/>
              <a:gd name="connsiteX3" fmla="*/ 464626 w 1767734"/>
              <a:gd name="connsiteY3" fmla="*/ 1641370 h 1831310"/>
              <a:gd name="connsiteX4" fmla="*/ 146098 w 1767734"/>
              <a:gd name="connsiteY4" fmla="*/ 693073 h 1831310"/>
              <a:gd name="connsiteX0" fmla="*/ 146098 w 1767734"/>
              <a:gd name="connsiteY0" fmla="*/ 597520 h 1735757"/>
              <a:gd name="connsiteX1" fmla="*/ 1392379 w 1767734"/>
              <a:gd name="connsiteY1" fmla="*/ 124819 h 1735757"/>
              <a:gd name="connsiteX2" fmla="*/ 1630317 w 1767734"/>
              <a:gd name="connsiteY2" fmla="*/ 1506317 h 1735757"/>
              <a:gd name="connsiteX3" fmla="*/ 464626 w 1767734"/>
              <a:gd name="connsiteY3" fmla="*/ 1545817 h 1735757"/>
              <a:gd name="connsiteX4" fmla="*/ 146098 w 1767734"/>
              <a:gd name="connsiteY4" fmla="*/ 597520 h 1735757"/>
              <a:gd name="connsiteX0" fmla="*/ 142021 w 1773182"/>
              <a:gd name="connsiteY0" fmla="*/ 581033 h 1738320"/>
              <a:gd name="connsiteX1" fmla="*/ 1397827 w 1773182"/>
              <a:gd name="connsiteY1" fmla="*/ 127382 h 1738320"/>
              <a:gd name="connsiteX2" fmla="*/ 1635765 w 1773182"/>
              <a:gd name="connsiteY2" fmla="*/ 1508880 h 1738320"/>
              <a:gd name="connsiteX3" fmla="*/ 470074 w 1773182"/>
              <a:gd name="connsiteY3" fmla="*/ 1548380 h 1738320"/>
              <a:gd name="connsiteX4" fmla="*/ 142021 w 1773182"/>
              <a:gd name="connsiteY4" fmla="*/ 581033 h 1738320"/>
              <a:gd name="connsiteX0" fmla="*/ 142021 w 1682204"/>
              <a:gd name="connsiteY0" fmla="*/ 581033 h 1708044"/>
              <a:gd name="connsiteX1" fmla="*/ 1397827 w 1682204"/>
              <a:gd name="connsiteY1" fmla="*/ 127382 h 1708044"/>
              <a:gd name="connsiteX2" fmla="*/ 1473840 w 1682204"/>
              <a:gd name="connsiteY2" fmla="*/ 1442205 h 1708044"/>
              <a:gd name="connsiteX3" fmla="*/ 470074 w 1682204"/>
              <a:gd name="connsiteY3" fmla="*/ 1548380 h 1708044"/>
              <a:gd name="connsiteX4" fmla="*/ 142021 w 1682204"/>
              <a:gd name="connsiteY4" fmla="*/ 581033 h 1708044"/>
              <a:gd name="connsiteX0" fmla="*/ 142021 w 1710397"/>
              <a:gd name="connsiteY0" fmla="*/ 581033 h 1708044"/>
              <a:gd name="connsiteX1" fmla="*/ 1397827 w 1710397"/>
              <a:gd name="connsiteY1" fmla="*/ 127382 h 1708044"/>
              <a:gd name="connsiteX2" fmla="*/ 1473840 w 1710397"/>
              <a:gd name="connsiteY2" fmla="*/ 1442205 h 1708044"/>
              <a:gd name="connsiteX3" fmla="*/ 470074 w 1710397"/>
              <a:gd name="connsiteY3" fmla="*/ 1548380 h 1708044"/>
              <a:gd name="connsiteX4" fmla="*/ 142021 w 1710397"/>
              <a:gd name="connsiteY4" fmla="*/ 581033 h 1708044"/>
              <a:gd name="connsiteX0" fmla="*/ 313243 w 1881619"/>
              <a:gd name="connsiteY0" fmla="*/ 582632 h 1758263"/>
              <a:gd name="connsiteX1" fmla="*/ 1569049 w 1881619"/>
              <a:gd name="connsiteY1" fmla="*/ 128981 h 1758263"/>
              <a:gd name="connsiteX2" fmla="*/ 1645062 w 1881619"/>
              <a:gd name="connsiteY2" fmla="*/ 1443804 h 1758263"/>
              <a:gd name="connsiteX3" fmla="*/ 355546 w 1881619"/>
              <a:gd name="connsiteY3" fmla="*/ 1626179 h 1758263"/>
              <a:gd name="connsiteX4" fmla="*/ 313243 w 1881619"/>
              <a:gd name="connsiteY4" fmla="*/ 582632 h 1758263"/>
              <a:gd name="connsiteX0" fmla="*/ 139893 w 1708269"/>
              <a:gd name="connsiteY0" fmla="*/ 582632 h 1758263"/>
              <a:gd name="connsiteX1" fmla="*/ 1395699 w 1708269"/>
              <a:gd name="connsiteY1" fmla="*/ 128981 h 1758263"/>
              <a:gd name="connsiteX2" fmla="*/ 1471712 w 1708269"/>
              <a:gd name="connsiteY2" fmla="*/ 1443804 h 1758263"/>
              <a:gd name="connsiteX3" fmla="*/ 182196 w 1708269"/>
              <a:gd name="connsiteY3" fmla="*/ 1626179 h 1758263"/>
              <a:gd name="connsiteX4" fmla="*/ 139893 w 1708269"/>
              <a:gd name="connsiteY4" fmla="*/ 582632 h 1758263"/>
              <a:gd name="connsiteX0" fmla="*/ 178664 w 1747040"/>
              <a:gd name="connsiteY0" fmla="*/ 582632 h 1758263"/>
              <a:gd name="connsiteX1" fmla="*/ 1434470 w 1747040"/>
              <a:gd name="connsiteY1" fmla="*/ 128981 h 1758263"/>
              <a:gd name="connsiteX2" fmla="*/ 1510483 w 1747040"/>
              <a:gd name="connsiteY2" fmla="*/ 1443804 h 1758263"/>
              <a:gd name="connsiteX3" fmla="*/ 220967 w 1747040"/>
              <a:gd name="connsiteY3" fmla="*/ 1626179 h 1758263"/>
              <a:gd name="connsiteX4" fmla="*/ 178664 w 1747040"/>
              <a:gd name="connsiteY4" fmla="*/ 582632 h 1758263"/>
              <a:gd name="connsiteX0" fmla="*/ 178664 w 1747040"/>
              <a:gd name="connsiteY0" fmla="*/ 582632 h 1758263"/>
              <a:gd name="connsiteX1" fmla="*/ 1434470 w 1747040"/>
              <a:gd name="connsiteY1" fmla="*/ 128981 h 1758263"/>
              <a:gd name="connsiteX2" fmla="*/ 1510483 w 1747040"/>
              <a:gd name="connsiteY2" fmla="*/ 1443804 h 1758263"/>
              <a:gd name="connsiteX3" fmla="*/ 220967 w 1747040"/>
              <a:gd name="connsiteY3" fmla="*/ 1626179 h 1758263"/>
              <a:gd name="connsiteX4" fmla="*/ 178664 w 1747040"/>
              <a:gd name="connsiteY4" fmla="*/ 582632 h 1758263"/>
              <a:gd name="connsiteX0" fmla="*/ 178664 w 1747040"/>
              <a:gd name="connsiteY0" fmla="*/ 582632 h 1722732"/>
              <a:gd name="connsiteX1" fmla="*/ 1434470 w 1747040"/>
              <a:gd name="connsiteY1" fmla="*/ 128981 h 1722732"/>
              <a:gd name="connsiteX2" fmla="*/ 1510483 w 1747040"/>
              <a:gd name="connsiteY2" fmla="*/ 1443804 h 1722732"/>
              <a:gd name="connsiteX3" fmla="*/ 220967 w 1747040"/>
              <a:gd name="connsiteY3" fmla="*/ 1626179 h 1722732"/>
              <a:gd name="connsiteX4" fmla="*/ 178664 w 1747040"/>
              <a:gd name="connsiteY4" fmla="*/ 582632 h 1722732"/>
              <a:gd name="connsiteX0" fmla="*/ 178664 w 1747040"/>
              <a:gd name="connsiteY0" fmla="*/ 582632 h 1722732"/>
              <a:gd name="connsiteX1" fmla="*/ 1434470 w 1747040"/>
              <a:gd name="connsiteY1" fmla="*/ 128981 h 1722732"/>
              <a:gd name="connsiteX2" fmla="*/ 1510483 w 1747040"/>
              <a:gd name="connsiteY2" fmla="*/ 1443804 h 1722732"/>
              <a:gd name="connsiteX3" fmla="*/ 220967 w 1747040"/>
              <a:gd name="connsiteY3" fmla="*/ 1626179 h 1722732"/>
              <a:gd name="connsiteX4" fmla="*/ 178664 w 1747040"/>
              <a:gd name="connsiteY4" fmla="*/ 582632 h 1722732"/>
              <a:gd name="connsiteX0" fmla="*/ 178664 w 1747040"/>
              <a:gd name="connsiteY0" fmla="*/ 582632 h 1737678"/>
              <a:gd name="connsiteX1" fmla="*/ 1434470 w 1747040"/>
              <a:gd name="connsiteY1" fmla="*/ 128981 h 1737678"/>
              <a:gd name="connsiteX2" fmla="*/ 1510483 w 1747040"/>
              <a:gd name="connsiteY2" fmla="*/ 1443804 h 1737678"/>
              <a:gd name="connsiteX3" fmla="*/ 220967 w 1747040"/>
              <a:gd name="connsiteY3" fmla="*/ 1626179 h 1737678"/>
              <a:gd name="connsiteX4" fmla="*/ 178664 w 1747040"/>
              <a:gd name="connsiteY4" fmla="*/ 582632 h 1737678"/>
              <a:gd name="connsiteX0" fmla="*/ 178664 w 1723429"/>
              <a:gd name="connsiteY0" fmla="*/ 582632 h 1737678"/>
              <a:gd name="connsiteX1" fmla="*/ 1434470 w 1723429"/>
              <a:gd name="connsiteY1" fmla="*/ 128981 h 1737678"/>
              <a:gd name="connsiteX2" fmla="*/ 1510483 w 1723429"/>
              <a:gd name="connsiteY2" fmla="*/ 1443804 h 1737678"/>
              <a:gd name="connsiteX3" fmla="*/ 220967 w 1723429"/>
              <a:gd name="connsiteY3" fmla="*/ 1626179 h 1737678"/>
              <a:gd name="connsiteX4" fmla="*/ 178664 w 1723429"/>
              <a:gd name="connsiteY4" fmla="*/ 582632 h 1737678"/>
              <a:gd name="connsiteX0" fmla="*/ 178664 w 1723429"/>
              <a:gd name="connsiteY0" fmla="*/ 582632 h 1764261"/>
              <a:gd name="connsiteX1" fmla="*/ 1434470 w 1723429"/>
              <a:gd name="connsiteY1" fmla="*/ 128981 h 1764261"/>
              <a:gd name="connsiteX2" fmla="*/ 1510483 w 1723429"/>
              <a:gd name="connsiteY2" fmla="*/ 1443804 h 1764261"/>
              <a:gd name="connsiteX3" fmla="*/ 220967 w 1723429"/>
              <a:gd name="connsiteY3" fmla="*/ 1626179 h 1764261"/>
              <a:gd name="connsiteX4" fmla="*/ 178664 w 1723429"/>
              <a:gd name="connsiteY4" fmla="*/ 582632 h 1764261"/>
              <a:gd name="connsiteX0" fmla="*/ 178664 w 1725738"/>
              <a:gd name="connsiteY0" fmla="*/ 582632 h 1764261"/>
              <a:gd name="connsiteX1" fmla="*/ 1434470 w 1725738"/>
              <a:gd name="connsiteY1" fmla="*/ 128981 h 1764261"/>
              <a:gd name="connsiteX2" fmla="*/ 1510483 w 1725738"/>
              <a:gd name="connsiteY2" fmla="*/ 1443804 h 1764261"/>
              <a:gd name="connsiteX3" fmla="*/ 220967 w 1725738"/>
              <a:gd name="connsiteY3" fmla="*/ 1626179 h 1764261"/>
              <a:gd name="connsiteX4" fmla="*/ 178664 w 1725738"/>
              <a:gd name="connsiteY4" fmla="*/ 582632 h 176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738" h="1764261">
                <a:moveTo>
                  <a:pt x="178664" y="582632"/>
                </a:moveTo>
                <a:cubicBezTo>
                  <a:pt x="380915" y="333099"/>
                  <a:pt x="960088" y="-260610"/>
                  <a:pt x="1434470" y="128981"/>
                </a:cubicBezTo>
                <a:cubicBezTo>
                  <a:pt x="1866177" y="590103"/>
                  <a:pt x="1753651" y="1220433"/>
                  <a:pt x="1510483" y="1443804"/>
                </a:cubicBezTo>
                <a:cubicBezTo>
                  <a:pt x="1197093" y="1784276"/>
                  <a:pt x="496910" y="1867106"/>
                  <a:pt x="220967" y="1626179"/>
                </a:cubicBezTo>
                <a:cubicBezTo>
                  <a:pt x="-108767" y="1477141"/>
                  <a:pt x="-23587" y="832165"/>
                  <a:pt x="178664" y="582632"/>
                </a:cubicBezTo>
                <a:close/>
              </a:path>
            </a:pathLst>
          </a:custGeom>
          <a:solidFill>
            <a:srgbClr val="F1FBFD"/>
          </a:solidFill>
          <a:ln>
            <a:noFill/>
          </a:ln>
          <a:effectLst>
            <a:outerShdw blurRad="1270000" sx="156000" sy="156000" algn="ctr" rotWithShape="0">
              <a:srgbClr val="F1FBF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4" name="Picture Placeholder 5"/>
          <p:cNvSpPr>
            <a:spLocks noGrp="1"/>
          </p:cNvSpPr>
          <p:nvPr>
            <p:ph type="pic" sz="quarter" idx="11" hasCustomPrompt="1"/>
          </p:nvPr>
        </p:nvSpPr>
        <p:spPr>
          <a:xfrm>
            <a:off x="0" y="3018970"/>
            <a:ext cx="6096000" cy="301897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5" name="Picture Placeholder 5"/>
          <p:cNvSpPr>
            <a:spLocks noGrp="1"/>
          </p:cNvSpPr>
          <p:nvPr>
            <p:ph type="pic" sz="quarter" idx="12" hasCustomPrompt="1"/>
          </p:nvPr>
        </p:nvSpPr>
        <p:spPr>
          <a:xfrm>
            <a:off x="9231084" y="3018970"/>
            <a:ext cx="2960915" cy="301897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783625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5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5" name="Picture Placeholder 5"/>
          <p:cNvSpPr>
            <a:spLocks noGrp="1"/>
          </p:cNvSpPr>
          <p:nvPr>
            <p:ph type="pic" sz="quarter" idx="11" hasCustomPrompt="1"/>
          </p:nvPr>
        </p:nvSpPr>
        <p:spPr>
          <a:xfrm>
            <a:off x="0" y="0"/>
            <a:ext cx="12192000" cy="3929974"/>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1" name="Picture Placeholder 5"/>
          <p:cNvSpPr>
            <a:spLocks noGrp="1"/>
          </p:cNvSpPr>
          <p:nvPr>
            <p:ph type="pic" sz="quarter" idx="12" hasCustomPrompt="1"/>
          </p:nvPr>
        </p:nvSpPr>
        <p:spPr>
          <a:xfrm>
            <a:off x="2210032" y="2678136"/>
            <a:ext cx="4007794" cy="336577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1024335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0" y="0"/>
            <a:ext cx="12192000" cy="512064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222347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Rectangle 2"/>
          <p:cNvSpPr/>
          <p:nvPr userDrawn="1"/>
        </p:nvSpPr>
        <p:spPr>
          <a:xfrm>
            <a:off x="0" y="13445"/>
            <a:ext cx="12192000" cy="6858000"/>
          </a:xfrm>
          <a:prstGeom prst="rect">
            <a:avLst/>
          </a:prstGeom>
          <a:solidFill>
            <a:srgbClr val="F5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5" name="Rectangle 4"/>
          <p:cNvSpPr/>
          <p:nvPr userDrawn="1"/>
        </p:nvSpPr>
        <p:spPr>
          <a:xfrm>
            <a:off x="-14515" y="0"/>
            <a:ext cx="12206515" cy="3439886"/>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7" name="Rounded Rectangle 6"/>
          <p:cNvSpPr/>
          <p:nvPr userDrawn="1"/>
        </p:nvSpPr>
        <p:spPr>
          <a:xfrm>
            <a:off x="2984500" y="2379931"/>
            <a:ext cx="6235700" cy="3530600"/>
          </a:xfrm>
          <a:prstGeom prst="roundRect">
            <a:avLst>
              <a:gd name="adj" fmla="val 12505"/>
            </a:avLst>
          </a:prstGeom>
          <a:solidFill>
            <a:schemeClr val="bg1">
              <a:alpha val="62000"/>
            </a:schemeClr>
          </a:solidFill>
          <a:ln>
            <a:noFill/>
          </a:ln>
          <a:effectLst>
            <a:outerShdw blurRad="2286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6" name="Rounded Rectangle 5"/>
          <p:cNvSpPr/>
          <p:nvPr userDrawn="1"/>
        </p:nvSpPr>
        <p:spPr>
          <a:xfrm>
            <a:off x="2097313" y="2867457"/>
            <a:ext cx="7990116" cy="3056519"/>
          </a:xfrm>
          <a:prstGeom prst="roundRect">
            <a:avLst>
              <a:gd name="adj" fmla="val 9586"/>
            </a:avLst>
          </a:prstGeom>
          <a:solidFill>
            <a:schemeClr val="bg1"/>
          </a:solidFill>
          <a:ln>
            <a:noFill/>
          </a:ln>
          <a:effectLst>
            <a:outerShdw blurRad="2286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4" name="Picture Placeholder 3"/>
          <p:cNvSpPr>
            <a:spLocks noGrp="1"/>
          </p:cNvSpPr>
          <p:nvPr>
            <p:ph type="pic" sz="quarter" idx="12" hasCustomPrompt="1"/>
          </p:nvPr>
        </p:nvSpPr>
        <p:spPr>
          <a:xfrm>
            <a:off x="-14515" y="0"/>
            <a:ext cx="4730893" cy="6858000"/>
          </a:xfrm>
          <a:prstGeom prst="rect">
            <a:avLst/>
          </a:prstGeom>
          <a:no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3676150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5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6" name="Picture Placeholder 5"/>
          <p:cNvSpPr>
            <a:spLocks noGrp="1"/>
          </p:cNvSpPr>
          <p:nvPr>
            <p:ph type="pic" sz="quarter" idx="13" hasCustomPrompt="1"/>
          </p:nvPr>
        </p:nvSpPr>
        <p:spPr>
          <a:xfrm>
            <a:off x="0" y="3673701"/>
            <a:ext cx="3302000" cy="2235200"/>
          </a:xfrm>
          <a:custGeom>
            <a:avLst/>
            <a:gdLst>
              <a:gd name="connsiteX0" fmla="*/ 0 w 3302000"/>
              <a:gd name="connsiteY0" fmla="*/ 0 h 2235200"/>
              <a:gd name="connsiteX1" fmla="*/ 3107359 w 3302000"/>
              <a:gd name="connsiteY1" fmla="*/ 0 h 2235200"/>
              <a:gd name="connsiteX2" fmla="*/ 3302000 w 3302000"/>
              <a:gd name="connsiteY2" fmla="*/ 194641 h 2235200"/>
              <a:gd name="connsiteX3" fmla="*/ 3302000 w 3302000"/>
              <a:gd name="connsiteY3" fmla="*/ 2040559 h 2235200"/>
              <a:gd name="connsiteX4" fmla="*/ 3107359 w 3302000"/>
              <a:gd name="connsiteY4" fmla="*/ 2235200 h 2235200"/>
              <a:gd name="connsiteX5" fmla="*/ 0 w 3302000"/>
              <a:gd name="connsiteY5" fmla="*/ 22352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2000" h="2235200">
                <a:moveTo>
                  <a:pt x="0" y="0"/>
                </a:moveTo>
                <a:lnTo>
                  <a:pt x="3107359" y="0"/>
                </a:lnTo>
                <a:cubicBezTo>
                  <a:pt x="3214856" y="0"/>
                  <a:pt x="3302000" y="87144"/>
                  <a:pt x="3302000" y="194641"/>
                </a:cubicBezTo>
                <a:lnTo>
                  <a:pt x="3302000" y="2040559"/>
                </a:lnTo>
                <a:cubicBezTo>
                  <a:pt x="3302000" y="2148056"/>
                  <a:pt x="3214856" y="2235200"/>
                  <a:pt x="3107359" y="2235200"/>
                </a:cubicBezTo>
                <a:lnTo>
                  <a:pt x="0" y="22352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2588332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Freeform 7"/>
          <p:cNvSpPr/>
          <p:nvPr userDrawn="1"/>
        </p:nvSpPr>
        <p:spPr>
          <a:xfrm>
            <a:off x="5956393" y="3249710"/>
            <a:ext cx="1493278" cy="1482574"/>
          </a:xfrm>
          <a:custGeom>
            <a:avLst/>
            <a:gdLst>
              <a:gd name="connsiteX0" fmla="*/ 943538 w 3751728"/>
              <a:gd name="connsiteY0" fmla="*/ 0 h 3724836"/>
              <a:gd name="connsiteX1" fmla="*/ 2808190 w 3751728"/>
              <a:gd name="connsiteY1" fmla="*/ 0 h 3724836"/>
              <a:gd name="connsiteX2" fmla="*/ 3751728 w 3751728"/>
              <a:gd name="connsiteY2" fmla="*/ 943538 h 3724836"/>
              <a:gd name="connsiteX3" fmla="*/ 3751728 w 3751728"/>
              <a:gd name="connsiteY3" fmla="*/ 2781298 h 3724836"/>
              <a:gd name="connsiteX4" fmla="*/ 2808190 w 3751728"/>
              <a:gd name="connsiteY4" fmla="*/ 3724836 h 3724836"/>
              <a:gd name="connsiteX5" fmla="*/ 943538 w 3751728"/>
              <a:gd name="connsiteY5" fmla="*/ 3724836 h 3724836"/>
              <a:gd name="connsiteX6" fmla="*/ 0 w 3751728"/>
              <a:gd name="connsiteY6" fmla="*/ 2781298 h 3724836"/>
              <a:gd name="connsiteX7" fmla="*/ 0 w 3751728"/>
              <a:gd name="connsiteY7" fmla="*/ 943538 h 3724836"/>
              <a:gd name="connsiteX8" fmla="*/ 943538 w 3751728"/>
              <a:gd name="connsiteY8" fmla="*/ 0 h 3724836"/>
              <a:gd name="connsiteX9" fmla="*/ 1391457 w 3751728"/>
              <a:gd name="connsiteY9" fmla="*/ 874059 h 3724836"/>
              <a:gd name="connsiteX10" fmla="*/ 900953 w 3751728"/>
              <a:gd name="connsiteY10" fmla="*/ 1364563 h 3724836"/>
              <a:gd name="connsiteX11" fmla="*/ 900953 w 3751728"/>
              <a:gd name="connsiteY11" fmla="*/ 2319932 h 3724836"/>
              <a:gd name="connsiteX12" fmla="*/ 1391457 w 3751728"/>
              <a:gd name="connsiteY12" fmla="*/ 2810436 h 3724836"/>
              <a:gd name="connsiteX13" fmla="*/ 2360806 w 3751728"/>
              <a:gd name="connsiteY13" fmla="*/ 2810436 h 3724836"/>
              <a:gd name="connsiteX14" fmla="*/ 2851310 w 3751728"/>
              <a:gd name="connsiteY14" fmla="*/ 2319932 h 3724836"/>
              <a:gd name="connsiteX15" fmla="*/ 2851310 w 3751728"/>
              <a:gd name="connsiteY15" fmla="*/ 1364563 h 3724836"/>
              <a:gd name="connsiteX16" fmla="*/ 2360806 w 3751728"/>
              <a:gd name="connsiteY16" fmla="*/ 874059 h 3724836"/>
              <a:gd name="connsiteX17" fmla="*/ 1391457 w 3751728"/>
              <a:gd name="connsiteY17" fmla="*/ 874059 h 372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51728" h="3724836">
                <a:moveTo>
                  <a:pt x="943538" y="0"/>
                </a:moveTo>
                <a:lnTo>
                  <a:pt x="2808190" y="0"/>
                </a:lnTo>
                <a:cubicBezTo>
                  <a:pt x="3329292" y="0"/>
                  <a:pt x="3751728" y="422436"/>
                  <a:pt x="3751728" y="943538"/>
                </a:cubicBezTo>
                <a:lnTo>
                  <a:pt x="3751728" y="2781298"/>
                </a:lnTo>
                <a:cubicBezTo>
                  <a:pt x="3751728" y="3302400"/>
                  <a:pt x="3329292" y="3724836"/>
                  <a:pt x="2808190" y="3724836"/>
                </a:cubicBezTo>
                <a:lnTo>
                  <a:pt x="943538" y="3724836"/>
                </a:lnTo>
                <a:cubicBezTo>
                  <a:pt x="422436" y="3724836"/>
                  <a:pt x="0" y="3302400"/>
                  <a:pt x="0" y="2781298"/>
                </a:cubicBezTo>
                <a:lnTo>
                  <a:pt x="0" y="943538"/>
                </a:lnTo>
                <a:cubicBezTo>
                  <a:pt x="0" y="422436"/>
                  <a:pt x="422436" y="0"/>
                  <a:pt x="943538" y="0"/>
                </a:cubicBezTo>
                <a:close/>
                <a:moveTo>
                  <a:pt x="1391457" y="874059"/>
                </a:moveTo>
                <a:cubicBezTo>
                  <a:pt x="1120559" y="874059"/>
                  <a:pt x="900953" y="1093665"/>
                  <a:pt x="900953" y="1364563"/>
                </a:cubicBezTo>
                <a:lnTo>
                  <a:pt x="900953" y="2319932"/>
                </a:lnTo>
                <a:cubicBezTo>
                  <a:pt x="900953" y="2590830"/>
                  <a:pt x="1120559" y="2810436"/>
                  <a:pt x="1391457" y="2810436"/>
                </a:cubicBezTo>
                <a:lnTo>
                  <a:pt x="2360806" y="2810436"/>
                </a:lnTo>
                <a:cubicBezTo>
                  <a:pt x="2631704" y="2810436"/>
                  <a:pt x="2851310" y="2590830"/>
                  <a:pt x="2851310" y="2319932"/>
                </a:cubicBezTo>
                <a:lnTo>
                  <a:pt x="2851310" y="1364563"/>
                </a:lnTo>
                <a:cubicBezTo>
                  <a:pt x="2851310" y="1093665"/>
                  <a:pt x="2631704" y="874059"/>
                  <a:pt x="2360806" y="874059"/>
                </a:cubicBezTo>
                <a:lnTo>
                  <a:pt x="1391457" y="874059"/>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9" name="Freeform 8"/>
          <p:cNvSpPr/>
          <p:nvPr userDrawn="1"/>
        </p:nvSpPr>
        <p:spPr>
          <a:xfrm flipH="1">
            <a:off x="0" y="3132044"/>
            <a:ext cx="3381515" cy="3725957"/>
          </a:xfrm>
          <a:custGeom>
            <a:avLst/>
            <a:gdLst>
              <a:gd name="connsiteX0" fmla="*/ 1373296 w 3381515"/>
              <a:gd name="connsiteY0" fmla="*/ 0 h 3725957"/>
              <a:gd name="connsiteX1" fmla="*/ 3381515 w 3381515"/>
              <a:gd name="connsiteY1" fmla="*/ 0 h 3725957"/>
              <a:gd name="connsiteX2" fmla="*/ 3381515 w 3381515"/>
              <a:gd name="connsiteY2" fmla="*/ 1272172 h 3725957"/>
              <a:gd name="connsiteX3" fmla="*/ 2025231 w 3381515"/>
              <a:gd name="connsiteY3" fmla="*/ 1272172 h 3725957"/>
              <a:gd name="connsiteX4" fmla="*/ 1311315 w 3381515"/>
              <a:gd name="connsiteY4" fmla="*/ 1986088 h 3725957"/>
              <a:gd name="connsiteX5" fmla="*/ 1311315 w 3381515"/>
              <a:gd name="connsiteY5" fmla="*/ 3376605 h 3725957"/>
              <a:gd name="connsiteX6" fmla="*/ 1367418 w 3381515"/>
              <a:gd name="connsiteY6" fmla="*/ 3654493 h 3725957"/>
              <a:gd name="connsiteX7" fmla="*/ 1406208 w 3381515"/>
              <a:gd name="connsiteY7" fmla="*/ 3725957 h 3725957"/>
              <a:gd name="connsiteX8" fmla="*/ 0 w 3381515"/>
              <a:gd name="connsiteY8" fmla="*/ 3725957 h 3725957"/>
              <a:gd name="connsiteX9" fmla="*/ 0 w 3381515"/>
              <a:gd name="connsiteY9" fmla="*/ 1373297 h 3725957"/>
              <a:gd name="connsiteX10" fmla="*/ 1373296 w 3381515"/>
              <a:gd name="connsiteY10" fmla="*/ 0 h 37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1515" h="3725957">
                <a:moveTo>
                  <a:pt x="1373296" y="0"/>
                </a:moveTo>
                <a:lnTo>
                  <a:pt x="3381515" y="0"/>
                </a:lnTo>
                <a:lnTo>
                  <a:pt x="3381515" y="1272172"/>
                </a:lnTo>
                <a:lnTo>
                  <a:pt x="2025231" y="1272172"/>
                </a:lnTo>
                <a:cubicBezTo>
                  <a:pt x="1630946" y="1272172"/>
                  <a:pt x="1311315" y="1591803"/>
                  <a:pt x="1311315" y="1986088"/>
                </a:cubicBezTo>
                <a:lnTo>
                  <a:pt x="1311315" y="3376605"/>
                </a:lnTo>
                <a:cubicBezTo>
                  <a:pt x="1311315" y="3475176"/>
                  <a:pt x="1331292" y="3569082"/>
                  <a:pt x="1367418" y="3654493"/>
                </a:cubicBezTo>
                <a:lnTo>
                  <a:pt x="1406208" y="3725957"/>
                </a:lnTo>
                <a:lnTo>
                  <a:pt x="0" y="3725957"/>
                </a:lnTo>
                <a:lnTo>
                  <a:pt x="0" y="1373297"/>
                </a:lnTo>
                <a:cubicBezTo>
                  <a:pt x="0" y="614845"/>
                  <a:pt x="614845" y="0"/>
                  <a:pt x="1373296"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4" name="Picture Placeholder 3"/>
          <p:cNvSpPr>
            <a:spLocks noGrp="1"/>
          </p:cNvSpPr>
          <p:nvPr>
            <p:ph type="pic" sz="quarter" idx="12" hasCustomPrompt="1"/>
          </p:nvPr>
        </p:nvSpPr>
        <p:spPr>
          <a:xfrm>
            <a:off x="6150922" y="3414540"/>
            <a:ext cx="1113478" cy="1105498"/>
          </a:xfrm>
          <a:custGeom>
            <a:avLst/>
            <a:gdLst>
              <a:gd name="connsiteX0" fmla="*/ 943538 w 3751728"/>
              <a:gd name="connsiteY0" fmla="*/ 0 h 3724836"/>
              <a:gd name="connsiteX1" fmla="*/ 2808190 w 3751728"/>
              <a:gd name="connsiteY1" fmla="*/ 0 h 3724836"/>
              <a:gd name="connsiteX2" fmla="*/ 3751728 w 3751728"/>
              <a:gd name="connsiteY2" fmla="*/ 943538 h 3724836"/>
              <a:gd name="connsiteX3" fmla="*/ 3751728 w 3751728"/>
              <a:gd name="connsiteY3" fmla="*/ 2781298 h 3724836"/>
              <a:gd name="connsiteX4" fmla="*/ 2808190 w 3751728"/>
              <a:gd name="connsiteY4" fmla="*/ 3724836 h 3724836"/>
              <a:gd name="connsiteX5" fmla="*/ 943538 w 3751728"/>
              <a:gd name="connsiteY5" fmla="*/ 3724836 h 3724836"/>
              <a:gd name="connsiteX6" fmla="*/ 0 w 3751728"/>
              <a:gd name="connsiteY6" fmla="*/ 2781298 h 3724836"/>
              <a:gd name="connsiteX7" fmla="*/ 0 w 3751728"/>
              <a:gd name="connsiteY7" fmla="*/ 943538 h 3724836"/>
              <a:gd name="connsiteX8" fmla="*/ 943538 w 3751728"/>
              <a:gd name="connsiteY8" fmla="*/ 0 h 372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728" h="3724836">
                <a:moveTo>
                  <a:pt x="943538" y="0"/>
                </a:moveTo>
                <a:lnTo>
                  <a:pt x="2808190" y="0"/>
                </a:lnTo>
                <a:cubicBezTo>
                  <a:pt x="3329292" y="0"/>
                  <a:pt x="3751728" y="422436"/>
                  <a:pt x="3751728" y="943538"/>
                </a:cubicBezTo>
                <a:lnTo>
                  <a:pt x="3751728" y="2781298"/>
                </a:lnTo>
                <a:cubicBezTo>
                  <a:pt x="3751728" y="3302400"/>
                  <a:pt x="3329292" y="3724836"/>
                  <a:pt x="2808190" y="3724836"/>
                </a:cubicBezTo>
                <a:lnTo>
                  <a:pt x="943538" y="3724836"/>
                </a:lnTo>
                <a:cubicBezTo>
                  <a:pt x="422436" y="3724836"/>
                  <a:pt x="0" y="3302400"/>
                  <a:pt x="0" y="2781298"/>
                </a:cubicBezTo>
                <a:lnTo>
                  <a:pt x="0" y="943538"/>
                </a:lnTo>
                <a:cubicBezTo>
                  <a:pt x="0" y="422436"/>
                  <a:pt x="422436" y="0"/>
                  <a:pt x="943538" y="0"/>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1" name="Picture Placeholder 3"/>
          <p:cNvSpPr>
            <a:spLocks noGrp="1"/>
          </p:cNvSpPr>
          <p:nvPr>
            <p:ph type="pic" sz="quarter" idx="14" hasCustomPrompt="1"/>
          </p:nvPr>
        </p:nvSpPr>
        <p:spPr>
          <a:xfrm>
            <a:off x="-572549" y="4390233"/>
            <a:ext cx="2657940" cy="2900160"/>
          </a:xfrm>
          <a:custGeom>
            <a:avLst/>
            <a:gdLst>
              <a:gd name="connsiteX0" fmla="*/ 943538 w 3751728"/>
              <a:gd name="connsiteY0" fmla="*/ 0 h 3724836"/>
              <a:gd name="connsiteX1" fmla="*/ 2808190 w 3751728"/>
              <a:gd name="connsiteY1" fmla="*/ 0 h 3724836"/>
              <a:gd name="connsiteX2" fmla="*/ 3751728 w 3751728"/>
              <a:gd name="connsiteY2" fmla="*/ 943538 h 3724836"/>
              <a:gd name="connsiteX3" fmla="*/ 3751728 w 3751728"/>
              <a:gd name="connsiteY3" fmla="*/ 2781298 h 3724836"/>
              <a:gd name="connsiteX4" fmla="*/ 2808190 w 3751728"/>
              <a:gd name="connsiteY4" fmla="*/ 3724836 h 3724836"/>
              <a:gd name="connsiteX5" fmla="*/ 943538 w 3751728"/>
              <a:gd name="connsiteY5" fmla="*/ 3724836 h 3724836"/>
              <a:gd name="connsiteX6" fmla="*/ 0 w 3751728"/>
              <a:gd name="connsiteY6" fmla="*/ 2781298 h 3724836"/>
              <a:gd name="connsiteX7" fmla="*/ 0 w 3751728"/>
              <a:gd name="connsiteY7" fmla="*/ 943538 h 3724836"/>
              <a:gd name="connsiteX8" fmla="*/ 943538 w 3751728"/>
              <a:gd name="connsiteY8" fmla="*/ 0 h 372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728" h="3724836">
                <a:moveTo>
                  <a:pt x="943538" y="0"/>
                </a:moveTo>
                <a:lnTo>
                  <a:pt x="2808190" y="0"/>
                </a:lnTo>
                <a:cubicBezTo>
                  <a:pt x="3329292" y="0"/>
                  <a:pt x="3751728" y="422436"/>
                  <a:pt x="3751728" y="943538"/>
                </a:cubicBezTo>
                <a:lnTo>
                  <a:pt x="3751728" y="2781298"/>
                </a:lnTo>
                <a:cubicBezTo>
                  <a:pt x="3751728" y="3302400"/>
                  <a:pt x="3329292" y="3724836"/>
                  <a:pt x="2808190" y="3724836"/>
                </a:cubicBezTo>
                <a:lnTo>
                  <a:pt x="943538" y="3724836"/>
                </a:lnTo>
                <a:cubicBezTo>
                  <a:pt x="422436" y="3724836"/>
                  <a:pt x="0" y="3302400"/>
                  <a:pt x="0" y="2781298"/>
                </a:cubicBezTo>
                <a:lnTo>
                  <a:pt x="0" y="943538"/>
                </a:lnTo>
                <a:cubicBezTo>
                  <a:pt x="0" y="422436"/>
                  <a:pt x="422436" y="0"/>
                  <a:pt x="943538" y="0"/>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177563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Rectangle 3"/>
          <p:cNvSpPr/>
          <p:nvPr userDrawn="1"/>
        </p:nvSpPr>
        <p:spPr>
          <a:xfrm>
            <a:off x="1292326" y="4184262"/>
            <a:ext cx="1725738" cy="1764261"/>
          </a:xfrm>
          <a:custGeom>
            <a:avLst/>
            <a:gdLst>
              <a:gd name="connsiteX0" fmla="*/ 0 w 2272553"/>
              <a:gd name="connsiteY0" fmla="*/ 0 h 2514600"/>
              <a:gd name="connsiteX1" fmla="*/ 2272553 w 2272553"/>
              <a:gd name="connsiteY1" fmla="*/ 0 h 2514600"/>
              <a:gd name="connsiteX2" fmla="*/ 2272553 w 2272553"/>
              <a:gd name="connsiteY2" fmla="*/ 2514600 h 2514600"/>
              <a:gd name="connsiteX3" fmla="*/ 0 w 2272553"/>
              <a:gd name="connsiteY3" fmla="*/ 2514600 h 2514600"/>
              <a:gd name="connsiteX4" fmla="*/ 0 w 2272553"/>
              <a:gd name="connsiteY4" fmla="*/ 0 h 2514600"/>
              <a:gd name="connsiteX0" fmla="*/ 322729 w 2272553"/>
              <a:gd name="connsiteY0" fmla="*/ 524435 h 2514600"/>
              <a:gd name="connsiteX1" fmla="*/ 2272553 w 2272553"/>
              <a:gd name="connsiteY1" fmla="*/ 0 h 2514600"/>
              <a:gd name="connsiteX2" fmla="*/ 2272553 w 2272553"/>
              <a:gd name="connsiteY2" fmla="*/ 2514600 h 2514600"/>
              <a:gd name="connsiteX3" fmla="*/ 0 w 2272553"/>
              <a:gd name="connsiteY3" fmla="*/ 2514600 h 2514600"/>
              <a:gd name="connsiteX4" fmla="*/ 322729 w 2272553"/>
              <a:gd name="connsiteY4" fmla="*/ 524435 h 2514600"/>
              <a:gd name="connsiteX0" fmla="*/ 322729 w 2272553"/>
              <a:gd name="connsiteY0" fmla="*/ 0 h 1990165"/>
              <a:gd name="connsiteX1" fmla="*/ 1667435 w 2272553"/>
              <a:gd name="connsiteY1" fmla="*/ 349624 h 1990165"/>
              <a:gd name="connsiteX2" fmla="*/ 2272553 w 2272553"/>
              <a:gd name="connsiteY2" fmla="*/ 1990165 h 1990165"/>
              <a:gd name="connsiteX3" fmla="*/ 0 w 2272553"/>
              <a:gd name="connsiteY3" fmla="*/ 1990165 h 1990165"/>
              <a:gd name="connsiteX4" fmla="*/ 322729 w 2272553"/>
              <a:gd name="connsiteY4" fmla="*/ 0 h 1990165"/>
              <a:gd name="connsiteX0" fmla="*/ 322729 w 1721223"/>
              <a:gd name="connsiteY0" fmla="*/ 0 h 1990165"/>
              <a:gd name="connsiteX1" fmla="*/ 1667435 w 1721223"/>
              <a:gd name="connsiteY1" fmla="*/ 349624 h 1990165"/>
              <a:gd name="connsiteX2" fmla="*/ 1721223 w 1721223"/>
              <a:gd name="connsiteY2" fmla="*/ 1385047 h 1990165"/>
              <a:gd name="connsiteX3" fmla="*/ 0 w 1721223"/>
              <a:gd name="connsiteY3" fmla="*/ 1990165 h 1990165"/>
              <a:gd name="connsiteX4" fmla="*/ 322729 w 1721223"/>
              <a:gd name="connsiteY4" fmla="*/ 0 h 1990165"/>
              <a:gd name="connsiteX0" fmla="*/ 0 w 1398494"/>
              <a:gd name="connsiteY0" fmla="*/ 0 h 1438835"/>
              <a:gd name="connsiteX1" fmla="*/ 1344706 w 1398494"/>
              <a:gd name="connsiteY1" fmla="*/ 349624 h 1438835"/>
              <a:gd name="connsiteX2" fmla="*/ 1398494 w 1398494"/>
              <a:gd name="connsiteY2" fmla="*/ 1385047 h 1438835"/>
              <a:gd name="connsiteX3" fmla="*/ 161366 w 1398494"/>
              <a:gd name="connsiteY3" fmla="*/ 1438835 h 1438835"/>
              <a:gd name="connsiteX4" fmla="*/ 0 w 1398494"/>
              <a:gd name="connsiteY4" fmla="*/ 0 h 1438835"/>
              <a:gd name="connsiteX0" fmla="*/ 135744 w 1534238"/>
              <a:gd name="connsiteY0" fmla="*/ 0 h 1438835"/>
              <a:gd name="connsiteX1" fmla="*/ 1480450 w 1534238"/>
              <a:gd name="connsiteY1" fmla="*/ 349624 h 1438835"/>
              <a:gd name="connsiteX2" fmla="*/ 1534238 w 1534238"/>
              <a:gd name="connsiteY2" fmla="*/ 1385047 h 1438835"/>
              <a:gd name="connsiteX3" fmla="*/ 297110 w 1534238"/>
              <a:gd name="connsiteY3" fmla="*/ 1438835 h 1438835"/>
              <a:gd name="connsiteX4" fmla="*/ 135744 w 1534238"/>
              <a:gd name="connsiteY4" fmla="*/ 0 h 1438835"/>
              <a:gd name="connsiteX0" fmla="*/ 155107 w 1553601"/>
              <a:gd name="connsiteY0" fmla="*/ 0 h 1438835"/>
              <a:gd name="connsiteX1" fmla="*/ 1499813 w 1553601"/>
              <a:gd name="connsiteY1" fmla="*/ 349624 h 1438835"/>
              <a:gd name="connsiteX2" fmla="*/ 1553601 w 1553601"/>
              <a:gd name="connsiteY2" fmla="*/ 1385047 h 1438835"/>
              <a:gd name="connsiteX3" fmla="*/ 316473 w 1553601"/>
              <a:gd name="connsiteY3" fmla="*/ 1438835 h 1438835"/>
              <a:gd name="connsiteX4" fmla="*/ 155107 w 1553601"/>
              <a:gd name="connsiteY4" fmla="*/ 0 h 1438835"/>
              <a:gd name="connsiteX0" fmla="*/ 155107 w 1553601"/>
              <a:gd name="connsiteY0" fmla="*/ 150979 h 1589814"/>
              <a:gd name="connsiteX1" fmla="*/ 1499813 w 1553601"/>
              <a:gd name="connsiteY1" fmla="*/ 500603 h 1589814"/>
              <a:gd name="connsiteX2" fmla="*/ 1553601 w 1553601"/>
              <a:gd name="connsiteY2" fmla="*/ 1536026 h 1589814"/>
              <a:gd name="connsiteX3" fmla="*/ 316473 w 1553601"/>
              <a:gd name="connsiteY3" fmla="*/ 1589814 h 1589814"/>
              <a:gd name="connsiteX4" fmla="*/ 155107 w 1553601"/>
              <a:gd name="connsiteY4" fmla="*/ 150979 h 1589814"/>
              <a:gd name="connsiteX0" fmla="*/ 155107 w 1553601"/>
              <a:gd name="connsiteY0" fmla="*/ 131779 h 1570614"/>
              <a:gd name="connsiteX1" fmla="*/ 1499813 w 1553601"/>
              <a:gd name="connsiteY1" fmla="*/ 481403 h 1570614"/>
              <a:gd name="connsiteX2" fmla="*/ 1553601 w 1553601"/>
              <a:gd name="connsiteY2" fmla="*/ 1516826 h 1570614"/>
              <a:gd name="connsiteX3" fmla="*/ 316473 w 1553601"/>
              <a:gd name="connsiteY3" fmla="*/ 1570614 h 1570614"/>
              <a:gd name="connsiteX4" fmla="*/ 155107 w 1553601"/>
              <a:gd name="connsiteY4" fmla="*/ 131779 h 1570614"/>
              <a:gd name="connsiteX0" fmla="*/ 155107 w 1691693"/>
              <a:gd name="connsiteY0" fmla="*/ 131779 h 1570614"/>
              <a:gd name="connsiteX1" fmla="*/ 1499813 w 1691693"/>
              <a:gd name="connsiteY1" fmla="*/ 481403 h 1570614"/>
              <a:gd name="connsiteX2" fmla="*/ 1553601 w 1691693"/>
              <a:gd name="connsiteY2" fmla="*/ 1516826 h 1570614"/>
              <a:gd name="connsiteX3" fmla="*/ 316473 w 1691693"/>
              <a:gd name="connsiteY3" fmla="*/ 1570614 h 1570614"/>
              <a:gd name="connsiteX4" fmla="*/ 155107 w 1691693"/>
              <a:gd name="connsiteY4" fmla="*/ 131779 h 1570614"/>
              <a:gd name="connsiteX0" fmla="*/ 155107 w 1764561"/>
              <a:gd name="connsiteY0" fmla="*/ 131779 h 1570614"/>
              <a:gd name="connsiteX1" fmla="*/ 1499813 w 1764561"/>
              <a:gd name="connsiteY1" fmla="*/ 481403 h 1570614"/>
              <a:gd name="connsiteX2" fmla="*/ 1553601 w 1764561"/>
              <a:gd name="connsiteY2" fmla="*/ 1516826 h 1570614"/>
              <a:gd name="connsiteX3" fmla="*/ 316473 w 1764561"/>
              <a:gd name="connsiteY3" fmla="*/ 1570614 h 1570614"/>
              <a:gd name="connsiteX4" fmla="*/ 155107 w 1764561"/>
              <a:gd name="connsiteY4" fmla="*/ 131779 h 1570614"/>
              <a:gd name="connsiteX0" fmla="*/ 155107 w 1764561"/>
              <a:gd name="connsiteY0" fmla="*/ 131779 h 1702753"/>
              <a:gd name="connsiteX1" fmla="*/ 1499813 w 1764561"/>
              <a:gd name="connsiteY1" fmla="*/ 481403 h 1702753"/>
              <a:gd name="connsiteX2" fmla="*/ 1553601 w 1764561"/>
              <a:gd name="connsiteY2" fmla="*/ 1516826 h 1702753"/>
              <a:gd name="connsiteX3" fmla="*/ 316473 w 1764561"/>
              <a:gd name="connsiteY3" fmla="*/ 1570614 h 1702753"/>
              <a:gd name="connsiteX4" fmla="*/ 155107 w 1764561"/>
              <a:gd name="connsiteY4" fmla="*/ 131779 h 1702753"/>
              <a:gd name="connsiteX0" fmla="*/ 155107 w 1764561"/>
              <a:gd name="connsiteY0" fmla="*/ 131779 h 1762233"/>
              <a:gd name="connsiteX1" fmla="*/ 1499813 w 1764561"/>
              <a:gd name="connsiteY1" fmla="*/ 481403 h 1762233"/>
              <a:gd name="connsiteX2" fmla="*/ 1553601 w 1764561"/>
              <a:gd name="connsiteY2" fmla="*/ 1516826 h 1762233"/>
              <a:gd name="connsiteX3" fmla="*/ 316473 w 1764561"/>
              <a:gd name="connsiteY3" fmla="*/ 1570614 h 1762233"/>
              <a:gd name="connsiteX4" fmla="*/ 155107 w 1764561"/>
              <a:gd name="connsiteY4" fmla="*/ 131779 h 1762233"/>
              <a:gd name="connsiteX0" fmla="*/ 245575 w 1721679"/>
              <a:gd name="connsiteY0" fmla="*/ 125515 h 1813119"/>
              <a:gd name="connsiteX1" fmla="*/ 1456931 w 1721679"/>
              <a:gd name="connsiteY1" fmla="*/ 532289 h 1813119"/>
              <a:gd name="connsiteX2" fmla="*/ 1510719 w 1721679"/>
              <a:gd name="connsiteY2" fmla="*/ 1567712 h 1813119"/>
              <a:gd name="connsiteX3" fmla="*/ 273591 w 1721679"/>
              <a:gd name="connsiteY3" fmla="*/ 1621500 h 1813119"/>
              <a:gd name="connsiteX4" fmla="*/ 245575 w 1721679"/>
              <a:gd name="connsiteY4" fmla="*/ 125515 h 1813119"/>
              <a:gd name="connsiteX0" fmla="*/ 225214 w 1701318"/>
              <a:gd name="connsiteY0" fmla="*/ 125515 h 1801140"/>
              <a:gd name="connsiteX1" fmla="*/ 1436570 w 1701318"/>
              <a:gd name="connsiteY1" fmla="*/ 532289 h 1801140"/>
              <a:gd name="connsiteX2" fmla="*/ 1490358 w 1701318"/>
              <a:gd name="connsiteY2" fmla="*/ 1567712 h 1801140"/>
              <a:gd name="connsiteX3" fmla="*/ 281805 w 1701318"/>
              <a:gd name="connsiteY3" fmla="*/ 1592925 h 1801140"/>
              <a:gd name="connsiteX4" fmla="*/ 225214 w 1701318"/>
              <a:gd name="connsiteY4" fmla="*/ 125515 h 1801140"/>
              <a:gd name="connsiteX0" fmla="*/ 258938 w 1735042"/>
              <a:gd name="connsiteY0" fmla="*/ 125515 h 1801140"/>
              <a:gd name="connsiteX1" fmla="*/ 1470294 w 1735042"/>
              <a:gd name="connsiteY1" fmla="*/ 532289 h 1801140"/>
              <a:gd name="connsiteX2" fmla="*/ 1524082 w 1735042"/>
              <a:gd name="connsiteY2" fmla="*/ 1567712 h 1801140"/>
              <a:gd name="connsiteX3" fmla="*/ 315529 w 1735042"/>
              <a:gd name="connsiteY3" fmla="*/ 1592925 h 1801140"/>
              <a:gd name="connsiteX4" fmla="*/ 258938 w 1735042"/>
              <a:gd name="connsiteY4" fmla="*/ 125515 h 1801140"/>
              <a:gd name="connsiteX0" fmla="*/ 258938 w 1735042"/>
              <a:gd name="connsiteY0" fmla="*/ 125515 h 1764839"/>
              <a:gd name="connsiteX1" fmla="*/ 1470294 w 1735042"/>
              <a:gd name="connsiteY1" fmla="*/ 532289 h 1764839"/>
              <a:gd name="connsiteX2" fmla="*/ 1524082 w 1735042"/>
              <a:gd name="connsiteY2" fmla="*/ 1567712 h 1764839"/>
              <a:gd name="connsiteX3" fmla="*/ 315529 w 1735042"/>
              <a:gd name="connsiteY3" fmla="*/ 1592925 h 1764839"/>
              <a:gd name="connsiteX4" fmla="*/ 258938 w 1735042"/>
              <a:gd name="connsiteY4" fmla="*/ 125515 h 1764839"/>
              <a:gd name="connsiteX0" fmla="*/ 258938 w 1735042"/>
              <a:gd name="connsiteY0" fmla="*/ 125515 h 1757467"/>
              <a:gd name="connsiteX1" fmla="*/ 1470294 w 1735042"/>
              <a:gd name="connsiteY1" fmla="*/ 532289 h 1757467"/>
              <a:gd name="connsiteX2" fmla="*/ 1524082 w 1735042"/>
              <a:gd name="connsiteY2" fmla="*/ 1567712 h 1757467"/>
              <a:gd name="connsiteX3" fmla="*/ 315529 w 1735042"/>
              <a:gd name="connsiteY3" fmla="*/ 1592925 h 1757467"/>
              <a:gd name="connsiteX4" fmla="*/ 258938 w 1735042"/>
              <a:gd name="connsiteY4" fmla="*/ 125515 h 1757467"/>
              <a:gd name="connsiteX0" fmla="*/ 258938 w 1735042"/>
              <a:gd name="connsiteY0" fmla="*/ 125515 h 1782744"/>
              <a:gd name="connsiteX1" fmla="*/ 1470294 w 1735042"/>
              <a:gd name="connsiteY1" fmla="*/ 532289 h 1782744"/>
              <a:gd name="connsiteX2" fmla="*/ 1524082 w 1735042"/>
              <a:gd name="connsiteY2" fmla="*/ 1567712 h 1782744"/>
              <a:gd name="connsiteX3" fmla="*/ 315529 w 1735042"/>
              <a:gd name="connsiteY3" fmla="*/ 1592925 h 1782744"/>
              <a:gd name="connsiteX4" fmla="*/ 258938 w 1735042"/>
              <a:gd name="connsiteY4" fmla="*/ 125515 h 1782744"/>
              <a:gd name="connsiteX0" fmla="*/ 258938 w 1735042"/>
              <a:gd name="connsiteY0" fmla="*/ 125515 h 1802774"/>
              <a:gd name="connsiteX1" fmla="*/ 1470294 w 1735042"/>
              <a:gd name="connsiteY1" fmla="*/ 532289 h 1802774"/>
              <a:gd name="connsiteX2" fmla="*/ 1524082 w 1735042"/>
              <a:gd name="connsiteY2" fmla="*/ 1567712 h 1802774"/>
              <a:gd name="connsiteX3" fmla="*/ 315529 w 1735042"/>
              <a:gd name="connsiteY3" fmla="*/ 1592925 h 1802774"/>
              <a:gd name="connsiteX4" fmla="*/ 258938 w 1735042"/>
              <a:gd name="connsiteY4" fmla="*/ 125515 h 1802774"/>
              <a:gd name="connsiteX0" fmla="*/ 258938 w 1735042"/>
              <a:gd name="connsiteY0" fmla="*/ 125515 h 1773855"/>
              <a:gd name="connsiteX1" fmla="*/ 1470294 w 1735042"/>
              <a:gd name="connsiteY1" fmla="*/ 532289 h 1773855"/>
              <a:gd name="connsiteX2" fmla="*/ 1524082 w 1735042"/>
              <a:gd name="connsiteY2" fmla="*/ 1567712 h 1773855"/>
              <a:gd name="connsiteX3" fmla="*/ 315529 w 1735042"/>
              <a:gd name="connsiteY3" fmla="*/ 1592925 h 1773855"/>
              <a:gd name="connsiteX4" fmla="*/ 258938 w 1735042"/>
              <a:gd name="connsiteY4" fmla="*/ 125515 h 1773855"/>
              <a:gd name="connsiteX0" fmla="*/ 258938 w 1735042"/>
              <a:gd name="connsiteY0" fmla="*/ 125515 h 1782291"/>
              <a:gd name="connsiteX1" fmla="*/ 1470294 w 1735042"/>
              <a:gd name="connsiteY1" fmla="*/ 532289 h 1782291"/>
              <a:gd name="connsiteX2" fmla="*/ 1524082 w 1735042"/>
              <a:gd name="connsiteY2" fmla="*/ 1567712 h 1782291"/>
              <a:gd name="connsiteX3" fmla="*/ 315529 w 1735042"/>
              <a:gd name="connsiteY3" fmla="*/ 1592925 h 1782291"/>
              <a:gd name="connsiteX4" fmla="*/ 258938 w 1735042"/>
              <a:gd name="connsiteY4" fmla="*/ 125515 h 1782291"/>
              <a:gd name="connsiteX0" fmla="*/ 258938 w 1735042"/>
              <a:gd name="connsiteY0" fmla="*/ 141884 h 1798660"/>
              <a:gd name="connsiteX1" fmla="*/ 1470294 w 1735042"/>
              <a:gd name="connsiteY1" fmla="*/ 548658 h 1798660"/>
              <a:gd name="connsiteX2" fmla="*/ 1524082 w 1735042"/>
              <a:gd name="connsiteY2" fmla="*/ 1584081 h 1798660"/>
              <a:gd name="connsiteX3" fmla="*/ 315529 w 1735042"/>
              <a:gd name="connsiteY3" fmla="*/ 1609294 h 1798660"/>
              <a:gd name="connsiteX4" fmla="*/ 258938 w 1735042"/>
              <a:gd name="connsiteY4" fmla="*/ 141884 h 1798660"/>
              <a:gd name="connsiteX0" fmla="*/ 258938 w 1735042"/>
              <a:gd name="connsiteY0" fmla="*/ 96307 h 1753083"/>
              <a:gd name="connsiteX1" fmla="*/ 1470294 w 1735042"/>
              <a:gd name="connsiteY1" fmla="*/ 503081 h 1753083"/>
              <a:gd name="connsiteX2" fmla="*/ 1524082 w 1735042"/>
              <a:gd name="connsiteY2" fmla="*/ 1538504 h 1753083"/>
              <a:gd name="connsiteX3" fmla="*/ 315529 w 1735042"/>
              <a:gd name="connsiteY3" fmla="*/ 1563717 h 1753083"/>
              <a:gd name="connsiteX4" fmla="*/ 258938 w 1735042"/>
              <a:gd name="connsiteY4" fmla="*/ 96307 h 1753083"/>
              <a:gd name="connsiteX0" fmla="*/ 273434 w 1749538"/>
              <a:gd name="connsiteY0" fmla="*/ 96307 h 1753083"/>
              <a:gd name="connsiteX1" fmla="*/ 1484790 w 1749538"/>
              <a:gd name="connsiteY1" fmla="*/ 503081 h 1753083"/>
              <a:gd name="connsiteX2" fmla="*/ 1538578 w 1749538"/>
              <a:gd name="connsiteY2" fmla="*/ 1538504 h 1753083"/>
              <a:gd name="connsiteX3" fmla="*/ 330025 w 1749538"/>
              <a:gd name="connsiteY3" fmla="*/ 1563717 h 1753083"/>
              <a:gd name="connsiteX4" fmla="*/ 273434 w 1749538"/>
              <a:gd name="connsiteY4" fmla="*/ 96307 h 1753083"/>
              <a:gd name="connsiteX0" fmla="*/ 273434 w 1749538"/>
              <a:gd name="connsiteY0" fmla="*/ 96307 h 1753083"/>
              <a:gd name="connsiteX1" fmla="*/ 1484790 w 1749538"/>
              <a:gd name="connsiteY1" fmla="*/ 503081 h 1753083"/>
              <a:gd name="connsiteX2" fmla="*/ 1538578 w 1749538"/>
              <a:gd name="connsiteY2" fmla="*/ 1538504 h 1753083"/>
              <a:gd name="connsiteX3" fmla="*/ 330025 w 1749538"/>
              <a:gd name="connsiteY3" fmla="*/ 1563717 h 1753083"/>
              <a:gd name="connsiteX4" fmla="*/ 273434 w 1749538"/>
              <a:gd name="connsiteY4" fmla="*/ 96307 h 1753083"/>
              <a:gd name="connsiteX0" fmla="*/ 273434 w 1741059"/>
              <a:gd name="connsiteY0" fmla="*/ 96307 h 1741345"/>
              <a:gd name="connsiteX1" fmla="*/ 1484790 w 1741059"/>
              <a:gd name="connsiteY1" fmla="*/ 503081 h 1741345"/>
              <a:gd name="connsiteX2" fmla="*/ 1519528 w 1741059"/>
              <a:gd name="connsiteY2" fmla="*/ 1519454 h 1741345"/>
              <a:gd name="connsiteX3" fmla="*/ 330025 w 1741059"/>
              <a:gd name="connsiteY3" fmla="*/ 1563717 h 1741345"/>
              <a:gd name="connsiteX4" fmla="*/ 273434 w 1741059"/>
              <a:gd name="connsiteY4" fmla="*/ 96307 h 1741345"/>
              <a:gd name="connsiteX0" fmla="*/ 273434 w 1741059"/>
              <a:gd name="connsiteY0" fmla="*/ 96307 h 1741345"/>
              <a:gd name="connsiteX1" fmla="*/ 1484790 w 1741059"/>
              <a:gd name="connsiteY1" fmla="*/ 503081 h 1741345"/>
              <a:gd name="connsiteX2" fmla="*/ 1519528 w 1741059"/>
              <a:gd name="connsiteY2" fmla="*/ 1519454 h 1741345"/>
              <a:gd name="connsiteX3" fmla="*/ 330025 w 1741059"/>
              <a:gd name="connsiteY3" fmla="*/ 1563717 h 1741345"/>
              <a:gd name="connsiteX4" fmla="*/ 273434 w 1741059"/>
              <a:gd name="connsiteY4" fmla="*/ 96307 h 1741345"/>
              <a:gd name="connsiteX0" fmla="*/ 273434 w 1741059"/>
              <a:gd name="connsiteY0" fmla="*/ 99249 h 1744287"/>
              <a:gd name="connsiteX1" fmla="*/ 1484790 w 1741059"/>
              <a:gd name="connsiteY1" fmla="*/ 506023 h 1744287"/>
              <a:gd name="connsiteX2" fmla="*/ 1519528 w 1741059"/>
              <a:gd name="connsiteY2" fmla="*/ 1522396 h 1744287"/>
              <a:gd name="connsiteX3" fmla="*/ 330025 w 1741059"/>
              <a:gd name="connsiteY3" fmla="*/ 1566659 h 1744287"/>
              <a:gd name="connsiteX4" fmla="*/ 273434 w 1741059"/>
              <a:gd name="connsiteY4" fmla="*/ 99249 h 1744287"/>
              <a:gd name="connsiteX0" fmla="*/ 273434 w 1741059"/>
              <a:gd name="connsiteY0" fmla="*/ 56657 h 1701695"/>
              <a:gd name="connsiteX1" fmla="*/ 1484790 w 1741059"/>
              <a:gd name="connsiteY1" fmla="*/ 463431 h 1701695"/>
              <a:gd name="connsiteX2" fmla="*/ 1519528 w 1741059"/>
              <a:gd name="connsiteY2" fmla="*/ 1479804 h 1701695"/>
              <a:gd name="connsiteX3" fmla="*/ 330025 w 1741059"/>
              <a:gd name="connsiteY3" fmla="*/ 1524067 h 1701695"/>
              <a:gd name="connsiteX4" fmla="*/ 273434 w 1741059"/>
              <a:gd name="connsiteY4" fmla="*/ 56657 h 1701695"/>
              <a:gd name="connsiteX0" fmla="*/ 273434 w 1741059"/>
              <a:gd name="connsiteY0" fmla="*/ 56657 h 1701695"/>
              <a:gd name="connsiteX1" fmla="*/ 1484790 w 1741059"/>
              <a:gd name="connsiteY1" fmla="*/ 463431 h 1701695"/>
              <a:gd name="connsiteX2" fmla="*/ 1519528 w 1741059"/>
              <a:gd name="connsiteY2" fmla="*/ 1479804 h 1701695"/>
              <a:gd name="connsiteX3" fmla="*/ 330025 w 1741059"/>
              <a:gd name="connsiteY3" fmla="*/ 1524067 h 1701695"/>
              <a:gd name="connsiteX4" fmla="*/ 273434 w 1741059"/>
              <a:gd name="connsiteY4" fmla="*/ 56657 h 1701695"/>
              <a:gd name="connsiteX0" fmla="*/ 278866 w 1746491"/>
              <a:gd name="connsiteY0" fmla="*/ 102264 h 1747302"/>
              <a:gd name="connsiteX1" fmla="*/ 1490222 w 1746491"/>
              <a:gd name="connsiteY1" fmla="*/ 509038 h 1747302"/>
              <a:gd name="connsiteX2" fmla="*/ 1524960 w 1746491"/>
              <a:gd name="connsiteY2" fmla="*/ 1525411 h 1747302"/>
              <a:gd name="connsiteX3" fmla="*/ 335457 w 1746491"/>
              <a:gd name="connsiteY3" fmla="*/ 1569674 h 1747302"/>
              <a:gd name="connsiteX4" fmla="*/ 278866 w 1746491"/>
              <a:gd name="connsiteY4" fmla="*/ 102264 h 1747302"/>
              <a:gd name="connsiteX0" fmla="*/ 268885 w 1736510"/>
              <a:gd name="connsiteY0" fmla="*/ 162029 h 1807067"/>
              <a:gd name="connsiteX1" fmla="*/ 1480241 w 1736510"/>
              <a:gd name="connsiteY1" fmla="*/ 568803 h 1807067"/>
              <a:gd name="connsiteX2" fmla="*/ 1514979 w 1736510"/>
              <a:gd name="connsiteY2" fmla="*/ 1585176 h 1807067"/>
              <a:gd name="connsiteX3" fmla="*/ 325476 w 1736510"/>
              <a:gd name="connsiteY3" fmla="*/ 1629439 h 1807067"/>
              <a:gd name="connsiteX4" fmla="*/ 268885 w 1736510"/>
              <a:gd name="connsiteY4" fmla="*/ 162029 h 1807067"/>
              <a:gd name="connsiteX0" fmla="*/ 274505 w 1742130"/>
              <a:gd name="connsiteY0" fmla="*/ 102246 h 1747284"/>
              <a:gd name="connsiteX1" fmla="*/ 1485861 w 1742130"/>
              <a:gd name="connsiteY1" fmla="*/ 509020 h 1747284"/>
              <a:gd name="connsiteX2" fmla="*/ 1520599 w 1742130"/>
              <a:gd name="connsiteY2" fmla="*/ 1525393 h 1747284"/>
              <a:gd name="connsiteX3" fmla="*/ 331096 w 1742130"/>
              <a:gd name="connsiteY3" fmla="*/ 1569656 h 1747284"/>
              <a:gd name="connsiteX4" fmla="*/ 274505 w 1742130"/>
              <a:gd name="connsiteY4" fmla="*/ 102246 h 1747284"/>
              <a:gd name="connsiteX0" fmla="*/ 267112 w 1734737"/>
              <a:gd name="connsiteY0" fmla="*/ 190362 h 1835400"/>
              <a:gd name="connsiteX1" fmla="*/ 1478468 w 1734737"/>
              <a:gd name="connsiteY1" fmla="*/ 597136 h 1835400"/>
              <a:gd name="connsiteX2" fmla="*/ 1513206 w 1734737"/>
              <a:gd name="connsiteY2" fmla="*/ 1613509 h 1835400"/>
              <a:gd name="connsiteX3" fmla="*/ 323703 w 1734737"/>
              <a:gd name="connsiteY3" fmla="*/ 1657772 h 1835400"/>
              <a:gd name="connsiteX4" fmla="*/ 267112 w 1734737"/>
              <a:gd name="connsiteY4" fmla="*/ 190362 h 1835400"/>
              <a:gd name="connsiteX0" fmla="*/ 273297 w 1740922"/>
              <a:gd name="connsiteY0" fmla="*/ 106061 h 1751099"/>
              <a:gd name="connsiteX1" fmla="*/ 1484653 w 1740922"/>
              <a:gd name="connsiteY1" fmla="*/ 512835 h 1751099"/>
              <a:gd name="connsiteX2" fmla="*/ 1519391 w 1740922"/>
              <a:gd name="connsiteY2" fmla="*/ 1529208 h 1751099"/>
              <a:gd name="connsiteX3" fmla="*/ 329888 w 1740922"/>
              <a:gd name="connsiteY3" fmla="*/ 1573471 h 1751099"/>
              <a:gd name="connsiteX4" fmla="*/ 273297 w 1740922"/>
              <a:gd name="connsiteY4" fmla="*/ 106061 h 1751099"/>
              <a:gd name="connsiteX0" fmla="*/ 273297 w 1729435"/>
              <a:gd name="connsiteY0" fmla="*/ 106061 h 1751099"/>
              <a:gd name="connsiteX1" fmla="*/ 1484653 w 1729435"/>
              <a:gd name="connsiteY1" fmla="*/ 512835 h 1751099"/>
              <a:gd name="connsiteX2" fmla="*/ 1519391 w 1729435"/>
              <a:gd name="connsiteY2" fmla="*/ 1529208 h 1751099"/>
              <a:gd name="connsiteX3" fmla="*/ 329888 w 1729435"/>
              <a:gd name="connsiteY3" fmla="*/ 1573471 h 1751099"/>
              <a:gd name="connsiteX4" fmla="*/ 273297 w 1729435"/>
              <a:gd name="connsiteY4" fmla="*/ 106061 h 1751099"/>
              <a:gd name="connsiteX0" fmla="*/ 260732 w 1716870"/>
              <a:gd name="connsiteY0" fmla="*/ 106061 h 1751099"/>
              <a:gd name="connsiteX1" fmla="*/ 1472088 w 1716870"/>
              <a:gd name="connsiteY1" fmla="*/ 512835 h 1751099"/>
              <a:gd name="connsiteX2" fmla="*/ 1506826 w 1716870"/>
              <a:gd name="connsiteY2" fmla="*/ 1529208 h 1751099"/>
              <a:gd name="connsiteX3" fmla="*/ 317323 w 1716870"/>
              <a:gd name="connsiteY3" fmla="*/ 1573471 h 1751099"/>
              <a:gd name="connsiteX4" fmla="*/ 260732 w 1716870"/>
              <a:gd name="connsiteY4" fmla="*/ 106061 h 1751099"/>
              <a:gd name="connsiteX0" fmla="*/ 261454 w 1717592"/>
              <a:gd name="connsiteY0" fmla="*/ 90485 h 1735523"/>
              <a:gd name="connsiteX1" fmla="*/ 1472810 w 1717592"/>
              <a:gd name="connsiteY1" fmla="*/ 497259 h 1735523"/>
              <a:gd name="connsiteX2" fmla="*/ 1507548 w 1717592"/>
              <a:gd name="connsiteY2" fmla="*/ 1513632 h 1735523"/>
              <a:gd name="connsiteX3" fmla="*/ 318045 w 1717592"/>
              <a:gd name="connsiteY3" fmla="*/ 1557895 h 1735523"/>
              <a:gd name="connsiteX4" fmla="*/ 261454 w 1717592"/>
              <a:gd name="connsiteY4" fmla="*/ 90485 h 1735523"/>
              <a:gd name="connsiteX0" fmla="*/ 274572 w 1711660"/>
              <a:gd name="connsiteY0" fmla="*/ 91734 h 1727247"/>
              <a:gd name="connsiteX1" fmla="*/ 1466878 w 1711660"/>
              <a:gd name="connsiteY1" fmla="*/ 488983 h 1727247"/>
              <a:gd name="connsiteX2" fmla="*/ 1501616 w 1711660"/>
              <a:gd name="connsiteY2" fmla="*/ 1505356 h 1727247"/>
              <a:gd name="connsiteX3" fmla="*/ 312113 w 1711660"/>
              <a:gd name="connsiteY3" fmla="*/ 1549619 h 1727247"/>
              <a:gd name="connsiteX4" fmla="*/ 274572 w 1711660"/>
              <a:gd name="connsiteY4" fmla="*/ 91734 h 1727247"/>
              <a:gd name="connsiteX0" fmla="*/ 273992 w 1711080"/>
              <a:gd name="connsiteY0" fmla="*/ 107394 h 1742907"/>
              <a:gd name="connsiteX1" fmla="*/ 1466298 w 1711080"/>
              <a:gd name="connsiteY1" fmla="*/ 504643 h 1742907"/>
              <a:gd name="connsiteX2" fmla="*/ 1501036 w 1711080"/>
              <a:gd name="connsiteY2" fmla="*/ 1521016 h 1742907"/>
              <a:gd name="connsiteX3" fmla="*/ 311533 w 1711080"/>
              <a:gd name="connsiteY3" fmla="*/ 1565279 h 1742907"/>
              <a:gd name="connsiteX4" fmla="*/ 273992 w 1711080"/>
              <a:gd name="connsiteY4" fmla="*/ 107394 h 1742907"/>
              <a:gd name="connsiteX0" fmla="*/ 273992 w 1722567"/>
              <a:gd name="connsiteY0" fmla="*/ 107394 h 1742907"/>
              <a:gd name="connsiteX1" fmla="*/ 1466298 w 1722567"/>
              <a:gd name="connsiteY1" fmla="*/ 504643 h 1742907"/>
              <a:gd name="connsiteX2" fmla="*/ 1501036 w 1722567"/>
              <a:gd name="connsiteY2" fmla="*/ 1521016 h 1742907"/>
              <a:gd name="connsiteX3" fmla="*/ 311533 w 1722567"/>
              <a:gd name="connsiteY3" fmla="*/ 1565279 h 1742907"/>
              <a:gd name="connsiteX4" fmla="*/ 273992 w 1722567"/>
              <a:gd name="connsiteY4" fmla="*/ 107394 h 1742907"/>
              <a:gd name="connsiteX0" fmla="*/ 282397 w 1730972"/>
              <a:gd name="connsiteY0" fmla="*/ 107394 h 1742907"/>
              <a:gd name="connsiteX1" fmla="*/ 1474703 w 1730972"/>
              <a:gd name="connsiteY1" fmla="*/ 504643 h 1742907"/>
              <a:gd name="connsiteX2" fmla="*/ 1509441 w 1730972"/>
              <a:gd name="connsiteY2" fmla="*/ 1521016 h 1742907"/>
              <a:gd name="connsiteX3" fmla="*/ 319938 w 1730972"/>
              <a:gd name="connsiteY3" fmla="*/ 1565279 h 1742907"/>
              <a:gd name="connsiteX4" fmla="*/ 282397 w 1730972"/>
              <a:gd name="connsiteY4" fmla="*/ 107394 h 1742907"/>
              <a:gd name="connsiteX0" fmla="*/ 282397 w 1730972"/>
              <a:gd name="connsiteY0" fmla="*/ 107394 h 1758441"/>
              <a:gd name="connsiteX1" fmla="*/ 1474703 w 1730972"/>
              <a:gd name="connsiteY1" fmla="*/ 504643 h 1758441"/>
              <a:gd name="connsiteX2" fmla="*/ 1509441 w 1730972"/>
              <a:gd name="connsiteY2" fmla="*/ 1521016 h 1758441"/>
              <a:gd name="connsiteX3" fmla="*/ 319938 w 1730972"/>
              <a:gd name="connsiteY3" fmla="*/ 1565279 h 1758441"/>
              <a:gd name="connsiteX4" fmla="*/ 282397 w 1730972"/>
              <a:gd name="connsiteY4" fmla="*/ 107394 h 1758441"/>
              <a:gd name="connsiteX0" fmla="*/ 282397 w 1730972"/>
              <a:gd name="connsiteY0" fmla="*/ 107394 h 1774904"/>
              <a:gd name="connsiteX1" fmla="*/ 1474703 w 1730972"/>
              <a:gd name="connsiteY1" fmla="*/ 504643 h 1774904"/>
              <a:gd name="connsiteX2" fmla="*/ 1509441 w 1730972"/>
              <a:gd name="connsiteY2" fmla="*/ 1521016 h 1774904"/>
              <a:gd name="connsiteX3" fmla="*/ 319938 w 1730972"/>
              <a:gd name="connsiteY3" fmla="*/ 1565279 h 1774904"/>
              <a:gd name="connsiteX4" fmla="*/ 282397 w 1730972"/>
              <a:gd name="connsiteY4" fmla="*/ 107394 h 1774904"/>
              <a:gd name="connsiteX0" fmla="*/ 282397 w 1730972"/>
              <a:gd name="connsiteY0" fmla="*/ 107394 h 1749266"/>
              <a:gd name="connsiteX1" fmla="*/ 1474703 w 1730972"/>
              <a:gd name="connsiteY1" fmla="*/ 504643 h 1749266"/>
              <a:gd name="connsiteX2" fmla="*/ 1509441 w 1730972"/>
              <a:gd name="connsiteY2" fmla="*/ 1521016 h 1749266"/>
              <a:gd name="connsiteX3" fmla="*/ 319938 w 1730972"/>
              <a:gd name="connsiteY3" fmla="*/ 1565279 h 1749266"/>
              <a:gd name="connsiteX4" fmla="*/ 282397 w 1730972"/>
              <a:gd name="connsiteY4" fmla="*/ 107394 h 1749266"/>
              <a:gd name="connsiteX0" fmla="*/ 282397 w 1730972"/>
              <a:gd name="connsiteY0" fmla="*/ 107394 h 1745704"/>
              <a:gd name="connsiteX1" fmla="*/ 1474703 w 1730972"/>
              <a:gd name="connsiteY1" fmla="*/ 504643 h 1745704"/>
              <a:gd name="connsiteX2" fmla="*/ 1509441 w 1730972"/>
              <a:gd name="connsiteY2" fmla="*/ 1521016 h 1745704"/>
              <a:gd name="connsiteX3" fmla="*/ 319938 w 1730972"/>
              <a:gd name="connsiteY3" fmla="*/ 1565279 h 1745704"/>
              <a:gd name="connsiteX4" fmla="*/ 282397 w 1730972"/>
              <a:gd name="connsiteY4" fmla="*/ 107394 h 1745704"/>
              <a:gd name="connsiteX0" fmla="*/ 282397 w 1730972"/>
              <a:gd name="connsiteY0" fmla="*/ 107394 h 1745704"/>
              <a:gd name="connsiteX1" fmla="*/ 1474703 w 1730972"/>
              <a:gd name="connsiteY1" fmla="*/ 504643 h 1745704"/>
              <a:gd name="connsiteX2" fmla="*/ 1509441 w 1730972"/>
              <a:gd name="connsiteY2" fmla="*/ 1521016 h 1745704"/>
              <a:gd name="connsiteX3" fmla="*/ 319938 w 1730972"/>
              <a:gd name="connsiteY3" fmla="*/ 1565279 h 1745704"/>
              <a:gd name="connsiteX4" fmla="*/ 282397 w 1730972"/>
              <a:gd name="connsiteY4" fmla="*/ 107394 h 1745704"/>
              <a:gd name="connsiteX0" fmla="*/ 314897 w 1756379"/>
              <a:gd name="connsiteY0" fmla="*/ 48351 h 1686661"/>
              <a:gd name="connsiteX1" fmla="*/ 1494503 w 1756379"/>
              <a:gd name="connsiteY1" fmla="*/ 451950 h 1686661"/>
              <a:gd name="connsiteX2" fmla="*/ 1541941 w 1756379"/>
              <a:gd name="connsiteY2" fmla="*/ 1461973 h 1686661"/>
              <a:gd name="connsiteX3" fmla="*/ 352438 w 1756379"/>
              <a:gd name="connsiteY3" fmla="*/ 1506236 h 1686661"/>
              <a:gd name="connsiteX4" fmla="*/ 314897 w 1756379"/>
              <a:gd name="connsiteY4" fmla="*/ 48351 h 1686661"/>
              <a:gd name="connsiteX0" fmla="*/ 314897 w 1756379"/>
              <a:gd name="connsiteY0" fmla="*/ 112516 h 1750826"/>
              <a:gd name="connsiteX1" fmla="*/ 1494503 w 1756379"/>
              <a:gd name="connsiteY1" fmla="*/ 516115 h 1750826"/>
              <a:gd name="connsiteX2" fmla="*/ 1541941 w 1756379"/>
              <a:gd name="connsiteY2" fmla="*/ 1526138 h 1750826"/>
              <a:gd name="connsiteX3" fmla="*/ 352438 w 1756379"/>
              <a:gd name="connsiteY3" fmla="*/ 1570401 h 1750826"/>
              <a:gd name="connsiteX4" fmla="*/ 314897 w 1756379"/>
              <a:gd name="connsiteY4" fmla="*/ 112516 h 1750826"/>
              <a:gd name="connsiteX0" fmla="*/ 304129 w 1745611"/>
              <a:gd name="connsiteY0" fmla="*/ 121341 h 1759651"/>
              <a:gd name="connsiteX1" fmla="*/ 1483735 w 1745611"/>
              <a:gd name="connsiteY1" fmla="*/ 524940 h 1759651"/>
              <a:gd name="connsiteX2" fmla="*/ 1531173 w 1745611"/>
              <a:gd name="connsiteY2" fmla="*/ 1534963 h 1759651"/>
              <a:gd name="connsiteX3" fmla="*/ 341670 w 1745611"/>
              <a:gd name="connsiteY3" fmla="*/ 1579226 h 1759651"/>
              <a:gd name="connsiteX4" fmla="*/ 304129 w 1745611"/>
              <a:gd name="connsiteY4" fmla="*/ 121341 h 1759651"/>
              <a:gd name="connsiteX0" fmla="*/ 305324 w 1746806"/>
              <a:gd name="connsiteY0" fmla="*/ 117152 h 1755462"/>
              <a:gd name="connsiteX1" fmla="*/ 1484930 w 1746806"/>
              <a:gd name="connsiteY1" fmla="*/ 520751 h 1755462"/>
              <a:gd name="connsiteX2" fmla="*/ 1532368 w 1746806"/>
              <a:gd name="connsiteY2" fmla="*/ 1530774 h 1755462"/>
              <a:gd name="connsiteX3" fmla="*/ 342865 w 1746806"/>
              <a:gd name="connsiteY3" fmla="*/ 1575037 h 1755462"/>
              <a:gd name="connsiteX4" fmla="*/ 305324 w 1746806"/>
              <a:gd name="connsiteY4" fmla="*/ 117152 h 1755462"/>
              <a:gd name="connsiteX0" fmla="*/ 288763 w 1730245"/>
              <a:gd name="connsiteY0" fmla="*/ 117152 h 1755462"/>
              <a:gd name="connsiteX1" fmla="*/ 1468369 w 1730245"/>
              <a:gd name="connsiteY1" fmla="*/ 520751 h 1755462"/>
              <a:gd name="connsiteX2" fmla="*/ 1515807 w 1730245"/>
              <a:gd name="connsiteY2" fmla="*/ 1530774 h 1755462"/>
              <a:gd name="connsiteX3" fmla="*/ 326304 w 1730245"/>
              <a:gd name="connsiteY3" fmla="*/ 1575037 h 1755462"/>
              <a:gd name="connsiteX4" fmla="*/ 288763 w 1730245"/>
              <a:gd name="connsiteY4" fmla="*/ 117152 h 1755462"/>
              <a:gd name="connsiteX0" fmla="*/ 288763 w 1739798"/>
              <a:gd name="connsiteY0" fmla="*/ 117152 h 1755462"/>
              <a:gd name="connsiteX1" fmla="*/ 1468369 w 1739798"/>
              <a:gd name="connsiteY1" fmla="*/ 520751 h 1755462"/>
              <a:gd name="connsiteX2" fmla="*/ 1515807 w 1739798"/>
              <a:gd name="connsiteY2" fmla="*/ 1530774 h 1755462"/>
              <a:gd name="connsiteX3" fmla="*/ 326304 w 1739798"/>
              <a:gd name="connsiteY3" fmla="*/ 1575037 h 1755462"/>
              <a:gd name="connsiteX4" fmla="*/ 288763 w 1739798"/>
              <a:gd name="connsiteY4" fmla="*/ 117152 h 1755462"/>
              <a:gd name="connsiteX0" fmla="*/ 282179 w 1733214"/>
              <a:gd name="connsiteY0" fmla="*/ 112168 h 1748138"/>
              <a:gd name="connsiteX1" fmla="*/ 1461785 w 1733214"/>
              <a:gd name="connsiteY1" fmla="*/ 515767 h 1748138"/>
              <a:gd name="connsiteX2" fmla="*/ 1509223 w 1733214"/>
              <a:gd name="connsiteY2" fmla="*/ 1525790 h 1748138"/>
              <a:gd name="connsiteX3" fmla="*/ 343532 w 1733214"/>
              <a:gd name="connsiteY3" fmla="*/ 1565290 h 1748138"/>
              <a:gd name="connsiteX4" fmla="*/ 282179 w 1733214"/>
              <a:gd name="connsiteY4" fmla="*/ 112168 h 1748138"/>
              <a:gd name="connsiteX0" fmla="*/ 296424 w 1747459"/>
              <a:gd name="connsiteY0" fmla="*/ 112168 h 1748138"/>
              <a:gd name="connsiteX1" fmla="*/ 1476030 w 1747459"/>
              <a:gd name="connsiteY1" fmla="*/ 515767 h 1748138"/>
              <a:gd name="connsiteX2" fmla="*/ 1523468 w 1747459"/>
              <a:gd name="connsiteY2" fmla="*/ 1525790 h 1748138"/>
              <a:gd name="connsiteX3" fmla="*/ 357777 w 1747459"/>
              <a:gd name="connsiteY3" fmla="*/ 1565290 h 1748138"/>
              <a:gd name="connsiteX4" fmla="*/ 296424 w 1747459"/>
              <a:gd name="connsiteY4" fmla="*/ 112168 h 1748138"/>
              <a:gd name="connsiteX0" fmla="*/ 296424 w 1747459"/>
              <a:gd name="connsiteY0" fmla="*/ 112168 h 1755230"/>
              <a:gd name="connsiteX1" fmla="*/ 1476030 w 1747459"/>
              <a:gd name="connsiteY1" fmla="*/ 515767 h 1755230"/>
              <a:gd name="connsiteX2" fmla="*/ 1523468 w 1747459"/>
              <a:gd name="connsiteY2" fmla="*/ 1525790 h 1755230"/>
              <a:gd name="connsiteX3" fmla="*/ 357777 w 1747459"/>
              <a:gd name="connsiteY3" fmla="*/ 1565290 h 1755230"/>
              <a:gd name="connsiteX4" fmla="*/ 296424 w 1747459"/>
              <a:gd name="connsiteY4" fmla="*/ 112168 h 1755230"/>
              <a:gd name="connsiteX0" fmla="*/ 287124 w 1651585"/>
              <a:gd name="connsiteY0" fmla="*/ 314860 h 1957922"/>
              <a:gd name="connsiteX1" fmla="*/ 1276230 w 1651585"/>
              <a:gd name="connsiteY1" fmla="*/ 346984 h 1957922"/>
              <a:gd name="connsiteX2" fmla="*/ 1514168 w 1651585"/>
              <a:gd name="connsiteY2" fmla="*/ 1728482 h 1957922"/>
              <a:gd name="connsiteX3" fmla="*/ 348477 w 1651585"/>
              <a:gd name="connsiteY3" fmla="*/ 1767982 h 1957922"/>
              <a:gd name="connsiteX4" fmla="*/ 287124 w 1651585"/>
              <a:gd name="connsiteY4" fmla="*/ 314860 h 1957922"/>
              <a:gd name="connsiteX0" fmla="*/ 146098 w 1767734"/>
              <a:gd name="connsiteY0" fmla="*/ 693073 h 1831310"/>
              <a:gd name="connsiteX1" fmla="*/ 1392379 w 1767734"/>
              <a:gd name="connsiteY1" fmla="*/ 220372 h 1831310"/>
              <a:gd name="connsiteX2" fmla="*/ 1630317 w 1767734"/>
              <a:gd name="connsiteY2" fmla="*/ 1601870 h 1831310"/>
              <a:gd name="connsiteX3" fmla="*/ 464626 w 1767734"/>
              <a:gd name="connsiteY3" fmla="*/ 1641370 h 1831310"/>
              <a:gd name="connsiteX4" fmla="*/ 146098 w 1767734"/>
              <a:gd name="connsiteY4" fmla="*/ 693073 h 1831310"/>
              <a:gd name="connsiteX0" fmla="*/ 146098 w 1767734"/>
              <a:gd name="connsiteY0" fmla="*/ 597520 h 1735757"/>
              <a:gd name="connsiteX1" fmla="*/ 1392379 w 1767734"/>
              <a:gd name="connsiteY1" fmla="*/ 124819 h 1735757"/>
              <a:gd name="connsiteX2" fmla="*/ 1630317 w 1767734"/>
              <a:gd name="connsiteY2" fmla="*/ 1506317 h 1735757"/>
              <a:gd name="connsiteX3" fmla="*/ 464626 w 1767734"/>
              <a:gd name="connsiteY3" fmla="*/ 1545817 h 1735757"/>
              <a:gd name="connsiteX4" fmla="*/ 146098 w 1767734"/>
              <a:gd name="connsiteY4" fmla="*/ 597520 h 1735757"/>
              <a:gd name="connsiteX0" fmla="*/ 142021 w 1773182"/>
              <a:gd name="connsiteY0" fmla="*/ 581033 h 1738320"/>
              <a:gd name="connsiteX1" fmla="*/ 1397827 w 1773182"/>
              <a:gd name="connsiteY1" fmla="*/ 127382 h 1738320"/>
              <a:gd name="connsiteX2" fmla="*/ 1635765 w 1773182"/>
              <a:gd name="connsiteY2" fmla="*/ 1508880 h 1738320"/>
              <a:gd name="connsiteX3" fmla="*/ 470074 w 1773182"/>
              <a:gd name="connsiteY3" fmla="*/ 1548380 h 1738320"/>
              <a:gd name="connsiteX4" fmla="*/ 142021 w 1773182"/>
              <a:gd name="connsiteY4" fmla="*/ 581033 h 1738320"/>
              <a:gd name="connsiteX0" fmla="*/ 142021 w 1682204"/>
              <a:gd name="connsiteY0" fmla="*/ 581033 h 1708044"/>
              <a:gd name="connsiteX1" fmla="*/ 1397827 w 1682204"/>
              <a:gd name="connsiteY1" fmla="*/ 127382 h 1708044"/>
              <a:gd name="connsiteX2" fmla="*/ 1473840 w 1682204"/>
              <a:gd name="connsiteY2" fmla="*/ 1442205 h 1708044"/>
              <a:gd name="connsiteX3" fmla="*/ 470074 w 1682204"/>
              <a:gd name="connsiteY3" fmla="*/ 1548380 h 1708044"/>
              <a:gd name="connsiteX4" fmla="*/ 142021 w 1682204"/>
              <a:gd name="connsiteY4" fmla="*/ 581033 h 1708044"/>
              <a:gd name="connsiteX0" fmla="*/ 142021 w 1710397"/>
              <a:gd name="connsiteY0" fmla="*/ 581033 h 1708044"/>
              <a:gd name="connsiteX1" fmla="*/ 1397827 w 1710397"/>
              <a:gd name="connsiteY1" fmla="*/ 127382 h 1708044"/>
              <a:gd name="connsiteX2" fmla="*/ 1473840 w 1710397"/>
              <a:gd name="connsiteY2" fmla="*/ 1442205 h 1708044"/>
              <a:gd name="connsiteX3" fmla="*/ 470074 w 1710397"/>
              <a:gd name="connsiteY3" fmla="*/ 1548380 h 1708044"/>
              <a:gd name="connsiteX4" fmla="*/ 142021 w 1710397"/>
              <a:gd name="connsiteY4" fmla="*/ 581033 h 1708044"/>
              <a:gd name="connsiteX0" fmla="*/ 313243 w 1881619"/>
              <a:gd name="connsiteY0" fmla="*/ 582632 h 1758263"/>
              <a:gd name="connsiteX1" fmla="*/ 1569049 w 1881619"/>
              <a:gd name="connsiteY1" fmla="*/ 128981 h 1758263"/>
              <a:gd name="connsiteX2" fmla="*/ 1645062 w 1881619"/>
              <a:gd name="connsiteY2" fmla="*/ 1443804 h 1758263"/>
              <a:gd name="connsiteX3" fmla="*/ 355546 w 1881619"/>
              <a:gd name="connsiteY3" fmla="*/ 1626179 h 1758263"/>
              <a:gd name="connsiteX4" fmla="*/ 313243 w 1881619"/>
              <a:gd name="connsiteY4" fmla="*/ 582632 h 1758263"/>
              <a:gd name="connsiteX0" fmla="*/ 139893 w 1708269"/>
              <a:gd name="connsiteY0" fmla="*/ 582632 h 1758263"/>
              <a:gd name="connsiteX1" fmla="*/ 1395699 w 1708269"/>
              <a:gd name="connsiteY1" fmla="*/ 128981 h 1758263"/>
              <a:gd name="connsiteX2" fmla="*/ 1471712 w 1708269"/>
              <a:gd name="connsiteY2" fmla="*/ 1443804 h 1758263"/>
              <a:gd name="connsiteX3" fmla="*/ 182196 w 1708269"/>
              <a:gd name="connsiteY3" fmla="*/ 1626179 h 1758263"/>
              <a:gd name="connsiteX4" fmla="*/ 139893 w 1708269"/>
              <a:gd name="connsiteY4" fmla="*/ 582632 h 1758263"/>
              <a:gd name="connsiteX0" fmla="*/ 178664 w 1747040"/>
              <a:gd name="connsiteY0" fmla="*/ 582632 h 1758263"/>
              <a:gd name="connsiteX1" fmla="*/ 1434470 w 1747040"/>
              <a:gd name="connsiteY1" fmla="*/ 128981 h 1758263"/>
              <a:gd name="connsiteX2" fmla="*/ 1510483 w 1747040"/>
              <a:gd name="connsiteY2" fmla="*/ 1443804 h 1758263"/>
              <a:gd name="connsiteX3" fmla="*/ 220967 w 1747040"/>
              <a:gd name="connsiteY3" fmla="*/ 1626179 h 1758263"/>
              <a:gd name="connsiteX4" fmla="*/ 178664 w 1747040"/>
              <a:gd name="connsiteY4" fmla="*/ 582632 h 1758263"/>
              <a:gd name="connsiteX0" fmla="*/ 178664 w 1747040"/>
              <a:gd name="connsiteY0" fmla="*/ 582632 h 1758263"/>
              <a:gd name="connsiteX1" fmla="*/ 1434470 w 1747040"/>
              <a:gd name="connsiteY1" fmla="*/ 128981 h 1758263"/>
              <a:gd name="connsiteX2" fmla="*/ 1510483 w 1747040"/>
              <a:gd name="connsiteY2" fmla="*/ 1443804 h 1758263"/>
              <a:gd name="connsiteX3" fmla="*/ 220967 w 1747040"/>
              <a:gd name="connsiteY3" fmla="*/ 1626179 h 1758263"/>
              <a:gd name="connsiteX4" fmla="*/ 178664 w 1747040"/>
              <a:gd name="connsiteY4" fmla="*/ 582632 h 1758263"/>
              <a:gd name="connsiteX0" fmla="*/ 178664 w 1747040"/>
              <a:gd name="connsiteY0" fmla="*/ 582632 h 1722732"/>
              <a:gd name="connsiteX1" fmla="*/ 1434470 w 1747040"/>
              <a:gd name="connsiteY1" fmla="*/ 128981 h 1722732"/>
              <a:gd name="connsiteX2" fmla="*/ 1510483 w 1747040"/>
              <a:gd name="connsiteY2" fmla="*/ 1443804 h 1722732"/>
              <a:gd name="connsiteX3" fmla="*/ 220967 w 1747040"/>
              <a:gd name="connsiteY3" fmla="*/ 1626179 h 1722732"/>
              <a:gd name="connsiteX4" fmla="*/ 178664 w 1747040"/>
              <a:gd name="connsiteY4" fmla="*/ 582632 h 1722732"/>
              <a:gd name="connsiteX0" fmla="*/ 178664 w 1747040"/>
              <a:gd name="connsiteY0" fmla="*/ 582632 h 1722732"/>
              <a:gd name="connsiteX1" fmla="*/ 1434470 w 1747040"/>
              <a:gd name="connsiteY1" fmla="*/ 128981 h 1722732"/>
              <a:gd name="connsiteX2" fmla="*/ 1510483 w 1747040"/>
              <a:gd name="connsiteY2" fmla="*/ 1443804 h 1722732"/>
              <a:gd name="connsiteX3" fmla="*/ 220967 w 1747040"/>
              <a:gd name="connsiteY3" fmla="*/ 1626179 h 1722732"/>
              <a:gd name="connsiteX4" fmla="*/ 178664 w 1747040"/>
              <a:gd name="connsiteY4" fmla="*/ 582632 h 1722732"/>
              <a:gd name="connsiteX0" fmla="*/ 178664 w 1747040"/>
              <a:gd name="connsiteY0" fmla="*/ 582632 h 1737678"/>
              <a:gd name="connsiteX1" fmla="*/ 1434470 w 1747040"/>
              <a:gd name="connsiteY1" fmla="*/ 128981 h 1737678"/>
              <a:gd name="connsiteX2" fmla="*/ 1510483 w 1747040"/>
              <a:gd name="connsiteY2" fmla="*/ 1443804 h 1737678"/>
              <a:gd name="connsiteX3" fmla="*/ 220967 w 1747040"/>
              <a:gd name="connsiteY3" fmla="*/ 1626179 h 1737678"/>
              <a:gd name="connsiteX4" fmla="*/ 178664 w 1747040"/>
              <a:gd name="connsiteY4" fmla="*/ 582632 h 1737678"/>
              <a:gd name="connsiteX0" fmla="*/ 178664 w 1723429"/>
              <a:gd name="connsiteY0" fmla="*/ 582632 h 1737678"/>
              <a:gd name="connsiteX1" fmla="*/ 1434470 w 1723429"/>
              <a:gd name="connsiteY1" fmla="*/ 128981 h 1737678"/>
              <a:gd name="connsiteX2" fmla="*/ 1510483 w 1723429"/>
              <a:gd name="connsiteY2" fmla="*/ 1443804 h 1737678"/>
              <a:gd name="connsiteX3" fmla="*/ 220967 w 1723429"/>
              <a:gd name="connsiteY3" fmla="*/ 1626179 h 1737678"/>
              <a:gd name="connsiteX4" fmla="*/ 178664 w 1723429"/>
              <a:gd name="connsiteY4" fmla="*/ 582632 h 1737678"/>
              <a:gd name="connsiteX0" fmla="*/ 178664 w 1723429"/>
              <a:gd name="connsiteY0" fmla="*/ 582632 h 1764261"/>
              <a:gd name="connsiteX1" fmla="*/ 1434470 w 1723429"/>
              <a:gd name="connsiteY1" fmla="*/ 128981 h 1764261"/>
              <a:gd name="connsiteX2" fmla="*/ 1510483 w 1723429"/>
              <a:gd name="connsiteY2" fmla="*/ 1443804 h 1764261"/>
              <a:gd name="connsiteX3" fmla="*/ 220967 w 1723429"/>
              <a:gd name="connsiteY3" fmla="*/ 1626179 h 1764261"/>
              <a:gd name="connsiteX4" fmla="*/ 178664 w 1723429"/>
              <a:gd name="connsiteY4" fmla="*/ 582632 h 1764261"/>
              <a:gd name="connsiteX0" fmla="*/ 178664 w 1725738"/>
              <a:gd name="connsiteY0" fmla="*/ 582632 h 1764261"/>
              <a:gd name="connsiteX1" fmla="*/ 1434470 w 1725738"/>
              <a:gd name="connsiteY1" fmla="*/ 128981 h 1764261"/>
              <a:gd name="connsiteX2" fmla="*/ 1510483 w 1725738"/>
              <a:gd name="connsiteY2" fmla="*/ 1443804 h 1764261"/>
              <a:gd name="connsiteX3" fmla="*/ 220967 w 1725738"/>
              <a:gd name="connsiteY3" fmla="*/ 1626179 h 1764261"/>
              <a:gd name="connsiteX4" fmla="*/ 178664 w 1725738"/>
              <a:gd name="connsiteY4" fmla="*/ 582632 h 176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738" h="1764261">
                <a:moveTo>
                  <a:pt x="178664" y="582632"/>
                </a:moveTo>
                <a:cubicBezTo>
                  <a:pt x="380915" y="333099"/>
                  <a:pt x="960088" y="-260610"/>
                  <a:pt x="1434470" y="128981"/>
                </a:cubicBezTo>
                <a:cubicBezTo>
                  <a:pt x="1866177" y="590103"/>
                  <a:pt x="1753651" y="1220433"/>
                  <a:pt x="1510483" y="1443804"/>
                </a:cubicBezTo>
                <a:cubicBezTo>
                  <a:pt x="1197093" y="1784276"/>
                  <a:pt x="496910" y="1867106"/>
                  <a:pt x="220967" y="1626179"/>
                </a:cubicBezTo>
                <a:cubicBezTo>
                  <a:pt x="-108767" y="1477141"/>
                  <a:pt x="-23587" y="832165"/>
                  <a:pt x="178664" y="582632"/>
                </a:cubicBezTo>
                <a:close/>
              </a:path>
            </a:pathLst>
          </a:custGeom>
          <a:solidFill>
            <a:srgbClr val="F1FBFD"/>
          </a:solidFill>
          <a:ln>
            <a:noFill/>
          </a:ln>
          <a:effectLst>
            <a:outerShdw blurRad="1270000" sx="156000" sy="156000" algn="ctr" rotWithShape="0">
              <a:srgbClr val="F1FBF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5" name="Picture Placeholder 4"/>
          <p:cNvSpPr>
            <a:spLocks noGrp="1"/>
          </p:cNvSpPr>
          <p:nvPr>
            <p:ph type="pic" sz="quarter" idx="12" hasCustomPrompt="1"/>
          </p:nvPr>
        </p:nvSpPr>
        <p:spPr>
          <a:xfrm>
            <a:off x="941294" y="2904565"/>
            <a:ext cx="4222376" cy="2971800"/>
          </a:xfrm>
          <a:custGeom>
            <a:avLst/>
            <a:gdLst>
              <a:gd name="connsiteX0" fmla="*/ 0 w 4222376"/>
              <a:gd name="connsiteY0" fmla="*/ 0 h 2971800"/>
              <a:gd name="connsiteX1" fmla="*/ 4222376 w 4222376"/>
              <a:gd name="connsiteY1" fmla="*/ 0 h 2971800"/>
              <a:gd name="connsiteX2" fmla="*/ 4222376 w 4222376"/>
              <a:gd name="connsiteY2" fmla="*/ 2971800 h 2971800"/>
              <a:gd name="connsiteX3" fmla="*/ 811299 w 4222376"/>
              <a:gd name="connsiteY3" fmla="*/ 2971800 h 2971800"/>
              <a:gd name="connsiteX4" fmla="*/ 0 w 4222376"/>
              <a:gd name="connsiteY4" fmla="*/ 2160501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376" h="2971800">
                <a:moveTo>
                  <a:pt x="0" y="0"/>
                </a:moveTo>
                <a:lnTo>
                  <a:pt x="4222376" y="0"/>
                </a:lnTo>
                <a:lnTo>
                  <a:pt x="4222376" y="2971800"/>
                </a:lnTo>
                <a:lnTo>
                  <a:pt x="811299" y="2971800"/>
                </a:lnTo>
                <a:cubicBezTo>
                  <a:pt x="363231" y="2971800"/>
                  <a:pt x="0" y="2608569"/>
                  <a:pt x="0" y="2160501"/>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6" name="Picture Placeholder 5"/>
          <p:cNvSpPr>
            <a:spLocks noGrp="1"/>
          </p:cNvSpPr>
          <p:nvPr>
            <p:ph type="pic" sz="quarter" idx="13" hasCustomPrompt="1"/>
          </p:nvPr>
        </p:nvSpPr>
        <p:spPr>
          <a:xfrm>
            <a:off x="6199094" y="2904565"/>
            <a:ext cx="4222376" cy="2971800"/>
          </a:xfrm>
          <a:custGeom>
            <a:avLst/>
            <a:gdLst>
              <a:gd name="connsiteX0" fmla="*/ 0 w 4222376"/>
              <a:gd name="connsiteY0" fmla="*/ 0 h 2971800"/>
              <a:gd name="connsiteX1" fmla="*/ 4222376 w 4222376"/>
              <a:gd name="connsiteY1" fmla="*/ 0 h 2971800"/>
              <a:gd name="connsiteX2" fmla="*/ 4222376 w 4222376"/>
              <a:gd name="connsiteY2" fmla="*/ 2971800 h 2971800"/>
              <a:gd name="connsiteX3" fmla="*/ 811299 w 4222376"/>
              <a:gd name="connsiteY3" fmla="*/ 2971800 h 2971800"/>
              <a:gd name="connsiteX4" fmla="*/ 0 w 4222376"/>
              <a:gd name="connsiteY4" fmla="*/ 2160501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376" h="2971800">
                <a:moveTo>
                  <a:pt x="0" y="0"/>
                </a:moveTo>
                <a:lnTo>
                  <a:pt x="4222376" y="0"/>
                </a:lnTo>
                <a:lnTo>
                  <a:pt x="4222376" y="2971800"/>
                </a:lnTo>
                <a:lnTo>
                  <a:pt x="811299" y="2971800"/>
                </a:lnTo>
                <a:cubicBezTo>
                  <a:pt x="363231" y="2971800"/>
                  <a:pt x="0" y="2608569"/>
                  <a:pt x="0" y="2160501"/>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1590872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7620000" y="2014538"/>
            <a:ext cx="3063875" cy="3063875"/>
          </a:xfrm>
          <a:prstGeom prst="ellipse">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9" name="Picture Placeholder 3"/>
          <p:cNvSpPr>
            <a:spLocks noGrp="1"/>
          </p:cNvSpPr>
          <p:nvPr>
            <p:ph type="pic" sz="quarter" idx="13" hasCustomPrompt="1"/>
          </p:nvPr>
        </p:nvSpPr>
        <p:spPr>
          <a:xfrm>
            <a:off x="6877685" y="4069081"/>
            <a:ext cx="1484630" cy="1484630"/>
          </a:xfrm>
          <a:prstGeom prst="ellipse">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0" name="Picture Placeholder 3"/>
          <p:cNvSpPr>
            <a:spLocks noGrp="1"/>
          </p:cNvSpPr>
          <p:nvPr>
            <p:ph type="pic" sz="quarter" idx="14" hasCustomPrompt="1"/>
          </p:nvPr>
        </p:nvSpPr>
        <p:spPr>
          <a:xfrm>
            <a:off x="10137332" y="1897969"/>
            <a:ext cx="1093086" cy="1093086"/>
          </a:xfrm>
          <a:prstGeom prst="ellipse">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1" name="Picture Placeholder 3"/>
          <p:cNvSpPr>
            <a:spLocks noGrp="1"/>
          </p:cNvSpPr>
          <p:nvPr>
            <p:ph type="pic" sz="quarter" idx="15" hasCustomPrompt="1"/>
          </p:nvPr>
        </p:nvSpPr>
        <p:spPr>
          <a:xfrm>
            <a:off x="6300123" y="2827847"/>
            <a:ext cx="718628" cy="718628"/>
          </a:xfrm>
          <a:prstGeom prst="ellipse">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2" name="Picture Placeholder 3"/>
          <p:cNvSpPr>
            <a:spLocks noGrp="1"/>
          </p:cNvSpPr>
          <p:nvPr>
            <p:ph type="pic" sz="quarter" idx="16" hasCustomPrompt="1"/>
          </p:nvPr>
        </p:nvSpPr>
        <p:spPr>
          <a:xfrm>
            <a:off x="8889595" y="5593735"/>
            <a:ext cx="718628" cy="718628"/>
          </a:xfrm>
          <a:prstGeom prst="ellipse">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3" name="Picture Placeholder 3"/>
          <p:cNvSpPr>
            <a:spLocks noGrp="1"/>
          </p:cNvSpPr>
          <p:nvPr>
            <p:ph type="pic" sz="quarter" idx="17" hasCustomPrompt="1"/>
          </p:nvPr>
        </p:nvSpPr>
        <p:spPr>
          <a:xfrm>
            <a:off x="8934834" y="780588"/>
            <a:ext cx="718628" cy="718628"/>
          </a:xfrm>
          <a:prstGeom prst="ellipse">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7" name="Picture Placeholder 3"/>
          <p:cNvSpPr>
            <a:spLocks noGrp="1"/>
          </p:cNvSpPr>
          <p:nvPr>
            <p:ph type="pic" sz="quarter" idx="18" hasCustomPrompt="1"/>
          </p:nvPr>
        </p:nvSpPr>
        <p:spPr>
          <a:xfrm>
            <a:off x="10683875" y="4034859"/>
            <a:ext cx="718628" cy="718628"/>
          </a:xfrm>
          <a:prstGeom prst="ellipse">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8" name="Picture Placeholder 3"/>
          <p:cNvSpPr>
            <a:spLocks noGrp="1"/>
          </p:cNvSpPr>
          <p:nvPr>
            <p:ph type="pic" sz="quarter" idx="19" hasCustomPrompt="1"/>
          </p:nvPr>
        </p:nvSpPr>
        <p:spPr>
          <a:xfrm>
            <a:off x="7332586" y="1610254"/>
            <a:ext cx="718628" cy="718628"/>
          </a:xfrm>
          <a:prstGeom prst="ellipse">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301864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345829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Freeform 15"/>
          <p:cNvSpPr/>
          <p:nvPr userDrawn="1"/>
        </p:nvSpPr>
        <p:spPr>
          <a:xfrm>
            <a:off x="0" y="0"/>
            <a:ext cx="6096000" cy="6858000"/>
          </a:xfrm>
          <a:custGeom>
            <a:avLst/>
            <a:gdLst>
              <a:gd name="connsiteX0" fmla="*/ 0 w 6127377"/>
              <a:gd name="connsiteY0" fmla="*/ 0 h 3409949"/>
              <a:gd name="connsiteX1" fmla="*/ 6127377 w 6127377"/>
              <a:gd name="connsiteY1" fmla="*/ 0 h 3409949"/>
              <a:gd name="connsiteX2" fmla="*/ 6127377 w 6127377"/>
              <a:gd name="connsiteY2" fmla="*/ 2502773 h 3409949"/>
              <a:gd name="connsiteX3" fmla="*/ 5220201 w 6127377"/>
              <a:gd name="connsiteY3" fmla="*/ 3409949 h 3409949"/>
              <a:gd name="connsiteX4" fmla="*/ 0 w 6127377"/>
              <a:gd name="connsiteY4" fmla="*/ 3409949 h 3409949"/>
              <a:gd name="connsiteX5" fmla="*/ 0 w 6127377"/>
              <a:gd name="connsiteY5" fmla="*/ 0 h 34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7377" h="3409949">
                <a:moveTo>
                  <a:pt x="0" y="0"/>
                </a:moveTo>
                <a:lnTo>
                  <a:pt x="6127377" y="0"/>
                </a:lnTo>
                <a:lnTo>
                  <a:pt x="6127377" y="2502773"/>
                </a:lnTo>
                <a:cubicBezTo>
                  <a:pt x="6127377" y="3003792"/>
                  <a:pt x="5721220" y="3409949"/>
                  <a:pt x="5220201" y="3409949"/>
                </a:cubicBezTo>
                <a:lnTo>
                  <a:pt x="0" y="3409949"/>
                </a:lnTo>
                <a:lnTo>
                  <a:pt x="0" y="0"/>
                </a:lnTo>
                <a:close/>
              </a:path>
            </a:pathLst>
          </a:custGeom>
          <a:solidFill>
            <a:schemeClr val="accent1">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9" name="Picture Placeholder 8"/>
          <p:cNvSpPr>
            <a:spLocks noGrp="1"/>
          </p:cNvSpPr>
          <p:nvPr>
            <p:ph type="pic" sz="quarter" idx="12" hasCustomPrompt="1"/>
          </p:nvPr>
        </p:nvSpPr>
        <p:spPr>
          <a:xfrm>
            <a:off x="1456175" y="3347652"/>
            <a:ext cx="1826579" cy="1946571"/>
          </a:xfrm>
          <a:custGeom>
            <a:avLst/>
            <a:gdLst>
              <a:gd name="connsiteX0" fmla="*/ 626482 w 1747460"/>
              <a:gd name="connsiteY0" fmla="*/ 1 h 1755231"/>
              <a:gd name="connsiteX1" fmla="*/ 1476031 w 1747460"/>
              <a:gd name="connsiteY1" fmla="*/ 515768 h 1755231"/>
              <a:gd name="connsiteX2" fmla="*/ 1523469 w 1747460"/>
              <a:gd name="connsiteY2" fmla="*/ 1525791 h 1755231"/>
              <a:gd name="connsiteX3" fmla="*/ 357778 w 1747460"/>
              <a:gd name="connsiteY3" fmla="*/ 1565291 h 1755231"/>
              <a:gd name="connsiteX4" fmla="*/ 296425 w 1747460"/>
              <a:gd name="connsiteY4" fmla="*/ 112169 h 1755231"/>
              <a:gd name="connsiteX5" fmla="*/ 626482 w 1747460"/>
              <a:gd name="connsiteY5" fmla="*/ 1 h 1755231"/>
              <a:gd name="connsiteX0" fmla="*/ 626482 w 1692947"/>
              <a:gd name="connsiteY0" fmla="*/ 1 h 1755231"/>
              <a:gd name="connsiteX1" fmla="*/ 1367390 w 1692947"/>
              <a:gd name="connsiteY1" fmla="*/ 606303 h 1755231"/>
              <a:gd name="connsiteX2" fmla="*/ 1523469 w 1692947"/>
              <a:gd name="connsiteY2" fmla="*/ 1525791 h 1755231"/>
              <a:gd name="connsiteX3" fmla="*/ 357778 w 1692947"/>
              <a:gd name="connsiteY3" fmla="*/ 1565291 h 1755231"/>
              <a:gd name="connsiteX4" fmla="*/ 296425 w 1692947"/>
              <a:gd name="connsiteY4" fmla="*/ 112169 h 1755231"/>
              <a:gd name="connsiteX5" fmla="*/ 626482 w 1692947"/>
              <a:gd name="connsiteY5" fmla="*/ 1 h 1755231"/>
              <a:gd name="connsiteX0" fmla="*/ 852818 w 1610135"/>
              <a:gd name="connsiteY0" fmla="*/ 0 h 1827658"/>
              <a:gd name="connsiteX1" fmla="*/ 1367390 w 1610135"/>
              <a:gd name="connsiteY1" fmla="*/ 678730 h 1827658"/>
              <a:gd name="connsiteX2" fmla="*/ 1523469 w 1610135"/>
              <a:gd name="connsiteY2" fmla="*/ 1598218 h 1827658"/>
              <a:gd name="connsiteX3" fmla="*/ 357778 w 1610135"/>
              <a:gd name="connsiteY3" fmla="*/ 1637718 h 1827658"/>
              <a:gd name="connsiteX4" fmla="*/ 296425 w 1610135"/>
              <a:gd name="connsiteY4" fmla="*/ 184596 h 1827658"/>
              <a:gd name="connsiteX5" fmla="*/ 852818 w 1610135"/>
              <a:gd name="connsiteY5" fmla="*/ 0 h 1827658"/>
              <a:gd name="connsiteX0" fmla="*/ 852818 w 1810566"/>
              <a:gd name="connsiteY0" fmla="*/ 0 h 1781316"/>
              <a:gd name="connsiteX1" fmla="*/ 1367390 w 1810566"/>
              <a:gd name="connsiteY1" fmla="*/ 678730 h 1781316"/>
              <a:gd name="connsiteX2" fmla="*/ 1749805 w 1810566"/>
              <a:gd name="connsiteY2" fmla="*/ 1489577 h 1781316"/>
              <a:gd name="connsiteX3" fmla="*/ 357778 w 1810566"/>
              <a:gd name="connsiteY3" fmla="*/ 1637718 h 1781316"/>
              <a:gd name="connsiteX4" fmla="*/ 296425 w 1810566"/>
              <a:gd name="connsiteY4" fmla="*/ 184596 h 1781316"/>
              <a:gd name="connsiteX5" fmla="*/ 852818 w 1810566"/>
              <a:gd name="connsiteY5" fmla="*/ 0 h 1781316"/>
              <a:gd name="connsiteX0" fmla="*/ 852818 w 1889441"/>
              <a:gd name="connsiteY0" fmla="*/ 0 h 1781316"/>
              <a:gd name="connsiteX1" fmla="*/ 1745460 w 1889441"/>
              <a:gd name="connsiteY1" fmla="*/ 467714 h 1781316"/>
              <a:gd name="connsiteX2" fmla="*/ 1749805 w 1889441"/>
              <a:gd name="connsiteY2" fmla="*/ 1489577 h 1781316"/>
              <a:gd name="connsiteX3" fmla="*/ 357778 w 1889441"/>
              <a:gd name="connsiteY3" fmla="*/ 1637718 h 1781316"/>
              <a:gd name="connsiteX4" fmla="*/ 296425 w 1889441"/>
              <a:gd name="connsiteY4" fmla="*/ 184596 h 1781316"/>
              <a:gd name="connsiteX5" fmla="*/ 852818 w 1889441"/>
              <a:gd name="connsiteY5" fmla="*/ 0 h 1781316"/>
              <a:gd name="connsiteX0" fmla="*/ 852818 w 1847631"/>
              <a:gd name="connsiteY0" fmla="*/ 0 h 1781316"/>
              <a:gd name="connsiteX1" fmla="*/ 1613576 w 1847631"/>
              <a:gd name="connsiteY1" fmla="*/ 669937 h 1781316"/>
              <a:gd name="connsiteX2" fmla="*/ 1749805 w 1847631"/>
              <a:gd name="connsiteY2" fmla="*/ 1489577 h 1781316"/>
              <a:gd name="connsiteX3" fmla="*/ 357778 w 1847631"/>
              <a:gd name="connsiteY3" fmla="*/ 1637718 h 1781316"/>
              <a:gd name="connsiteX4" fmla="*/ 296425 w 1847631"/>
              <a:gd name="connsiteY4" fmla="*/ 184596 h 1781316"/>
              <a:gd name="connsiteX5" fmla="*/ 852818 w 1847631"/>
              <a:gd name="connsiteY5" fmla="*/ 0 h 1781316"/>
              <a:gd name="connsiteX0" fmla="*/ 852818 w 1903923"/>
              <a:gd name="connsiteY0" fmla="*/ 0 h 1781316"/>
              <a:gd name="connsiteX1" fmla="*/ 1613576 w 1903923"/>
              <a:gd name="connsiteY1" fmla="*/ 669937 h 1781316"/>
              <a:gd name="connsiteX2" fmla="*/ 1749805 w 1903923"/>
              <a:gd name="connsiteY2" fmla="*/ 1489577 h 1781316"/>
              <a:gd name="connsiteX3" fmla="*/ 357778 w 1903923"/>
              <a:gd name="connsiteY3" fmla="*/ 1637718 h 1781316"/>
              <a:gd name="connsiteX4" fmla="*/ 296425 w 1903923"/>
              <a:gd name="connsiteY4" fmla="*/ 184596 h 1781316"/>
              <a:gd name="connsiteX5" fmla="*/ 852818 w 1903923"/>
              <a:gd name="connsiteY5" fmla="*/ 0 h 1781316"/>
              <a:gd name="connsiteX0" fmla="*/ 1160549 w 1837988"/>
              <a:gd name="connsiteY0" fmla="*/ 0 h 1842862"/>
              <a:gd name="connsiteX1" fmla="*/ 1613576 w 1837988"/>
              <a:gd name="connsiteY1" fmla="*/ 731483 h 1842862"/>
              <a:gd name="connsiteX2" fmla="*/ 1749805 w 1837988"/>
              <a:gd name="connsiteY2" fmla="*/ 1551123 h 1842862"/>
              <a:gd name="connsiteX3" fmla="*/ 357778 w 1837988"/>
              <a:gd name="connsiteY3" fmla="*/ 1699264 h 1842862"/>
              <a:gd name="connsiteX4" fmla="*/ 296425 w 1837988"/>
              <a:gd name="connsiteY4" fmla="*/ 246142 h 1842862"/>
              <a:gd name="connsiteX5" fmla="*/ 1160549 w 1837988"/>
              <a:gd name="connsiteY5" fmla="*/ 0 h 1842862"/>
              <a:gd name="connsiteX0" fmla="*/ 1160549 w 1910219"/>
              <a:gd name="connsiteY0" fmla="*/ 0 h 1842862"/>
              <a:gd name="connsiteX1" fmla="*/ 1613576 w 1910219"/>
              <a:gd name="connsiteY1" fmla="*/ 731483 h 1842862"/>
              <a:gd name="connsiteX2" fmla="*/ 1749805 w 1910219"/>
              <a:gd name="connsiteY2" fmla="*/ 1551123 h 1842862"/>
              <a:gd name="connsiteX3" fmla="*/ 357778 w 1910219"/>
              <a:gd name="connsiteY3" fmla="*/ 1699264 h 1842862"/>
              <a:gd name="connsiteX4" fmla="*/ 296425 w 1910219"/>
              <a:gd name="connsiteY4" fmla="*/ 246142 h 1842862"/>
              <a:gd name="connsiteX5" fmla="*/ 1160549 w 1910219"/>
              <a:gd name="connsiteY5" fmla="*/ 0 h 1842862"/>
              <a:gd name="connsiteX0" fmla="*/ 1600164 w 1826579"/>
              <a:gd name="connsiteY0" fmla="*/ 1 h 1754940"/>
              <a:gd name="connsiteX1" fmla="*/ 1613576 w 1826579"/>
              <a:gd name="connsiteY1" fmla="*/ 643561 h 1754940"/>
              <a:gd name="connsiteX2" fmla="*/ 1749805 w 1826579"/>
              <a:gd name="connsiteY2" fmla="*/ 1463201 h 1754940"/>
              <a:gd name="connsiteX3" fmla="*/ 357778 w 1826579"/>
              <a:gd name="connsiteY3" fmla="*/ 1611342 h 1754940"/>
              <a:gd name="connsiteX4" fmla="*/ 296425 w 1826579"/>
              <a:gd name="connsiteY4" fmla="*/ 158220 h 1754940"/>
              <a:gd name="connsiteX5" fmla="*/ 1600164 w 1826579"/>
              <a:gd name="connsiteY5" fmla="*/ 1 h 1754940"/>
              <a:gd name="connsiteX0" fmla="*/ 1600164 w 1826579"/>
              <a:gd name="connsiteY0" fmla="*/ 191632 h 1946571"/>
              <a:gd name="connsiteX1" fmla="*/ 1613576 w 1826579"/>
              <a:gd name="connsiteY1" fmla="*/ 835192 h 1946571"/>
              <a:gd name="connsiteX2" fmla="*/ 1749805 w 1826579"/>
              <a:gd name="connsiteY2" fmla="*/ 1654832 h 1946571"/>
              <a:gd name="connsiteX3" fmla="*/ 357778 w 1826579"/>
              <a:gd name="connsiteY3" fmla="*/ 1802973 h 1946571"/>
              <a:gd name="connsiteX4" fmla="*/ 296425 w 1826579"/>
              <a:gd name="connsiteY4" fmla="*/ 349851 h 1946571"/>
              <a:gd name="connsiteX5" fmla="*/ 1600164 w 1826579"/>
              <a:gd name="connsiteY5" fmla="*/ 191632 h 1946571"/>
              <a:gd name="connsiteX0" fmla="*/ 1600164 w 1826579"/>
              <a:gd name="connsiteY0" fmla="*/ 191632 h 1946571"/>
              <a:gd name="connsiteX1" fmla="*/ 1613576 w 1826579"/>
              <a:gd name="connsiteY1" fmla="*/ 835192 h 1946571"/>
              <a:gd name="connsiteX2" fmla="*/ 1749805 w 1826579"/>
              <a:gd name="connsiteY2" fmla="*/ 1654832 h 1946571"/>
              <a:gd name="connsiteX3" fmla="*/ 357778 w 1826579"/>
              <a:gd name="connsiteY3" fmla="*/ 1802973 h 1946571"/>
              <a:gd name="connsiteX4" fmla="*/ 296425 w 1826579"/>
              <a:gd name="connsiteY4" fmla="*/ 349851 h 1946571"/>
              <a:gd name="connsiteX5" fmla="*/ 1600164 w 1826579"/>
              <a:gd name="connsiteY5" fmla="*/ 191632 h 194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6579" h="1946571">
                <a:moveTo>
                  <a:pt x="1600164" y="191632"/>
                </a:moveTo>
                <a:cubicBezTo>
                  <a:pt x="1812989" y="411445"/>
                  <a:pt x="1588636" y="591325"/>
                  <a:pt x="1613576" y="835192"/>
                </a:cubicBezTo>
                <a:cubicBezTo>
                  <a:pt x="1638516" y="1079059"/>
                  <a:pt x="1973923" y="1463211"/>
                  <a:pt x="1749805" y="1654832"/>
                </a:cubicBezTo>
                <a:cubicBezTo>
                  <a:pt x="1261790" y="1973079"/>
                  <a:pt x="633721" y="2043900"/>
                  <a:pt x="357778" y="1802973"/>
                </a:cubicBezTo>
                <a:cubicBezTo>
                  <a:pt x="-295806" y="1034810"/>
                  <a:pt x="110050" y="524772"/>
                  <a:pt x="296425" y="349851"/>
                </a:cubicBezTo>
                <a:cubicBezTo>
                  <a:pt x="366316" y="284256"/>
                  <a:pt x="920312" y="-291948"/>
                  <a:pt x="1600164" y="191632"/>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1" name="Picture Placeholder 10"/>
          <p:cNvSpPr>
            <a:spLocks noGrp="1"/>
          </p:cNvSpPr>
          <p:nvPr>
            <p:ph type="pic" sz="quarter" idx="13" hasCustomPrompt="1"/>
          </p:nvPr>
        </p:nvSpPr>
        <p:spPr>
          <a:xfrm>
            <a:off x="8902531" y="3428677"/>
            <a:ext cx="1915107" cy="1979676"/>
          </a:xfrm>
          <a:custGeom>
            <a:avLst/>
            <a:gdLst>
              <a:gd name="connsiteX0" fmla="*/ 1066563 w 1725739"/>
              <a:gd name="connsiteY0" fmla="*/ 416 h 1764262"/>
              <a:gd name="connsiteX1" fmla="*/ 1434471 w 1725739"/>
              <a:gd name="connsiteY1" fmla="*/ 128982 h 1764262"/>
              <a:gd name="connsiteX2" fmla="*/ 1510484 w 1725739"/>
              <a:gd name="connsiteY2" fmla="*/ 1443805 h 1764262"/>
              <a:gd name="connsiteX3" fmla="*/ 220968 w 1725739"/>
              <a:gd name="connsiteY3" fmla="*/ 1626180 h 1764262"/>
              <a:gd name="connsiteX4" fmla="*/ 178665 w 1725739"/>
              <a:gd name="connsiteY4" fmla="*/ 582633 h 1764262"/>
              <a:gd name="connsiteX5" fmla="*/ 1066563 w 1725739"/>
              <a:gd name="connsiteY5" fmla="*/ 416 h 1764262"/>
              <a:gd name="connsiteX0" fmla="*/ 903600 w 1725739"/>
              <a:gd name="connsiteY0" fmla="*/ 80 h 1935942"/>
              <a:gd name="connsiteX1" fmla="*/ 1434471 w 1725739"/>
              <a:gd name="connsiteY1" fmla="*/ 300662 h 1935942"/>
              <a:gd name="connsiteX2" fmla="*/ 1510484 w 1725739"/>
              <a:gd name="connsiteY2" fmla="*/ 1615485 h 1935942"/>
              <a:gd name="connsiteX3" fmla="*/ 220968 w 1725739"/>
              <a:gd name="connsiteY3" fmla="*/ 1797860 h 1935942"/>
              <a:gd name="connsiteX4" fmla="*/ 178665 w 1725739"/>
              <a:gd name="connsiteY4" fmla="*/ 754313 h 1935942"/>
              <a:gd name="connsiteX5" fmla="*/ 903600 w 1725739"/>
              <a:gd name="connsiteY5" fmla="*/ 80 h 1935942"/>
              <a:gd name="connsiteX0" fmla="*/ 903600 w 1799895"/>
              <a:gd name="connsiteY0" fmla="*/ 102 h 1935964"/>
              <a:gd name="connsiteX1" fmla="*/ 1561219 w 1799895"/>
              <a:gd name="connsiteY1" fmla="*/ 255417 h 1935964"/>
              <a:gd name="connsiteX2" fmla="*/ 1510484 w 1799895"/>
              <a:gd name="connsiteY2" fmla="*/ 1615507 h 1935964"/>
              <a:gd name="connsiteX3" fmla="*/ 220968 w 1799895"/>
              <a:gd name="connsiteY3" fmla="*/ 1797882 h 1935964"/>
              <a:gd name="connsiteX4" fmla="*/ 178665 w 1799895"/>
              <a:gd name="connsiteY4" fmla="*/ 754335 h 1935964"/>
              <a:gd name="connsiteX5" fmla="*/ 903600 w 1799895"/>
              <a:gd name="connsiteY5" fmla="*/ 102 h 1935964"/>
              <a:gd name="connsiteX0" fmla="*/ 903600 w 1852488"/>
              <a:gd name="connsiteY0" fmla="*/ 102 h 1979411"/>
              <a:gd name="connsiteX1" fmla="*/ 1561219 w 1852488"/>
              <a:gd name="connsiteY1" fmla="*/ 255417 h 1979411"/>
              <a:gd name="connsiteX2" fmla="*/ 1637233 w 1852488"/>
              <a:gd name="connsiteY2" fmla="*/ 1724149 h 1979411"/>
              <a:gd name="connsiteX3" fmla="*/ 220968 w 1852488"/>
              <a:gd name="connsiteY3" fmla="*/ 1797882 h 1979411"/>
              <a:gd name="connsiteX4" fmla="*/ 178665 w 1852488"/>
              <a:gd name="connsiteY4" fmla="*/ 754335 h 1979411"/>
              <a:gd name="connsiteX5" fmla="*/ 903600 w 1852488"/>
              <a:gd name="connsiteY5" fmla="*/ 102 h 1979411"/>
              <a:gd name="connsiteX0" fmla="*/ 903600 w 1915107"/>
              <a:gd name="connsiteY0" fmla="*/ 36 h 1979345"/>
              <a:gd name="connsiteX1" fmla="*/ 1669861 w 1915107"/>
              <a:gd name="connsiteY1" fmla="*/ 572223 h 1979345"/>
              <a:gd name="connsiteX2" fmla="*/ 1637233 w 1915107"/>
              <a:gd name="connsiteY2" fmla="*/ 1724083 h 1979345"/>
              <a:gd name="connsiteX3" fmla="*/ 220968 w 1915107"/>
              <a:gd name="connsiteY3" fmla="*/ 1797816 h 1979345"/>
              <a:gd name="connsiteX4" fmla="*/ 178665 w 1915107"/>
              <a:gd name="connsiteY4" fmla="*/ 754269 h 1979345"/>
              <a:gd name="connsiteX5" fmla="*/ 903600 w 1915107"/>
              <a:gd name="connsiteY5" fmla="*/ 36 h 1979345"/>
              <a:gd name="connsiteX0" fmla="*/ 903600 w 1915107"/>
              <a:gd name="connsiteY0" fmla="*/ 3139 h 1982448"/>
              <a:gd name="connsiteX1" fmla="*/ 1669861 w 1915107"/>
              <a:gd name="connsiteY1" fmla="*/ 575326 h 1982448"/>
              <a:gd name="connsiteX2" fmla="*/ 1637233 w 1915107"/>
              <a:gd name="connsiteY2" fmla="*/ 1727186 h 1982448"/>
              <a:gd name="connsiteX3" fmla="*/ 220968 w 1915107"/>
              <a:gd name="connsiteY3" fmla="*/ 1800919 h 1982448"/>
              <a:gd name="connsiteX4" fmla="*/ 178665 w 1915107"/>
              <a:gd name="connsiteY4" fmla="*/ 757372 h 1982448"/>
              <a:gd name="connsiteX5" fmla="*/ 903600 w 1915107"/>
              <a:gd name="connsiteY5" fmla="*/ 3139 h 1982448"/>
              <a:gd name="connsiteX0" fmla="*/ 903600 w 1915107"/>
              <a:gd name="connsiteY0" fmla="*/ 367 h 1979676"/>
              <a:gd name="connsiteX1" fmla="*/ 1669861 w 1915107"/>
              <a:gd name="connsiteY1" fmla="*/ 572554 h 1979676"/>
              <a:gd name="connsiteX2" fmla="*/ 1637233 w 1915107"/>
              <a:gd name="connsiteY2" fmla="*/ 1724414 h 1979676"/>
              <a:gd name="connsiteX3" fmla="*/ 220968 w 1915107"/>
              <a:gd name="connsiteY3" fmla="*/ 1798147 h 1979676"/>
              <a:gd name="connsiteX4" fmla="*/ 178665 w 1915107"/>
              <a:gd name="connsiteY4" fmla="*/ 754600 h 1979676"/>
              <a:gd name="connsiteX5" fmla="*/ 903600 w 1915107"/>
              <a:gd name="connsiteY5" fmla="*/ 367 h 19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107" h="1979676">
                <a:moveTo>
                  <a:pt x="903600" y="367"/>
                </a:moveTo>
                <a:cubicBezTo>
                  <a:pt x="1027768" y="-4406"/>
                  <a:pt x="1195983" y="29778"/>
                  <a:pt x="1669861" y="572554"/>
                </a:cubicBezTo>
                <a:cubicBezTo>
                  <a:pt x="2101568" y="1033676"/>
                  <a:pt x="1880401" y="1501043"/>
                  <a:pt x="1637233" y="1724414"/>
                </a:cubicBezTo>
                <a:cubicBezTo>
                  <a:pt x="1323843" y="2064886"/>
                  <a:pt x="496911" y="2039074"/>
                  <a:pt x="220968" y="1798147"/>
                </a:cubicBezTo>
                <a:cubicBezTo>
                  <a:pt x="-108766" y="1649109"/>
                  <a:pt x="-23586" y="1004133"/>
                  <a:pt x="178665" y="754600"/>
                </a:cubicBezTo>
                <a:cubicBezTo>
                  <a:pt x="330354" y="567450"/>
                  <a:pt x="531097" y="14686"/>
                  <a:pt x="903600" y="367"/>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3" name="Picture Placeholder 12"/>
          <p:cNvSpPr>
            <a:spLocks noGrp="1"/>
          </p:cNvSpPr>
          <p:nvPr>
            <p:ph type="pic" sz="quarter" idx="14" hasCustomPrompt="1"/>
          </p:nvPr>
        </p:nvSpPr>
        <p:spPr>
          <a:xfrm>
            <a:off x="6199543" y="3461853"/>
            <a:ext cx="1890551" cy="2090551"/>
          </a:xfrm>
          <a:custGeom>
            <a:avLst/>
            <a:gdLst>
              <a:gd name="connsiteX0" fmla="*/ 580491 w 1777641"/>
              <a:gd name="connsiteY0" fmla="*/ 141 h 1832562"/>
              <a:gd name="connsiteX1" fmla="*/ 1488749 w 1777641"/>
              <a:gd name="connsiteY1" fmla="*/ 592809 h 1832562"/>
              <a:gd name="connsiteX2" fmla="*/ 1574287 w 1777641"/>
              <a:gd name="connsiteY2" fmla="*/ 1656172 h 1832562"/>
              <a:gd name="connsiteX3" fmla="*/ 317156 w 1777641"/>
              <a:gd name="connsiteY3" fmla="*/ 1680432 h 1832562"/>
              <a:gd name="connsiteX4" fmla="*/ 286283 w 1777641"/>
              <a:gd name="connsiteY4" fmla="*/ 120630 h 1832562"/>
              <a:gd name="connsiteX5" fmla="*/ 580491 w 1777641"/>
              <a:gd name="connsiteY5" fmla="*/ 141 h 1832562"/>
              <a:gd name="connsiteX0" fmla="*/ 580491 w 1777641"/>
              <a:gd name="connsiteY0" fmla="*/ 71952 h 1904373"/>
              <a:gd name="connsiteX1" fmla="*/ 1488749 w 1777641"/>
              <a:gd name="connsiteY1" fmla="*/ 664620 h 1904373"/>
              <a:gd name="connsiteX2" fmla="*/ 1574287 w 1777641"/>
              <a:gd name="connsiteY2" fmla="*/ 1727983 h 1904373"/>
              <a:gd name="connsiteX3" fmla="*/ 317156 w 1777641"/>
              <a:gd name="connsiteY3" fmla="*/ 1752243 h 1904373"/>
              <a:gd name="connsiteX4" fmla="*/ 286283 w 1777641"/>
              <a:gd name="connsiteY4" fmla="*/ 192441 h 1904373"/>
              <a:gd name="connsiteX5" fmla="*/ 580491 w 1777641"/>
              <a:gd name="connsiteY5" fmla="*/ 71952 h 1904373"/>
              <a:gd name="connsiteX0" fmla="*/ 580491 w 1840450"/>
              <a:gd name="connsiteY0" fmla="*/ 75290 h 1907711"/>
              <a:gd name="connsiteX1" fmla="*/ 1597391 w 1840450"/>
              <a:gd name="connsiteY1" fmla="*/ 640797 h 1907711"/>
              <a:gd name="connsiteX2" fmla="*/ 1574287 w 1840450"/>
              <a:gd name="connsiteY2" fmla="*/ 1731321 h 1907711"/>
              <a:gd name="connsiteX3" fmla="*/ 317156 w 1840450"/>
              <a:gd name="connsiteY3" fmla="*/ 1755581 h 1907711"/>
              <a:gd name="connsiteX4" fmla="*/ 286283 w 1840450"/>
              <a:gd name="connsiteY4" fmla="*/ 195779 h 1907711"/>
              <a:gd name="connsiteX5" fmla="*/ 580491 w 1840450"/>
              <a:gd name="connsiteY5" fmla="*/ 75290 h 1907711"/>
              <a:gd name="connsiteX0" fmla="*/ 580491 w 1848205"/>
              <a:gd name="connsiteY0" fmla="*/ 75290 h 1907711"/>
              <a:gd name="connsiteX1" fmla="*/ 1597391 w 1848205"/>
              <a:gd name="connsiteY1" fmla="*/ 640797 h 1907711"/>
              <a:gd name="connsiteX2" fmla="*/ 1574287 w 1848205"/>
              <a:gd name="connsiteY2" fmla="*/ 1731321 h 1907711"/>
              <a:gd name="connsiteX3" fmla="*/ 317156 w 1848205"/>
              <a:gd name="connsiteY3" fmla="*/ 1755581 h 1907711"/>
              <a:gd name="connsiteX4" fmla="*/ 286283 w 1848205"/>
              <a:gd name="connsiteY4" fmla="*/ 195779 h 1907711"/>
              <a:gd name="connsiteX5" fmla="*/ 580491 w 1848205"/>
              <a:gd name="connsiteY5" fmla="*/ 75290 h 1907711"/>
              <a:gd name="connsiteX0" fmla="*/ 675599 w 1943313"/>
              <a:gd name="connsiteY0" fmla="*/ 75290 h 1907711"/>
              <a:gd name="connsiteX1" fmla="*/ 1692499 w 1943313"/>
              <a:gd name="connsiteY1" fmla="*/ 640797 h 1907711"/>
              <a:gd name="connsiteX2" fmla="*/ 1669395 w 1943313"/>
              <a:gd name="connsiteY2" fmla="*/ 1731321 h 1907711"/>
              <a:gd name="connsiteX3" fmla="*/ 412264 w 1943313"/>
              <a:gd name="connsiteY3" fmla="*/ 1755581 h 1907711"/>
              <a:gd name="connsiteX4" fmla="*/ 381391 w 1943313"/>
              <a:gd name="connsiteY4" fmla="*/ 195779 h 1907711"/>
              <a:gd name="connsiteX5" fmla="*/ 675599 w 1943313"/>
              <a:gd name="connsiteY5" fmla="*/ 75290 h 1907711"/>
              <a:gd name="connsiteX0" fmla="*/ 675599 w 1943313"/>
              <a:gd name="connsiteY0" fmla="*/ 75290 h 1970394"/>
              <a:gd name="connsiteX1" fmla="*/ 1692499 w 1943313"/>
              <a:gd name="connsiteY1" fmla="*/ 640797 h 1970394"/>
              <a:gd name="connsiteX2" fmla="*/ 1669395 w 1943313"/>
              <a:gd name="connsiteY2" fmla="*/ 1731321 h 1970394"/>
              <a:gd name="connsiteX3" fmla="*/ 412264 w 1943313"/>
              <a:gd name="connsiteY3" fmla="*/ 1755581 h 1970394"/>
              <a:gd name="connsiteX4" fmla="*/ 381391 w 1943313"/>
              <a:gd name="connsiteY4" fmla="*/ 195779 h 1970394"/>
              <a:gd name="connsiteX5" fmla="*/ 675599 w 1943313"/>
              <a:gd name="connsiteY5" fmla="*/ 75290 h 1970394"/>
              <a:gd name="connsiteX0" fmla="*/ 675599 w 1943313"/>
              <a:gd name="connsiteY0" fmla="*/ 75290 h 2101818"/>
              <a:gd name="connsiteX1" fmla="*/ 1692499 w 1943313"/>
              <a:gd name="connsiteY1" fmla="*/ 640797 h 2101818"/>
              <a:gd name="connsiteX2" fmla="*/ 1669395 w 1943313"/>
              <a:gd name="connsiteY2" fmla="*/ 1731321 h 2101818"/>
              <a:gd name="connsiteX3" fmla="*/ 412264 w 1943313"/>
              <a:gd name="connsiteY3" fmla="*/ 1755581 h 2101818"/>
              <a:gd name="connsiteX4" fmla="*/ 381391 w 1943313"/>
              <a:gd name="connsiteY4" fmla="*/ 195779 h 2101818"/>
              <a:gd name="connsiteX5" fmla="*/ 675599 w 1943313"/>
              <a:gd name="connsiteY5" fmla="*/ 75290 h 2101818"/>
              <a:gd name="connsiteX0" fmla="*/ 675599 w 1917711"/>
              <a:gd name="connsiteY0" fmla="*/ 75290 h 2045946"/>
              <a:gd name="connsiteX1" fmla="*/ 1692499 w 1917711"/>
              <a:gd name="connsiteY1" fmla="*/ 640797 h 2045946"/>
              <a:gd name="connsiteX2" fmla="*/ 1592393 w 1917711"/>
              <a:gd name="connsiteY2" fmla="*/ 1509940 h 2045946"/>
              <a:gd name="connsiteX3" fmla="*/ 412264 w 1917711"/>
              <a:gd name="connsiteY3" fmla="*/ 1755581 h 2045946"/>
              <a:gd name="connsiteX4" fmla="*/ 381391 w 1917711"/>
              <a:gd name="connsiteY4" fmla="*/ 195779 h 2045946"/>
              <a:gd name="connsiteX5" fmla="*/ 675599 w 1917711"/>
              <a:gd name="connsiteY5" fmla="*/ 75290 h 2045946"/>
              <a:gd name="connsiteX0" fmla="*/ 675599 w 1917711"/>
              <a:gd name="connsiteY0" fmla="*/ 75290 h 2057063"/>
              <a:gd name="connsiteX1" fmla="*/ 1692499 w 1917711"/>
              <a:gd name="connsiteY1" fmla="*/ 640797 h 2057063"/>
              <a:gd name="connsiteX2" fmla="*/ 1592393 w 1917711"/>
              <a:gd name="connsiteY2" fmla="*/ 1509940 h 2057063"/>
              <a:gd name="connsiteX3" fmla="*/ 412264 w 1917711"/>
              <a:gd name="connsiteY3" fmla="*/ 1755581 h 2057063"/>
              <a:gd name="connsiteX4" fmla="*/ 381391 w 1917711"/>
              <a:gd name="connsiteY4" fmla="*/ 195779 h 2057063"/>
              <a:gd name="connsiteX5" fmla="*/ 675599 w 1917711"/>
              <a:gd name="connsiteY5" fmla="*/ 75290 h 2057063"/>
              <a:gd name="connsiteX0" fmla="*/ 675599 w 1970100"/>
              <a:gd name="connsiteY0" fmla="*/ 75290 h 2057063"/>
              <a:gd name="connsiteX1" fmla="*/ 1692499 w 1970100"/>
              <a:gd name="connsiteY1" fmla="*/ 640797 h 2057063"/>
              <a:gd name="connsiteX2" fmla="*/ 1592393 w 1970100"/>
              <a:gd name="connsiteY2" fmla="*/ 1509940 h 2057063"/>
              <a:gd name="connsiteX3" fmla="*/ 412264 w 1970100"/>
              <a:gd name="connsiteY3" fmla="*/ 1755581 h 2057063"/>
              <a:gd name="connsiteX4" fmla="*/ 381391 w 1970100"/>
              <a:gd name="connsiteY4" fmla="*/ 195779 h 2057063"/>
              <a:gd name="connsiteX5" fmla="*/ 675599 w 1970100"/>
              <a:gd name="connsiteY5" fmla="*/ 75290 h 2057063"/>
              <a:gd name="connsiteX0" fmla="*/ 675599 w 1970100"/>
              <a:gd name="connsiteY0" fmla="*/ 75290 h 1912609"/>
              <a:gd name="connsiteX1" fmla="*/ 1692499 w 1970100"/>
              <a:gd name="connsiteY1" fmla="*/ 640797 h 1912609"/>
              <a:gd name="connsiteX2" fmla="*/ 1592393 w 1970100"/>
              <a:gd name="connsiteY2" fmla="*/ 1509940 h 1912609"/>
              <a:gd name="connsiteX3" fmla="*/ 412264 w 1970100"/>
              <a:gd name="connsiteY3" fmla="*/ 1755581 h 1912609"/>
              <a:gd name="connsiteX4" fmla="*/ 381391 w 1970100"/>
              <a:gd name="connsiteY4" fmla="*/ 195779 h 1912609"/>
              <a:gd name="connsiteX5" fmla="*/ 675599 w 1970100"/>
              <a:gd name="connsiteY5" fmla="*/ 75290 h 1912609"/>
              <a:gd name="connsiteX0" fmla="*/ 540067 w 1834568"/>
              <a:gd name="connsiteY0" fmla="*/ 75290 h 2205883"/>
              <a:gd name="connsiteX1" fmla="*/ 1556967 w 1834568"/>
              <a:gd name="connsiteY1" fmla="*/ 640797 h 2205883"/>
              <a:gd name="connsiteX2" fmla="*/ 1456861 w 1834568"/>
              <a:gd name="connsiteY2" fmla="*/ 1509940 h 2205883"/>
              <a:gd name="connsiteX3" fmla="*/ 521661 w 1834568"/>
              <a:gd name="connsiteY3" fmla="*/ 2098481 h 2205883"/>
              <a:gd name="connsiteX4" fmla="*/ 245859 w 1834568"/>
              <a:gd name="connsiteY4" fmla="*/ 195779 h 2205883"/>
              <a:gd name="connsiteX5" fmla="*/ 540067 w 1834568"/>
              <a:gd name="connsiteY5" fmla="*/ 75290 h 2205883"/>
              <a:gd name="connsiteX0" fmla="*/ 616224 w 1910725"/>
              <a:gd name="connsiteY0" fmla="*/ 75290 h 2205883"/>
              <a:gd name="connsiteX1" fmla="*/ 1633124 w 1910725"/>
              <a:gd name="connsiteY1" fmla="*/ 640797 h 2205883"/>
              <a:gd name="connsiteX2" fmla="*/ 1533018 w 1910725"/>
              <a:gd name="connsiteY2" fmla="*/ 1509940 h 2205883"/>
              <a:gd name="connsiteX3" fmla="*/ 597818 w 1910725"/>
              <a:gd name="connsiteY3" fmla="*/ 2098481 h 2205883"/>
              <a:gd name="connsiteX4" fmla="*/ 191387 w 1910725"/>
              <a:gd name="connsiteY4" fmla="*/ 571336 h 2205883"/>
              <a:gd name="connsiteX5" fmla="*/ 616224 w 1910725"/>
              <a:gd name="connsiteY5" fmla="*/ 75290 h 2205883"/>
              <a:gd name="connsiteX0" fmla="*/ 616224 w 1910725"/>
              <a:gd name="connsiteY0" fmla="*/ 75290 h 2205883"/>
              <a:gd name="connsiteX1" fmla="*/ 1633124 w 1910725"/>
              <a:gd name="connsiteY1" fmla="*/ 640797 h 2205883"/>
              <a:gd name="connsiteX2" fmla="*/ 1533018 w 1910725"/>
              <a:gd name="connsiteY2" fmla="*/ 1509940 h 2205883"/>
              <a:gd name="connsiteX3" fmla="*/ 597818 w 1910725"/>
              <a:gd name="connsiteY3" fmla="*/ 2098481 h 2205883"/>
              <a:gd name="connsiteX4" fmla="*/ 191387 w 1910725"/>
              <a:gd name="connsiteY4" fmla="*/ 571336 h 2205883"/>
              <a:gd name="connsiteX5" fmla="*/ 616224 w 1910725"/>
              <a:gd name="connsiteY5" fmla="*/ 75290 h 2205883"/>
              <a:gd name="connsiteX0" fmla="*/ 567767 w 1862268"/>
              <a:gd name="connsiteY0" fmla="*/ 75290 h 2205883"/>
              <a:gd name="connsiteX1" fmla="*/ 1584667 w 1862268"/>
              <a:gd name="connsiteY1" fmla="*/ 640797 h 2205883"/>
              <a:gd name="connsiteX2" fmla="*/ 1484561 w 1862268"/>
              <a:gd name="connsiteY2" fmla="*/ 1509940 h 2205883"/>
              <a:gd name="connsiteX3" fmla="*/ 549361 w 1862268"/>
              <a:gd name="connsiteY3" fmla="*/ 2098481 h 2205883"/>
              <a:gd name="connsiteX4" fmla="*/ 142930 w 1862268"/>
              <a:gd name="connsiteY4" fmla="*/ 571336 h 2205883"/>
              <a:gd name="connsiteX5" fmla="*/ 567767 w 1862268"/>
              <a:gd name="connsiteY5" fmla="*/ 75290 h 2205883"/>
              <a:gd name="connsiteX0" fmla="*/ 729365 w 2023866"/>
              <a:gd name="connsiteY0" fmla="*/ 75290 h 2205883"/>
              <a:gd name="connsiteX1" fmla="*/ 1746265 w 2023866"/>
              <a:gd name="connsiteY1" fmla="*/ 640797 h 2205883"/>
              <a:gd name="connsiteX2" fmla="*/ 1646159 w 2023866"/>
              <a:gd name="connsiteY2" fmla="*/ 1509940 h 2205883"/>
              <a:gd name="connsiteX3" fmla="*/ 710959 w 2023866"/>
              <a:gd name="connsiteY3" fmla="*/ 2098481 h 2205883"/>
              <a:gd name="connsiteX4" fmla="*/ 75928 w 2023866"/>
              <a:gd name="connsiteY4" fmla="*/ 424379 h 2205883"/>
              <a:gd name="connsiteX5" fmla="*/ 729365 w 2023866"/>
              <a:gd name="connsiteY5" fmla="*/ 75290 h 2205883"/>
              <a:gd name="connsiteX0" fmla="*/ 664051 w 2023866"/>
              <a:gd name="connsiteY0" fmla="*/ 39544 h 2676323"/>
              <a:gd name="connsiteX1" fmla="*/ 1746265 w 2023866"/>
              <a:gd name="connsiteY1" fmla="*/ 1111237 h 2676323"/>
              <a:gd name="connsiteX2" fmla="*/ 1646159 w 2023866"/>
              <a:gd name="connsiteY2" fmla="*/ 1980380 h 2676323"/>
              <a:gd name="connsiteX3" fmla="*/ 710959 w 2023866"/>
              <a:gd name="connsiteY3" fmla="*/ 2568921 h 2676323"/>
              <a:gd name="connsiteX4" fmla="*/ 75928 w 2023866"/>
              <a:gd name="connsiteY4" fmla="*/ 894819 h 2676323"/>
              <a:gd name="connsiteX5" fmla="*/ 664051 w 2023866"/>
              <a:gd name="connsiteY5" fmla="*/ 39544 h 2676323"/>
              <a:gd name="connsiteX0" fmla="*/ 664051 w 2023866"/>
              <a:gd name="connsiteY0" fmla="*/ 39544 h 2676323"/>
              <a:gd name="connsiteX1" fmla="*/ 1746265 w 2023866"/>
              <a:gd name="connsiteY1" fmla="*/ 1111237 h 2676323"/>
              <a:gd name="connsiteX2" fmla="*/ 1646159 w 2023866"/>
              <a:gd name="connsiteY2" fmla="*/ 1980380 h 2676323"/>
              <a:gd name="connsiteX3" fmla="*/ 710959 w 2023866"/>
              <a:gd name="connsiteY3" fmla="*/ 2568921 h 2676323"/>
              <a:gd name="connsiteX4" fmla="*/ 75928 w 2023866"/>
              <a:gd name="connsiteY4" fmla="*/ 894819 h 2676323"/>
              <a:gd name="connsiteX5" fmla="*/ 664051 w 2023866"/>
              <a:gd name="connsiteY5" fmla="*/ 39544 h 2676323"/>
              <a:gd name="connsiteX0" fmla="*/ 664051 w 2023866"/>
              <a:gd name="connsiteY0" fmla="*/ 39544 h 2676323"/>
              <a:gd name="connsiteX1" fmla="*/ 1746265 w 2023866"/>
              <a:gd name="connsiteY1" fmla="*/ 1111237 h 2676323"/>
              <a:gd name="connsiteX2" fmla="*/ 1646159 w 2023866"/>
              <a:gd name="connsiteY2" fmla="*/ 1980380 h 2676323"/>
              <a:gd name="connsiteX3" fmla="*/ 710959 w 2023866"/>
              <a:gd name="connsiteY3" fmla="*/ 2568921 h 2676323"/>
              <a:gd name="connsiteX4" fmla="*/ 75928 w 2023866"/>
              <a:gd name="connsiteY4" fmla="*/ 894819 h 2676323"/>
              <a:gd name="connsiteX5" fmla="*/ 664051 w 2023866"/>
              <a:gd name="connsiteY5" fmla="*/ 39544 h 2676323"/>
              <a:gd name="connsiteX0" fmla="*/ 664051 w 2023866"/>
              <a:gd name="connsiteY0" fmla="*/ 39544 h 2676323"/>
              <a:gd name="connsiteX1" fmla="*/ 1746265 w 2023866"/>
              <a:gd name="connsiteY1" fmla="*/ 1111237 h 2676323"/>
              <a:gd name="connsiteX2" fmla="*/ 1646159 w 2023866"/>
              <a:gd name="connsiteY2" fmla="*/ 1980380 h 2676323"/>
              <a:gd name="connsiteX3" fmla="*/ 710959 w 2023866"/>
              <a:gd name="connsiteY3" fmla="*/ 2568921 h 2676323"/>
              <a:gd name="connsiteX4" fmla="*/ 75928 w 2023866"/>
              <a:gd name="connsiteY4" fmla="*/ 894819 h 2676323"/>
              <a:gd name="connsiteX5" fmla="*/ 664051 w 2023866"/>
              <a:gd name="connsiteY5" fmla="*/ 39544 h 2676323"/>
              <a:gd name="connsiteX0" fmla="*/ 641779 w 2001594"/>
              <a:gd name="connsiteY0" fmla="*/ 39544 h 2676323"/>
              <a:gd name="connsiteX1" fmla="*/ 1723993 w 2001594"/>
              <a:gd name="connsiteY1" fmla="*/ 1111237 h 2676323"/>
              <a:gd name="connsiteX2" fmla="*/ 1623887 w 2001594"/>
              <a:gd name="connsiteY2" fmla="*/ 1980380 h 2676323"/>
              <a:gd name="connsiteX3" fmla="*/ 688687 w 2001594"/>
              <a:gd name="connsiteY3" fmla="*/ 2568921 h 2676323"/>
              <a:gd name="connsiteX4" fmla="*/ 53656 w 2001594"/>
              <a:gd name="connsiteY4" fmla="*/ 894819 h 2676323"/>
              <a:gd name="connsiteX5" fmla="*/ 641779 w 2001594"/>
              <a:gd name="connsiteY5" fmla="*/ 39544 h 2676323"/>
              <a:gd name="connsiteX0" fmla="*/ 641779 w 2001594"/>
              <a:gd name="connsiteY0" fmla="*/ 36589 h 2673368"/>
              <a:gd name="connsiteX1" fmla="*/ 1723993 w 2001594"/>
              <a:gd name="connsiteY1" fmla="*/ 1108282 h 2673368"/>
              <a:gd name="connsiteX2" fmla="*/ 1623887 w 2001594"/>
              <a:gd name="connsiteY2" fmla="*/ 1977425 h 2673368"/>
              <a:gd name="connsiteX3" fmla="*/ 688687 w 2001594"/>
              <a:gd name="connsiteY3" fmla="*/ 2565966 h 2673368"/>
              <a:gd name="connsiteX4" fmla="*/ 53656 w 2001594"/>
              <a:gd name="connsiteY4" fmla="*/ 891864 h 2673368"/>
              <a:gd name="connsiteX5" fmla="*/ 641779 w 2001594"/>
              <a:gd name="connsiteY5" fmla="*/ 36589 h 2673368"/>
              <a:gd name="connsiteX0" fmla="*/ 641779 w 2081886"/>
              <a:gd name="connsiteY0" fmla="*/ 36589 h 2673368"/>
              <a:gd name="connsiteX1" fmla="*/ 1723993 w 2081886"/>
              <a:gd name="connsiteY1" fmla="*/ 1108282 h 2673368"/>
              <a:gd name="connsiteX2" fmla="*/ 1623887 w 2081886"/>
              <a:gd name="connsiteY2" fmla="*/ 1977425 h 2673368"/>
              <a:gd name="connsiteX3" fmla="*/ 688687 w 2081886"/>
              <a:gd name="connsiteY3" fmla="*/ 2565966 h 2673368"/>
              <a:gd name="connsiteX4" fmla="*/ 53656 w 2081886"/>
              <a:gd name="connsiteY4" fmla="*/ 891864 h 2673368"/>
              <a:gd name="connsiteX5" fmla="*/ 641779 w 2081886"/>
              <a:gd name="connsiteY5" fmla="*/ 36589 h 2673368"/>
              <a:gd name="connsiteX0" fmla="*/ 641779 w 2081886"/>
              <a:gd name="connsiteY0" fmla="*/ 36589 h 2765277"/>
              <a:gd name="connsiteX1" fmla="*/ 1723993 w 2081886"/>
              <a:gd name="connsiteY1" fmla="*/ 1108282 h 2765277"/>
              <a:gd name="connsiteX2" fmla="*/ 1623887 w 2081886"/>
              <a:gd name="connsiteY2" fmla="*/ 1977425 h 2765277"/>
              <a:gd name="connsiteX3" fmla="*/ 688687 w 2081886"/>
              <a:gd name="connsiteY3" fmla="*/ 2565966 h 2765277"/>
              <a:gd name="connsiteX4" fmla="*/ 53656 w 2081886"/>
              <a:gd name="connsiteY4" fmla="*/ 891864 h 2765277"/>
              <a:gd name="connsiteX5" fmla="*/ 641779 w 2081886"/>
              <a:gd name="connsiteY5" fmla="*/ 36589 h 2765277"/>
              <a:gd name="connsiteX0" fmla="*/ 691288 w 1996526"/>
              <a:gd name="connsiteY0" fmla="*/ 36589 h 2623565"/>
              <a:gd name="connsiteX1" fmla="*/ 1773502 w 1996526"/>
              <a:gd name="connsiteY1" fmla="*/ 1108282 h 2623565"/>
              <a:gd name="connsiteX2" fmla="*/ 1673396 w 1996526"/>
              <a:gd name="connsiteY2" fmla="*/ 1977425 h 2623565"/>
              <a:gd name="connsiteX3" fmla="*/ 480774 w 1996526"/>
              <a:gd name="connsiteY3" fmla="*/ 2397651 h 2623565"/>
              <a:gd name="connsiteX4" fmla="*/ 103165 w 1996526"/>
              <a:gd name="connsiteY4" fmla="*/ 891864 h 2623565"/>
              <a:gd name="connsiteX5" fmla="*/ 691288 w 1996526"/>
              <a:gd name="connsiteY5" fmla="*/ 36589 h 2623565"/>
              <a:gd name="connsiteX0" fmla="*/ 630353 w 1716295"/>
              <a:gd name="connsiteY0" fmla="*/ 37170 h 2399250"/>
              <a:gd name="connsiteX1" fmla="*/ 1712567 w 1716295"/>
              <a:gd name="connsiteY1" fmla="*/ 1108863 h 2399250"/>
              <a:gd name="connsiteX2" fmla="*/ 419839 w 1716295"/>
              <a:gd name="connsiteY2" fmla="*/ 2398232 h 2399250"/>
              <a:gd name="connsiteX3" fmla="*/ 42230 w 1716295"/>
              <a:gd name="connsiteY3" fmla="*/ 892445 h 2399250"/>
              <a:gd name="connsiteX4" fmla="*/ 630353 w 1716295"/>
              <a:gd name="connsiteY4" fmla="*/ 37170 h 2399250"/>
              <a:gd name="connsiteX0" fmla="*/ 633426 w 1718141"/>
              <a:gd name="connsiteY0" fmla="*/ 36500 h 2272451"/>
              <a:gd name="connsiteX1" fmla="*/ 1715640 w 1718141"/>
              <a:gd name="connsiteY1" fmla="*/ 1108193 h 2272451"/>
              <a:gd name="connsiteX2" fmla="*/ 466645 w 1718141"/>
              <a:gd name="connsiteY2" fmla="*/ 2271307 h 2272451"/>
              <a:gd name="connsiteX3" fmla="*/ 45303 w 1718141"/>
              <a:gd name="connsiteY3" fmla="*/ 891775 h 2272451"/>
              <a:gd name="connsiteX4" fmla="*/ 633426 w 1718141"/>
              <a:gd name="connsiteY4" fmla="*/ 36500 h 2272451"/>
              <a:gd name="connsiteX0" fmla="*/ 664309 w 1749024"/>
              <a:gd name="connsiteY0" fmla="*/ 36500 h 2283909"/>
              <a:gd name="connsiteX1" fmla="*/ 1746523 w 1749024"/>
              <a:gd name="connsiteY1" fmla="*/ 1108193 h 2283909"/>
              <a:gd name="connsiteX2" fmla="*/ 497528 w 1749024"/>
              <a:gd name="connsiteY2" fmla="*/ 2271307 h 2283909"/>
              <a:gd name="connsiteX3" fmla="*/ 76186 w 1749024"/>
              <a:gd name="connsiteY3" fmla="*/ 891775 h 2283909"/>
              <a:gd name="connsiteX4" fmla="*/ 664309 w 1749024"/>
              <a:gd name="connsiteY4" fmla="*/ 36500 h 2283909"/>
              <a:gd name="connsiteX0" fmla="*/ 729494 w 1814209"/>
              <a:gd name="connsiteY0" fmla="*/ 36500 h 2283909"/>
              <a:gd name="connsiteX1" fmla="*/ 1811708 w 1814209"/>
              <a:gd name="connsiteY1" fmla="*/ 1108193 h 2283909"/>
              <a:gd name="connsiteX2" fmla="*/ 562713 w 1814209"/>
              <a:gd name="connsiteY2" fmla="*/ 2271307 h 2283909"/>
              <a:gd name="connsiteX3" fmla="*/ 141371 w 1814209"/>
              <a:gd name="connsiteY3" fmla="*/ 891775 h 2283909"/>
              <a:gd name="connsiteX4" fmla="*/ 729494 w 1814209"/>
              <a:gd name="connsiteY4" fmla="*/ 36500 h 2283909"/>
              <a:gd name="connsiteX0" fmla="*/ 785755 w 1868670"/>
              <a:gd name="connsiteY0" fmla="*/ 1668 h 2237061"/>
              <a:gd name="connsiteX1" fmla="*/ 1867969 w 1868670"/>
              <a:gd name="connsiteY1" fmla="*/ 1073361 h 2237061"/>
              <a:gd name="connsiteX2" fmla="*/ 618974 w 1868670"/>
              <a:gd name="connsiteY2" fmla="*/ 2236475 h 2237061"/>
              <a:gd name="connsiteX3" fmla="*/ 42135 w 1868670"/>
              <a:gd name="connsiteY3" fmla="*/ 920071 h 2237061"/>
              <a:gd name="connsiteX4" fmla="*/ 785755 w 1868670"/>
              <a:gd name="connsiteY4" fmla="*/ 1668 h 2237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70" h="2237061">
                <a:moveTo>
                  <a:pt x="785755" y="1668"/>
                </a:moveTo>
                <a:cubicBezTo>
                  <a:pt x="1090061" y="27216"/>
                  <a:pt x="1895766" y="700893"/>
                  <a:pt x="1867969" y="1073361"/>
                </a:cubicBezTo>
                <a:cubicBezTo>
                  <a:pt x="1840172" y="1445829"/>
                  <a:pt x="923280" y="2262023"/>
                  <a:pt x="618974" y="2236475"/>
                </a:cubicBezTo>
                <a:cubicBezTo>
                  <a:pt x="314668" y="2210927"/>
                  <a:pt x="-141157" y="1597658"/>
                  <a:pt x="42135" y="920071"/>
                </a:cubicBezTo>
                <a:cubicBezTo>
                  <a:pt x="225427" y="242484"/>
                  <a:pt x="481449" y="-23880"/>
                  <a:pt x="785755" y="1668"/>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5" name="Picture Placeholder 14"/>
          <p:cNvSpPr>
            <a:spLocks noGrp="1"/>
          </p:cNvSpPr>
          <p:nvPr>
            <p:ph type="pic" sz="quarter" idx="15" hasCustomPrompt="1"/>
          </p:nvPr>
        </p:nvSpPr>
        <p:spPr>
          <a:xfrm>
            <a:off x="3944028" y="3548624"/>
            <a:ext cx="1734249" cy="1833764"/>
          </a:xfrm>
          <a:custGeom>
            <a:avLst/>
            <a:gdLst>
              <a:gd name="connsiteX0" fmla="*/ 1224106 w 1734249"/>
              <a:gd name="connsiteY0" fmla="*/ 21 h 1833764"/>
              <a:gd name="connsiteX1" fmla="*/ 1666240 w 1734249"/>
              <a:gd name="connsiteY1" fmla="*/ 323880 h 1833764"/>
              <a:gd name="connsiteX2" fmla="*/ 1568898 w 1734249"/>
              <a:gd name="connsiteY2" fmla="*/ 1570123 h 1833764"/>
              <a:gd name="connsiteX3" fmla="*/ 395587 w 1734249"/>
              <a:gd name="connsiteY3" fmla="*/ 1640103 h 1833764"/>
              <a:gd name="connsiteX4" fmla="*/ 578074 w 1734249"/>
              <a:gd name="connsiteY4" fmla="*/ 194601 h 1833764"/>
              <a:gd name="connsiteX5" fmla="*/ 1224106 w 1734249"/>
              <a:gd name="connsiteY5" fmla="*/ 21 h 183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249" h="1833764">
                <a:moveTo>
                  <a:pt x="1224106" y="21"/>
                </a:moveTo>
                <a:cubicBezTo>
                  <a:pt x="1427389" y="-1510"/>
                  <a:pt x="1596689" y="83365"/>
                  <a:pt x="1666240" y="323880"/>
                </a:cubicBezTo>
                <a:cubicBezTo>
                  <a:pt x="1793147" y="880252"/>
                  <a:pt x="1732056" y="1302302"/>
                  <a:pt x="1568898" y="1570123"/>
                </a:cubicBezTo>
                <a:cubicBezTo>
                  <a:pt x="1324723" y="1888370"/>
                  <a:pt x="846790" y="1926750"/>
                  <a:pt x="395587" y="1640103"/>
                </a:cubicBezTo>
                <a:cubicBezTo>
                  <a:pt x="-379917" y="1230080"/>
                  <a:pt x="151435" y="412838"/>
                  <a:pt x="578074" y="194601"/>
                </a:cubicBezTo>
                <a:cubicBezTo>
                  <a:pt x="783558" y="89491"/>
                  <a:pt x="1020824" y="1553"/>
                  <a:pt x="1224106" y="21"/>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1086418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Picture Placeholder 6"/>
          <p:cNvSpPr>
            <a:spLocks noGrp="1"/>
          </p:cNvSpPr>
          <p:nvPr>
            <p:ph type="pic" sz="quarter" idx="10" hasCustomPrompt="1"/>
          </p:nvPr>
        </p:nvSpPr>
        <p:spPr>
          <a:xfrm>
            <a:off x="2" y="3053442"/>
            <a:ext cx="6074228" cy="3804557"/>
          </a:xfrm>
          <a:prstGeom prst="rect">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9" name="Picture Placeholder 3"/>
          <p:cNvSpPr>
            <a:spLocks noGrp="1"/>
          </p:cNvSpPr>
          <p:nvPr>
            <p:ph type="pic" sz="quarter" idx="13" hasCustomPrompt="1"/>
          </p:nvPr>
        </p:nvSpPr>
        <p:spPr>
          <a:xfrm>
            <a:off x="5423598" y="5018107"/>
            <a:ext cx="424752" cy="424752"/>
          </a:xfrm>
          <a:prstGeom prst="ellipse">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Image</a:t>
            </a:r>
          </a:p>
        </p:txBody>
      </p:sp>
      <p:sp>
        <p:nvSpPr>
          <p:cNvPr id="10" name="Picture Placeholder 3"/>
          <p:cNvSpPr>
            <a:spLocks noGrp="1"/>
          </p:cNvSpPr>
          <p:nvPr>
            <p:ph type="pic" sz="quarter" idx="14" hasCustomPrompt="1"/>
          </p:nvPr>
        </p:nvSpPr>
        <p:spPr>
          <a:xfrm>
            <a:off x="4687006" y="5018107"/>
            <a:ext cx="424752" cy="424752"/>
          </a:xfrm>
          <a:prstGeom prst="ellipse">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Image</a:t>
            </a:r>
          </a:p>
        </p:txBody>
      </p:sp>
      <p:sp>
        <p:nvSpPr>
          <p:cNvPr id="11" name="Picture Placeholder 3"/>
          <p:cNvSpPr>
            <a:spLocks noGrp="1"/>
          </p:cNvSpPr>
          <p:nvPr>
            <p:ph type="pic" sz="quarter" idx="15" hasCustomPrompt="1"/>
          </p:nvPr>
        </p:nvSpPr>
        <p:spPr>
          <a:xfrm>
            <a:off x="3982565" y="5018107"/>
            <a:ext cx="424752" cy="424752"/>
          </a:xfrm>
          <a:prstGeom prst="ellipse">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Image</a:t>
            </a:r>
          </a:p>
        </p:txBody>
      </p:sp>
      <p:sp>
        <p:nvSpPr>
          <p:cNvPr id="12" name="Picture Placeholder 3"/>
          <p:cNvSpPr>
            <a:spLocks noGrp="1"/>
          </p:cNvSpPr>
          <p:nvPr>
            <p:ph type="pic" sz="quarter" idx="16" hasCustomPrompt="1"/>
          </p:nvPr>
        </p:nvSpPr>
        <p:spPr>
          <a:xfrm>
            <a:off x="2385760" y="5018107"/>
            <a:ext cx="424752" cy="424752"/>
          </a:xfrm>
          <a:prstGeom prst="ellipse">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Image</a:t>
            </a:r>
          </a:p>
        </p:txBody>
      </p:sp>
      <p:sp>
        <p:nvSpPr>
          <p:cNvPr id="13" name="Picture Placeholder 3"/>
          <p:cNvSpPr>
            <a:spLocks noGrp="1"/>
          </p:cNvSpPr>
          <p:nvPr>
            <p:ph type="pic" sz="quarter" idx="17" hasCustomPrompt="1"/>
          </p:nvPr>
        </p:nvSpPr>
        <p:spPr>
          <a:xfrm>
            <a:off x="1649168" y="5018107"/>
            <a:ext cx="424752" cy="424752"/>
          </a:xfrm>
          <a:prstGeom prst="ellipse">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Image</a:t>
            </a:r>
          </a:p>
        </p:txBody>
      </p:sp>
      <p:sp>
        <p:nvSpPr>
          <p:cNvPr id="14" name="Picture Placeholder 3"/>
          <p:cNvSpPr>
            <a:spLocks noGrp="1"/>
          </p:cNvSpPr>
          <p:nvPr>
            <p:ph type="pic" sz="quarter" idx="18" hasCustomPrompt="1"/>
          </p:nvPr>
        </p:nvSpPr>
        <p:spPr>
          <a:xfrm>
            <a:off x="944727" y="5018107"/>
            <a:ext cx="424752" cy="424752"/>
          </a:xfrm>
          <a:prstGeom prst="ellipse">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Image</a:t>
            </a:r>
          </a:p>
        </p:txBody>
      </p:sp>
    </p:spTree>
    <p:extLst>
      <p:ext uri="{BB962C8B-B14F-4D97-AF65-F5344CB8AC3E}">
        <p14:creationId xmlns:p14="http://schemas.microsoft.com/office/powerpoint/2010/main" val="1277696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Picture Placeholder 6"/>
          <p:cNvSpPr>
            <a:spLocks noGrp="1"/>
          </p:cNvSpPr>
          <p:nvPr>
            <p:ph type="pic" sz="quarter" idx="10" hasCustomPrompt="1"/>
          </p:nvPr>
        </p:nvSpPr>
        <p:spPr>
          <a:xfrm>
            <a:off x="6228272" y="0"/>
            <a:ext cx="5963728" cy="6858000"/>
          </a:xfrm>
          <a:prstGeom prst="rect">
            <a:avLst/>
          </a:prstGeom>
          <a:no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2392729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 name="Picture Placeholder 4"/>
          <p:cNvSpPr>
            <a:spLocks noGrp="1"/>
          </p:cNvSpPr>
          <p:nvPr>
            <p:ph type="pic" sz="quarter" idx="13"/>
          </p:nvPr>
        </p:nvSpPr>
        <p:spPr>
          <a:xfrm>
            <a:off x="1549400" y="4807763"/>
            <a:ext cx="5461000" cy="2048336"/>
          </a:xfrm>
          <a:prstGeom prst="rect">
            <a:avLst/>
          </a:prstGeom>
          <a:solidFill>
            <a:schemeClr val="bg1">
              <a:lumMod val="95000"/>
            </a:schemeClr>
          </a:solidFill>
        </p:spPr>
        <p:txBody>
          <a:bodyPr>
            <a:normAutofit/>
          </a:bodyPr>
          <a:lstStyle>
            <a:lvl1pPr>
              <a:defRPr sz="2800">
                <a:latin typeface="Avenir Next LT Pro" panose="020B0504020202020204" pitchFamily="34" charset="0"/>
              </a:defRPr>
            </a:lvl1pPr>
          </a:lstStyle>
          <a:p>
            <a:endParaRPr lang="id-ID" dirty="0"/>
          </a:p>
        </p:txBody>
      </p:sp>
    </p:spTree>
    <p:extLst>
      <p:ext uri="{BB962C8B-B14F-4D97-AF65-F5344CB8AC3E}">
        <p14:creationId xmlns:p14="http://schemas.microsoft.com/office/powerpoint/2010/main" val="1214917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Freeform: Shape 68">
            <a:extLst>
              <a:ext uri="{FF2B5EF4-FFF2-40B4-BE49-F238E27FC236}">
                <a16:creationId xmlns:a16="http://schemas.microsoft.com/office/drawing/2014/main" id="{1228AE9F-8313-4994-8682-CBD53D1796D6}"/>
              </a:ext>
            </a:extLst>
          </p:cNvPr>
          <p:cNvSpPr/>
          <p:nvPr userDrawn="1"/>
        </p:nvSpPr>
        <p:spPr>
          <a:xfrm>
            <a:off x="0" y="4379496"/>
            <a:ext cx="12192000" cy="2478505"/>
          </a:xfrm>
          <a:custGeom>
            <a:avLst/>
            <a:gdLst>
              <a:gd name="connsiteX0" fmla="*/ 6360695 w 12192000"/>
              <a:gd name="connsiteY0" fmla="*/ 0 h 2478505"/>
              <a:gd name="connsiteX1" fmla="*/ 11875481 w 12192000"/>
              <a:gd name="connsiteY1" fmla="*/ 796865 h 2478505"/>
              <a:gd name="connsiteX2" fmla="*/ 12192000 w 12192000"/>
              <a:gd name="connsiteY2" fmla="*/ 926555 h 2478505"/>
              <a:gd name="connsiteX3" fmla="*/ 12192000 w 12192000"/>
              <a:gd name="connsiteY3" fmla="*/ 2478505 h 2478505"/>
              <a:gd name="connsiteX4" fmla="*/ 0 w 12192000"/>
              <a:gd name="connsiteY4" fmla="*/ 2478505 h 2478505"/>
              <a:gd name="connsiteX5" fmla="*/ 0 w 12192000"/>
              <a:gd name="connsiteY5" fmla="*/ 1194649 h 2478505"/>
              <a:gd name="connsiteX6" fmla="*/ 76512 w 12192000"/>
              <a:gd name="connsiteY6" fmla="*/ 1145984 h 2478505"/>
              <a:gd name="connsiteX7" fmla="*/ 6360695 w 12192000"/>
              <a:gd name="connsiteY7" fmla="*/ 0 h 247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78505">
                <a:moveTo>
                  <a:pt x="6360695" y="0"/>
                </a:moveTo>
                <a:cubicBezTo>
                  <a:pt x="8580908" y="0"/>
                  <a:pt x="10564660" y="310200"/>
                  <a:pt x="11875481" y="796865"/>
                </a:cubicBezTo>
                <a:lnTo>
                  <a:pt x="12192000" y="926555"/>
                </a:lnTo>
                <a:lnTo>
                  <a:pt x="12192000" y="2478505"/>
                </a:lnTo>
                <a:lnTo>
                  <a:pt x="0" y="2478505"/>
                </a:lnTo>
                <a:lnTo>
                  <a:pt x="0" y="1194649"/>
                </a:lnTo>
                <a:lnTo>
                  <a:pt x="76512" y="1145984"/>
                </a:lnTo>
                <a:cubicBezTo>
                  <a:pt x="1286740" y="463384"/>
                  <a:pt x="3647102" y="0"/>
                  <a:pt x="636069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venir Next LT Pro" panose="020B0504020202020204" pitchFamily="34" charset="0"/>
              <a:ea typeface="Montserrat Alternates" charset="0"/>
              <a:cs typeface="Montserrat Alternates" charset="0"/>
            </a:endParaRPr>
          </a:p>
        </p:txBody>
      </p:sp>
      <p:sp>
        <p:nvSpPr>
          <p:cNvPr id="11" name="Picture Placeholder 10"/>
          <p:cNvSpPr>
            <a:spLocks noGrp="1"/>
          </p:cNvSpPr>
          <p:nvPr>
            <p:ph type="pic" sz="quarter" idx="14" hasCustomPrompt="1"/>
          </p:nvPr>
        </p:nvSpPr>
        <p:spPr>
          <a:xfrm>
            <a:off x="1316851" y="2989848"/>
            <a:ext cx="4222376" cy="2971800"/>
          </a:xfrm>
          <a:custGeom>
            <a:avLst/>
            <a:gdLst>
              <a:gd name="connsiteX0" fmla="*/ 0 w 4222376"/>
              <a:gd name="connsiteY0" fmla="*/ 0 h 2971800"/>
              <a:gd name="connsiteX1" fmla="*/ 4222376 w 4222376"/>
              <a:gd name="connsiteY1" fmla="*/ 0 h 2971800"/>
              <a:gd name="connsiteX2" fmla="*/ 4222376 w 4222376"/>
              <a:gd name="connsiteY2" fmla="*/ 2160501 h 2971800"/>
              <a:gd name="connsiteX3" fmla="*/ 3411077 w 4222376"/>
              <a:gd name="connsiteY3" fmla="*/ 2971800 h 2971800"/>
              <a:gd name="connsiteX4" fmla="*/ 0 w 4222376"/>
              <a:gd name="connsiteY4" fmla="*/ 297180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376" h="2971800">
                <a:moveTo>
                  <a:pt x="0" y="0"/>
                </a:moveTo>
                <a:lnTo>
                  <a:pt x="4222376" y="0"/>
                </a:lnTo>
                <a:lnTo>
                  <a:pt x="4222376" y="2160501"/>
                </a:lnTo>
                <a:cubicBezTo>
                  <a:pt x="4222376" y="2608569"/>
                  <a:pt x="3859145" y="2971800"/>
                  <a:pt x="3411077" y="2971800"/>
                </a:cubicBezTo>
                <a:lnTo>
                  <a:pt x="0" y="2971800"/>
                </a:lnTo>
                <a:close/>
              </a:path>
            </a:pathLst>
          </a:cu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2" name="Picture Placeholder 11"/>
          <p:cNvSpPr>
            <a:spLocks noGrp="1"/>
          </p:cNvSpPr>
          <p:nvPr>
            <p:ph type="pic" sz="quarter" idx="15" hasCustomPrompt="1"/>
          </p:nvPr>
        </p:nvSpPr>
        <p:spPr>
          <a:xfrm>
            <a:off x="6593701" y="2989848"/>
            <a:ext cx="4222376" cy="2971800"/>
          </a:xfrm>
          <a:custGeom>
            <a:avLst/>
            <a:gdLst>
              <a:gd name="connsiteX0" fmla="*/ 0 w 4222376"/>
              <a:gd name="connsiteY0" fmla="*/ 0 h 2971800"/>
              <a:gd name="connsiteX1" fmla="*/ 4222376 w 4222376"/>
              <a:gd name="connsiteY1" fmla="*/ 0 h 2971800"/>
              <a:gd name="connsiteX2" fmla="*/ 4222376 w 4222376"/>
              <a:gd name="connsiteY2" fmla="*/ 2160501 h 2971800"/>
              <a:gd name="connsiteX3" fmla="*/ 3411077 w 4222376"/>
              <a:gd name="connsiteY3" fmla="*/ 2971800 h 2971800"/>
              <a:gd name="connsiteX4" fmla="*/ 0 w 4222376"/>
              <a:gd name="connsiteY4" fmla="*/ 297180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376" h="2971800">
                <a:moveTo>
                  <a:pt x="0" y="0"/>
                </a:moveTo>
                <a:lnTo>
                  <a:pt x="4222376" y="0"/>
                </a:lnTo>
                <a:lnTo>
                  <a:pt x="4222376" y="2160501"/>
                </a:lnTo>
                <a:cubicBezTo>
                  <a:pt x="4222376" y="2608569"/>
                  <a:pt x="3859145" y="2971800"/>
                  <a:pt x="3411077" y="2971800"/>
                </a:cubicBezTo>
                <a:lnTo>
                  <a:pt x="0" y="2971800"/>
                </a:lnTo>
                <a:close/>
              </a:path>
            </a:pathLst>
          </a:cu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4" name="Picture Placeholder 7"/>
          <p:cNvSpPr>
            <a:spLocks noGrp="1"/>
          </p:cNvSpPr>
          <p:nvPr>
            <p:ph type="pic" sz="quarter" idx="12" hasCustomPrompt="1"/>
          </p:nvPr>
        </p:nvSpPr>
        <p:spPr>
          <a:xfrm>
            <a:off x="6269400" y="3440514"/>
            <a:ext cx="1286870" cy="1177048"/>
          </a:xfrm>
          <a:custGeom>
            <a:avLst/>
            <a:gdLst>
              <a:gd name="connsiteX0" fmla="*/ 452450 w 3086100"/>
              <a:gd name="connsiteY0" fmla="*/ 0 h 2114550"/>
              <a:gd name="connsiteX1" fmla="*/ 2633650 w 3086100"/>
              <a:gd name="connsiteY1" fmla="*/ 0 h 2114550"/>
              <a:gd name="connsiteX2" fmla="*/ 3086100 w 3086100"/>
              <a:gd name="connsiteY2" fmla="*/ 452450 h 2114550"/>
              <a:gd name="connsiteX3" fmla="*/ 3086100 w 3086100"/>
              <a:gd name="connsiteY3" fmla="*/ 1662100 h 2114550"/>
              <a:gd name="connsiteX4" fmla="*/ 2633650 w 3086100"/>
              <a:gd name="connsiteY4" fmla="*/ 2114550 h 2114550"/>
              <a:gd name="connsiteX5" fmla="*/ 452450 w 3086100"/>
              <a:gd name="connsiteY5" fmla="*/ 2114550 h 2114550"/>
              <a:gd name="connsiteX6" fmla="*/ 0 w 3086100"/>
              <a:gd name="connsiteY6" fmla="*/ 1662100 h 2114550"/>
              <a:gd name="connsiteX7" fmla="*/ 0 w 3086100"/>
              <a:gd name="connsiteY7" fmla="*/ 452450 h 2114550"/>
              <a:gd name="connsiteX8" fmla="*/ 452450 w 3086100"/>
              <a:gd name="connsiteY8" fmla="*/ 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100" h="2114550">
                <a:moveTo>
                  <a:pt x="452450" y="0"/>
                </a:moveTo>
                <a:lnTo>
                  <a:pt x="2633650" y="0"/>
                </a:lnTo>
                <a:cubicBezTo>
                  <a:pt x="2883531" y="0"/>
                  <a:pt x="3086100" y="202569"/>
                  <a:pt x="3086100" y="452450"/>
                </a:cubicBezTo>
                <a:lnTo>
                  <a:pt x="3086100" y="1662100"/>
                </a:lnTo>
                <a:cubicBezTo>
                  <a:pt x="3086100" y="1911981"/>
                  <a:pt x="2883531" y="2114550"/>
                  <a:pt x="2633650" y="2114550"/>
                </a:cubicBezTo>
                <a:lnTo>
                  <a:pt x="452450" y="2114550"/>
                </a:lnTo>
                <a:cubicBezTo>
                  <a:pt x="202569" y="2114550"/>
                  <a:pt x="0" y="1911981"/>
                  <a:pt x="0" y="1662100"/>
                </a:cubicBezTo>
                <a:lnTo>
                  <a:pt x="0" y="452450"/>
                </a:lnTo>
                <a:cubicBezTo>
                  <a:pt x="0" y="202569"/>
                  <a:pt x="202569" y="0"/>
                  <a:pt x="452450" y="0"/>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6" name="Picture Placeholder 7"/>
          <p:cNvSpPr>
            <a:spLocks noGrp="1"/>
          </p:cNvSpPr>
          <p:nvPr>
            <p:ph type="pic" sz="quarter" idx="13" hasCustomPrompt="1"/>
          </p:nvPr>
        </p:nvSpPr>
        <p:spPr>
          <a:xfrm>
            <a:off x="1067596" y="3440514"/>
            <a:ext cx="1286870" cy="1177048"/>
          </a:xfrm>
          <a:custGeom>
            <a:avLst/>
            <a:gdLst>
              <a:gd name="connsiteX0" fmla="*/ 452450 w 3086100"/>
              <a:gd name="connsiteY0" fmla="*/ 0 h 2114550"/>
              <a:gd name="connsiteX1" fmla="*/ 2633650 w 3086100"/>
              <a:gd name="connsiteY1" fmla="*/ 0 h 2114550"/>
              <a:gd name="connsiteX2" fmla="*/ 3086100 w 3086100"/>
              <a:gd name="connsiteY2" fmla="*/ 452450 h 2114550"/>
              <a:gd name="connsiteX3" fmla="*/ 3086100 w 3086100"/>
              <a:gd name="connsiteY3" fmla="*/ 1662100 h 2114550"/>
              <a:gd name="connsiteX4" fmla="*/ 2633650 w 3086100"/>
              <a:gd name="connsiteY4" fmla="*/ 2114550 h 2114550"/>
              <a:gd name="connsiteX5" fmla="*/ 452450 w 3086100"/>
              <a:gd name="connsiteY5" fmla="*/ 2114550 h 2114550"/>
              <a:gd name="connsiteX6" fmla="*/ 0 w 3086100"/>
              <a:gd name="connsiteY6" fmla="*/ 1662100 h 2114550"/>
              <a:gd name="connsiteX7" fmla="*/ 0 w 3086100"/>
              <a:gd name="connsiteY7" fmla="*/ 452450 h 2114550"/>
              <a:gd name="connsiteX8" fmla="*/ 452450 w 3086100"/>
              <a:gd name="connsiteY8" fmla="*/ 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100" h="2114550">
                <a:moveTo>
                  <a:pt x="452450" y="0"/>
                </a:moveTo>
                <a:lnTo>
                  <a:pt x="2633650" y="0"/>
                </a:lnTo>
                <a:cubicBezTo>
                  <a:pt x="2883531" y="0"/>
                  <a:pt x="3086100" y="202569"/>
                  <a:pt x="3086100" y="452450"/>
                </a:cubicBezTo>
                <a:lnTo>
                  <a:pt x="3086100" y="1662100"/>
                </a:lnTo>
                <a:cubicBezTo>
                  <a:pt x="3086100" y="1911981"/>
                  <a:pt x="2883531" y="2114550"/>
                  <a:pt x="2633650" y="2114550"/>
                </a:cubicBezTo>
                <a:lnTo>
                  <a:pt x="452450" y="2114550"/>
                </a:lnTo>
                <a:cubicBezTo>
                  <a:pt x="202569" y="2114550"/>
                  <a:pt x="0" y="1911981"/>
                  <a:pt x="0" y="1662100"/>
                </a:cubicBezTo>
                <a:lnTo>
                  <a:pt x="0" y="452450"/>
                </a:lnTo>
                <a:cubicBezTo>
                  <a:pt x="0" y="202569"/>
                  <a:pt x="202569" y="0"/>
                  <a:pt x="452450" y="0"/>
                </a:cubicBez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4064635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29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p:cNvSpPr/>
          <p:nvPr userDrawn="1"/>
        </p:nvSpPr>
        <p:spPr>
          <a:xfrm>
            <a:off x="1292326" y="4184262"/>
            <a:ext cx="1725738" cy="1764261"/>
          </a:xfrm>
          <a:custGeom>
            <a:avLst/>
            <a:gdLst>
              <a:gd name="connsiteX0" fmla="*/ 0 w 2272553"/>
              <a:gd name="connsiteY0" fmla="*/ 0 h 2514600"/>
              <a:gd name="connsiteX1" fmla="*/ 2272553 w 2272553"/>
              <a:gd name="connsiteY1" fmla="*/ 0 h 2514600"/>
              <a:gd name="connsiteX2" fmla="*/ 2272553 w 2272553"/>
              <a:gd name="connsiteY2" fmla="*/ 2514600 h 2514600"/>
              <a:gd name="connsiteX3" fmla="*/ 0 w 2272553"/>
              <a:gd name="connsiteY3" fmla="*/ 2514600 h 2514600"/>
              <a:gd name="connsiteX4" fmla="*/ 0 w 2272553"/>
              <a:gd name="connsiteY4" fmla="*/ 0 h 2514600"/>
              <a:gd name="connsiteX0" fmla="*/ 322729 w 2272553"/>
              <a:gd name="connsiteY0" fmla="*/ 524435 h 2514600"/>
              <a:gd name="connsiteX1" fmla="*/ 2272553 w 2272553"/>
              <a:gd name="connsiteY1" fmla="*/ 0 h 2514600"/>
              <a:gd name="connsiteX2" fmla="*/ 2272553 w 2272553"/>
              <a:gd name="connsiteY2" fmla="*/ 2514600 h 2514600"/>
              <a:gd name="connsiteX3" fmla="*/ 0 w 2272553"/>
              <a:gd name="connsiteY3" fmla="*/ 2514600 h 2514600"/>
              <a:gd name="connsiteX4" fmla="*/ 322729 w 2272553"/>
              <a:gd name="connsiteY4" fmla="*/ 524435 h 2514600"/>
              <a:gd name="connsiteX0" fmla="*/ 322729 w 2272553"/>
              <a:gd name="connsiteY0" fmla="*/ 0 h 1990165"/>
              <a:gd name="connsiteX1" fmla="*/ 1667435 w 2272553"/>
              <a:gd name="connsiteY1" fmla="*/ 349624 h 1990165"/>
              <a:gd name="connsiteX2" fmla="*/ 2272553 w 2272553"/>
              <a:gd name="connsiteY2" fmla="*/ 1990165 h 1990165"/>
              <a:gd name="connsiteX3" fmla="*/ 0 w 2272553"/>
              <a:gd name="connsiteY3" fmla="*/ 1990165 h 1990165"/>
              <a:gd name="connsiteX4" fmla="*/ 322729 w 2272553"/>
              <a:gd name="connsiteY4" fmla="*/ 0 h 1990165"/>
              <a:gd name="connsiteX0" fmla="*/ 322729 w 1721223"/>
              <a:gd name="connsiteY0" fmla="*/ 0 h 1990165"/>
              <a:gd name="connsiteX1" fmla="*/ 1667435 w 1721223"/>
              <a:gd name="connsiteY1" fmla="*/ 349624 h 1990165"/>
              <a:gd name="connsiteX2" fmla="*/ 1721223 w 1721223"/>
              <a:gd name="connsiteY2" fmla="*/ 1385047 h 1990165"/>
              <a:gd name="connsiteX3" fmla="*/ 0 w 1721223"/>
              <a:gd name="connsiteY3" fmla="*/ 1990165 h 1990165"/>
              <a:gd name="connsiteX4" fmla="*/ 322729 w 1721223"/>
              <a:gd name="connsiteY4" fmla="*/ 0 h 1990165"/>
              <a:gd name="connsiteX0" fmla="*/ 0 w 1398494"/>
              <a:gd name="connsiteY0" fmla="*/ 0 h 1438835"/>
              <a:gd name="connsiteX1" fmla="*/ 1344706 w 1398494"/>
              <a:gd name="connsiteY1" fmla="*/ 349624 h 1438835"/>
              <a:gd name="connsiteX2" fmla="*/ 1398494 w 1398494"/>
              <a:gd name="connsiteY2" fmla="*/ 1385047 h 1438835"/>
              <a:gd name="connsiteX3" fmla="*/ 161366 w 1398494"/>
              <a:gd name="connsiteY3" fmla="*/ 1438835 h 1438835"/>
              <a:gd name="connsiteX4" fmla="*/ 0 w 1398494"/>
              <a:gd name="connsiteY4" fmla="*/ 0 h 1438835"/>
              <a:gd name="connsiteX0" fmla="*/ 135744 w 1534238"/>
              <a:gd name="connsiteY0" fmla="*/ 0 h 1438835"/>
              <a:gd name="connsiteX1" fmla="*/ 1480450 w 1534238"/>
              <a:gd name="connsiteY1" fmla="*/ 349624 h 1438835"/>
              <a:gd name="connsiteX2" fmla="*/ 1534238 w 1534238"/>
              <a:gd name="connsiteY2" fmla="*/ 1385047 h 1438835"/>
              <a:gd name="connsiteX3" fmla="*/ 297110 w 1534238"/>
              <a:gd name="connsiteY3" fmla="*/ 1438835 h 1438835"/>
              <a:gd name="connsiteX4" fmla="*/ 135744 w 1534238"/>
              <a:gd name="connsiteY4" fmla="*/ 0 h 1438835"/>
              <a:gd name="connsiteX0" fmla="*/ 155107 w 1553601"/>
              <a:gd name="connsiteY0" fmla="*/ 0 h 1438835"/>
              <a:gd name="connsiteX1" fmla="*/ 1499813 w 1553601"/>
              <a:gd name="connsiteY1" fmla="*/ 349624 h 1438835"/>
              <a:gd name="connsiteX2" fmla="*/ 1553601 w 1553601"/>
              <a:gd name="connsiteY2" fmla="*/ 1385047 h 1438835"/>
              <a:gd name="connsiteX3" fmla="*/ 316473 w 1553601"/>
              <a:gd name="connsiteY3" fmla="*/ 1438835 h 1438835"/>
              <a:gd name="connsiteX4" fmla="*/ 155107 w 1553601"/>
              <a:gd name="connsiteY4" fmla="*/ 0 h 1438835"/>
              <a:gd name="connsiteX0" fmla="*/ 155107 w 1553601"/>
              <a:gd name="connsiteY0" fmla="*/ 150979 h 1589814"/>
              <a:gd name="connsiteX1" fmla="*/ 1499813 w 1553601"/>
              <a:gd name="connsiteY1" fmla="*/ 500603 h 1589814"/>
              <a:gd name="connsiteX2" fmla="*/ 1553601 w 1553601"/>
              <a:gd name="connsiteY2" fmla="*/ 1536026 h 1589814"/>
              <a:gd name="connsiteX3" fmla="*/ 316473 w 1553601"/>
              <a:gd name="connsiteY3" fmla="*/ 1589814 h 1589814"/>
              <a:gd name="connsiteX4" fmla="*/ 155107 w 1553601"/>
              <a:gd name="connsiteY4" fmla="*/ 150979 h 1589814"/>
              <a:gd name="connsiteX0" fmla="*/ 155107 w 1553601"/>
              <a:gd name="connsiteY0" fmla="*/ 131779 h 1570614"/>
              <a:gd name="connsiteX1" fmla="*/ 1499813 w 1553601"/>
              <a:gd name="connsiteY1" fmla="*/ 481403 h 1570614"/>
              <a:gd name="connsiteX2" fmla="*/ 1553601 w 1553601"/>
              <a:gd name="connsiteY2" fmla="*/ 1516826 h 1570614"/>
              <a:gd name="connsiteX3" fmla="*/ 316473 w 1553601"/>
              <a:gd name="connsiteY3" fmla="*/ 1570614 h 1570614"/>
              <a:gd name="connsiteX4" fmla="*/ 155107 w 1553601"/>
              <a:gd name="connsiteY4" fmla="*/ 131779 h 1570614"/>
              <a:gd name="connsiteX0" fmla="*/ 155107 w 1691693"/>
              <a:gd name="connsiteY0" fmla="*/ 131779 h 1570614"/>
              <a:gd name="connsiteX1" fmla="*/ 1499813 w 1691693"/>
              <a:gd name="connsiteY1" fmla="*/ 481403 h 1570614"/>
              <a:gd name="connsiteX2" fmla="*/ 1553601 w 1691693"/>
              <a:gd name="connsiteY2" fmla="*/ 1516826 h 1570614"/>
              <a:gd name="connsiteX3" fmla="*/ 316473 w 1691693"/>
              <a:gd name="connsiteY3" fmla="*/ 1570614 h 1570614"/>
              <a:gd name="connsiteX4" fmla="*/ 155107 w 1691693"/>
              <a:gd name="connsiteY4" fmla="*/ 131779 h 1570614"/>
              <a:gd name="connsiteX0" fmla="*/ 155107 w 1764561"/>
              <a:gd name="connsiteY0" fmla="*/ 131779 h 1570614"/>
              <a:gd name="connsiteX1" fmla="*/ 1499813 w 1764561"/>
              <a:gd name="connsiteY1" fmla="*/ 481403 h 1570614"/>
              <a:gd name="connsiteX2" fmla="*/ 1553601 w 1764561"/>
              <a:gd name="connsiteY2" fmla="*/ 1516826 h 1570614"/>
              <a:gd name="connsiteX3" fmla="*/ 316473 w 1764561"/>
              <a:gd name="connsiteY3" fmla="*/ 1570614 h 1570614"/>
              <a:gd name="connsiteX4" fmla="*/ 155107 w 1764561"/>
              <a:gd name="connsiteY4" fmla="*/ 131779 h 1570614"/>
              <a:gd name="connsiteX0" fmla="*/ 155107 w 1764561"/>
              <a:gd name="connsiteY0" fmla="*/ 131779 h 1702753"/>
              <a:gd name="connsiteX1" fmla="*/ 1499813 w 1764561"/>
              <a:gd name="connsiteY1" fmla="*/ 481403 h 1702753"/>
              <a:gd name="connsiteX2" fmla="*/ 1553601 w 1764561"/>
              <a:gd name="connsiteY2" fmla="*/ 1516826 h 1702753"/>
              <a:gd name="connsiteX3" fmla="*/ 316473 w 1764561"/>
              <a:gd name="connsiteY3" fmla="*/ 1570614 h 1702753"/>
              <a:gd name="connsiteX4" fmla="*/ 155107 w 1764561"/>
              <a:gd name="connsiteY4" fmla="*/ 131779 h 1702753"/>
              <a:gd name="connsiteX0" fmla="*/ 155107 w 1764561"/>
              <a:gd name="connsiteY0" fmla="*/ 131779 h 1762233"/>
              <a:gd name="connsiteX1" fmla="*/ 1499813 w 1764561"/>
              <a:gd name="connsiteY1" fmla="*/ 481403 h 1762233"/>
              <a:gd name="connsiteX2" fmla="*/ 1553601 w 1764561"/>
              <a:gd name="connsiteY2" fmla="*/ 1516826 h 1762233"/>
              <a:gd name="connsiteX3" fmla="*/ 316473 w 1764561"/>
              <a:gd name="connsiteY3" fmla="*/ 1570614 h 1762233"/>
              <a:gd name="connsiteX4" fmla="*/ 155107 w 1764561"/>
              <a:gd name="connsiteY4" fmla="*/ 131779 h 1762233"/>
              <a:gd name="connsiteX0" fmla="*/ 245575 w 1721679"/>
              <a:gd name="connsiteY0" fmla="*/ 125515 h 1813119"/>
              <a:gd name="connsiteX1" fmla="*/ 1456931 w 1721679"/>
              <a:gd name="connsiteY1" fmla="*/ 532289 h 1813119"/>
              <a:gd name="connsiteX2" fmla="*/ 1510719 w 1721679"/>
              <a:gd name="connsiteY2" fmla="*/ 1567712 h 1813119"/>
              <a:gd name="connsiteX3" fmla="*/ 273591 w 1721679"/>
              <a:gd name="connsiteY3" fmla="*/ 1621500 h 1813119"/>
              <a:gd name="connsiteX4" fmla="*/ 245575 w 1721679"/>
              <a:gd name="connsiteY4" fmla="*/ 125515 h 1813119"/>
              <a:gd name="connsiteX0" fmla="*/ 225214 w 1701318"/>
              <a:gd name="connsiteY0" fmla="*/ 125515 h 1801140"/>
              <a:gd name="connsiteX1" fmla="*/ 1436570 w 1701318"/>
              <a:gd name="connsiteY1" fmla="*/ 532289 h 1801140"/>
              <a:gd name="connsiteX2" fmla="*/ 1490358 w 1701318"/>
              <a:gd name="connsiteY2" fmla="*/ 1567712 h 1801140"/>
              <a:gd name="connsiteX3" fmla="*/ 281805 w 1701318"/>
              <a:gd name="connsiteY3" fmla="*/ 1592925 h 1801140"/>
              <a:gd name="connsiteX4" fmla="*/ 225214 w 1701318"/>
              <a:gd name="connsiteY4" fmla="*/ 125515 h 1801140"/>
              <a:gd name="connsiteX0" fmla="*/ 258938 w 1735042"/>
              <a:gd name="connsiteY0" fmla="*/ 125515 h 1801140"/>
              <a:gd name="connsiteX1" fmla="*/ 1470294 w 1735042"/>
              <a:gd name="connsiteY1" fmla="*/ 532289 h 1801140"/>
              <a:gd name="connsiteX2" fmla="*/ 1524082 w 1735042"/>
              <a:gd name="connsiteY2" fmla="*/ 1567712 h 1801140"/>
              <a:gd name="connsiteX3" fmla="*/ 315529 w 1735042"/>
              <a:gd name="connsiteY3" fmla="*/ 1592925 h 1801140"/>
              <a:gd name="connsiteX4" fmla="*/ 258938 w 1735042"/>
              <a:gd name="connsiteY4" fmla="*/ 125515 h 1801140"/>
              <a:gd name="connsiteX0" fmla="*/ 258938 w 1735042"/>
              <a:gd name="connsiteY0" fmla="*/ 125515 h 1764839"/>
              <a:gd name="connsiteX1" fmla="*/ 1470294 w 1735042"/>
              <a:gd name="connsiteY1" fmla="*/ 532289 h 1764839"/>
              <a:gd name="connsiteX2" fmla="*/ 1524082 w 1735042"/>
              <a:gd name="connsiteY2" fmla="*/ 1567712 h 1764839"/>
              <a:gd name="connsiteX3" fmla="*/ 315529 w 1735042"/>
              <a:gd name="connsiteY3" fmla="*/ 1592925 h 1764839"/>
              <a:gd name="connsiteX4" fmla="*/ 258938 w 1735042"/>
              <a:gd name="connsiteY4" fmla="*/ 125515 h 1764839"/>
              <a:gd name="connsiteX0" fmla="*/ 258938 w 1735042"/>
              <a:gd name="connsiteY0" fmla="*/ 125515 h 1757467"/>
              <a:gd name="connsiteX1" fmla="*/ 1470294 w 1735042"/>
              <a:gd name="connsiteY1" fmla="*/ 532289 h 1757467"/>
              <a:gd name="connsiteX2" fmla="*/ 1524082 w 1735042"/>
              <a:gd name="connsiteY2" fmla="*/ 1567712 h 1757467"/>
              <a:gd name="connsiteX3" fmla="*/ 315529 w 1735042"/>
              <a:gd name="connsiteY3" fmla="*/ 1592925 h 1757467"/>
              <a:gd name="connsiteX4" fmla="*/ 258938 w 1735042"/>
              <a:gd name="connsiteY4" fmla="*/ 125515 h 1757467"/>
              <a:gd name="connsiteX0" fmla="*/ 258938 w 1735042"/>
              <a:gd name="connsiteY0" fmla="*/ 125515 h 1782744"/>
              <a:gd name="connsiteX1" fmla="*/ 1470294 w 1735042"/>
              <a:gd name="connsiteY1" fmla="*/ 532289 h 1782744"/>
              <a:gd name="connsiteX2" fmla="*/ 1524082 w 1735042"/>
              <a:gd name="connsiteY2" fmla="*/ 1567712 h 1782744"/>
              <a:gd name="connsiteX3" fmla="*/ 315529 w 1735042"/>
              <a:gd name="connsiteY3" fmla="*/ 1592925 h 1782744"/>
              <a:gd name="connsiteX4" fmla="*/ 258938 w 1735042"/>
              <a:gd name="connsiteY4" fmla="*/ 125515 h 1782744"/>
              <a:gd name="connsiteX0" fmla="*/ 258938 w 1735042"/>
              <a:gd name="connsiteY0" fmla="*/ 125515 h 1802774"/>
              <a:gd name="connsiteX1" fmla="*/ 1470294 w 1735042"/>
              <a:gd name="connsiteY1" fmla="*/ 532289 h 1802774"/>
              <a:gd name="connsiteX2" fmla="*/ 1524082 w 1735042"/>
              <a:gd name="connsiteY2" fmla="*/ 1567712 h 1802774"/>
              <a:gd name="connsiteX3" fmla="*/ 315529 w 1735042"/>
              <a:gd name="connsiteY3" fmla="*/ 1592925 h 1802774"/>
              <a:gd name="connsiteX4" fmla="*/ 258938 w 1735042"/>
              <a:gd name="connsiteY4" fmla="*/ 125515 h 1802774"/>
              <a:gd name="connsiteX0" fmla="*/ 258938 w 1735042"/>
              <a:gd name="connsiteY0" fmla="*/ 125515 h 1773855"/>
              <a:gd name="connsiteX1" fmla="*/ 1470294 w 1735042"/>
              <a:gd name="connsiteY1" fmla="*/ 532289 h 1773855"/>
              <a:gd name="connsiteX2" fmla="*/ 1524082 w 1735042"/>
              <a:gd name="connsiteY2" fmla="*/ 1567712 h 1773855"/>
              <a:gd name="connsiteX3" fmla="*/ 315529 w 1735042"/>
              <a:gd name="connsiteY3" fmla="*/ 1592925 h 1773855"/>
              <a:gd name="connsiteX4" fmla="*/ 258938 w 1735042"/>
              <a:gd name="connsiteY4" fmla="*/ 125515 h 1773855"/>
              <a:gd name="connsiteX0" fmla="*/ 258938 w 1735042"/>
              <a:gd name="connsiteY0" fmla="*/ 125515 h 1782291"/>
              <a:gd name="connsiteX1" fmla="*/ 1470294 w 1735042"/>
              <a:gd name="connsiteY1" fmla="*/ 532289 h 1782291"/>
              <a:gd name="connsiteX2" fmla="*/ 1524082 w 1735042"/>
              <a:gd name="connsiteY2" fmla="*/ 1567712 h 1782291"/>
              <a:gd name="connsiteX3" fmla="*/ 315529 w 1735042"/>
              <a:gd name="connsiteY3" fmla="*/ 1592925 h 1782291"/>
              <a:gd name="connsiteX4" fmla="*/ 258938 w 1735042"/>
              <a:gd name="connsiteY4" fmla="*/ 125515 h 1782291"/>
              <a:gd name="connsiteX0" fmla="*/ 258938 w 1735042"/>
              <a:gd name="connsiteY0" fmla="*/ 141884 h 1798660"/>
              <a:gd name="connsiteX1" fmla="*/ 1470294 w 1735042"/>
              <a:gd name="connsiteY1" fmla="*/ 548658 h 1798660"/>
              <a:gd name="connsiteX2" fmla="*/ 1524082 w 1735042"/>
              <a:gd name="connsiteY2" fmla="*/ 1584081 h 1798660"/>
              <a:gd name="connsiteX3" fmla="*/ 315529 w 1735042"/>
              <a:gd name="connsiteY3" fmla="*/ 1609294 h 1798660"/>
              <a:gd name="connsiteX4" fmla="*/ 258938 w 1735042"/>
              <a:gd name="connsiteY4" fmla="*/ 141884 h 1798660"/>
              <a:gd name="connsiteX0" fmla="*/ 258938 w 1735042"/>
              <a:gd name="connsiteY0" fmla="*/ 96307 h 1753083"/>
              <a:gd name="connsiteX1" fmla="*/ 1470294 w 1735042"/>
              <a:gd name="connsiteY1" fmla="*/ 503081 h 1753083"/>
              <a:gd name="connsiteX2" fmla="*/ 1524082 w 1735042"/>
              <a:gd name="connsiteY2" fmla="*/ 1538504 h 1753083"/>
              <a:gd name="connsiteX3" fmla="*/ 315529 w 1735042"/>
              <a:gd name="connsiteY3" fmla="*/ 1563717 h 1753083"/>
              <a:gd name="connsiteX4" fmla="*/ 258938 w 1735042"/>
              <a:gd name="connsiteY4" fmla="*/ 96307 h 1753083"/>
              <a:gd name="connsiteX0" fmla="*/ 273434 w 1749538"/>
              <a:gd name="connsiteY0" fmla="*/ 96307 h 1753083"/>
              <a:gd name="connsiteX1" fmla="*/ 1484790 w 1749538"/>
              <a:gd name="connsiteY1" fmla="*/ 503081 h 1753083"/>
              <a:gd name="connsiteX2" fmla="*/ 1538578 w 1749538"/>
              <a:gd name="connsiteY2" fmla="*/ 1538504 h 1753083"/>
              <a:gd name="connsiteX3" fmla="*/ 330025 w 1749538"/>
              <a:gd name="connsiteY3" fmla="*/ 1563717 h 1753083"/>
              <a:gd name="connsiteX4" fmla="*/ 273434 w 1749538"/>
              <a:gd name="connsiteY4" fmla="*/ 96307 h 1753083"/>
              <a:gd name="connsiteX0" fmla="*/ 273434 w 1749538"/>
              <a:gd name="connsiteY0" fmla="*/ 96307 h 1753083"/>
              <a:gd name="connsiteX1" fmla="*/ 1484790 w 1749538"/>
              <a:gd name="connsiteY1" fmla="*/ 503081 h 1753083"/>
              <a:gd name="connsiteX2" fmla="*/ 1538578 w 1749538"/>
              <a:gd name="connsiteY2" fmla="*/ 1538504 h 1753083"/>
              <a:gd name="connsiteX3" fmla="*/ 330025 w 1749538"/>
              <a:gd name="connsiteY3" fmla="*/ 1563717 h 1753083"/>
              <a:gd name="connsiteX4" fmla="*/ 273434 w 1749538"/>
              <a:gd name="connsiteY4" fmla="*/ 96307 h 1753083"/>
              <a:gd name="connsiteX0" fmla="*/ 273434 w 1741059"/>
              <a:gd name="connsiteY0" fmla="*/ 96307 h 1741345"/>
              <a:gd name="connsiteX1" fmla="*/ 1484790 w 1741059"/>
              <a:gd name="connsiteY1" fmla="*/ 503081 h 1741345"/>
              <a:gd name="connsiteX2" fmla="*/ 1519528 w 1741059"/>
              <a:gd name="connsiteY2" fmla="*/ 1519454 h 1741345"/>
              <a:gd name="connsiteX3" fmla="*/ 330025 w 1741059"/>
              <a:gd name="connsiteY3" fmla="*/ 1563717 h 1741345"/>
              <a:gd name="connsiteX4" fmla="*/ 273434 w 1741059"/>
              <a:gd name="connsiteY4" fmla="*/ 96307 h 1741345"/>
              <a:gd name="connsiteX0" fmla="*/ 273434 w 1741059"/>
              <a:gd name="connsiteY0" fmla="*/ 96307 h 1741345"/>
              <a:gd name="connsiteX1" fmla="*/ 1484790 w 1741059"/>
              <a:gd name="connsiteY1" fmla="*/ 503081 h 1741345"/>
              <a:gd name="connsiteX2" fmla="*/ 1519528 w 1741059"/>
              <a:gd name="connsiteY2" fmla="*/ 1519454 h 1741345"/>
              <a:gd name="connsiteX3" fmla="*/ 330025 w 1741059"/>
              <a:gd name="connsiteY3" fmla="*/ 1563717 h 1741345"/>
              <a:gd name="connsiteX4" fmla="*/ 273434 w 1741059"/>
              <a:gd name="connsiteY4" fmla="*/ 96307 h 1741345"/>
              <a:gd name="connsiteX0" fmla="*/ 273434 w 1741059"/>
              <a:gd name="connsiteY0" fmla="*/ 99249 h 1744287"/>
              <a:gd name="connsiteX1" fmla="*/ 1484790 w 1741059"/>
              <a:gd name="connsiteY1" fmla="*/ 506023 h 1744287"/>
              <a:gd name="connsiteX2" fmla="*/ 1519528 w 1741059"/>
              <a:gd name="connsiteY2" fmla="*/ 1522396 h 1744287"/>
              <a:gd name="connsiteX3" fmla="*/ 330025 w 1741059"/>
              <a:gd name="connsiteY3" fmla="*/ 1566659 h 1744287"/>
              <a:gd name="connsiteX4" fmla="*/ 273434 w 1741059"/>
              <a:gd name="connsiteY4" fmla="*/ 99249 h 1744287"/>
              <a:gd name="connsiteX0" fmla="*/ 273434 w 1741059"/>
              <a:gd name="connsiteY0" fmla="*/ 56657 h 1701695"/>
              <a:gd name="connsiteX1" fmla="*/ 1484790 w 1741059"/>
              <a:gd name="connsiteY1" fmla="*/ 463431 h 1701695"/>
              <a:gd name="connsiteX2" fmla="*/ 1519528 w 1741059"/>
              <a:gd name="connsiteY2" fmla="*/ 1479804 h 1701695"/>
              <a:gd name="connsiteX3" fmla="*/ 330025 w 1741059"/>
              <a:gd name="connsiteY3" fmla="*/ 1524067 h 1701695"/>
              <a:gd name="connsiteX4" fmla="*/ 273434 w 1741059"/>
              <a:gd name="connsiteY4" fmla="*/ 56657 h 1701695"/>
              <a:gd name="connsiteX0" fmla="*/ 273434 w 1741059"/>
              <a:gd name="connsiteY0" fmla="*/ 56657 h 1701695"/>
              <a:gd name="connsiteX1" fmla="*/ 1484790 w 1741059"/>
              <a:gd name="connsiteY1" fmla="*/ 463431 h 1701695"/>
              <a:gd name="connsiteX2" fmla="*/ 1519528 w 1741059"/>
              <a:gd name="connsiteY2" fmla="*/ 1479804 h 1701695"/>
              <a:gd name="connsiteX3" fmla="*/ 330025 w 1741059"/>
              <a:gd name="connsiteY3" fmla="*/ 1524067 h 1701695"/>
              <a:gd name="connsiteX4" fmla="*/ 273434 w 1741059"/>
              <a:gd name="connsiteY4" fmla="*/ 56657 h 1701695"/>
              <a:gd name="connsiteX0" fmla="*/ 278866 w 1746491"/>
              <a:gd name="connsiteY0" fmla="*/ 102264 h 1747302"/>
              <a:gd name="connsiteX1" fmla="*/ 1490222 w 1746491"/>
              <a:gd name="connsiteY1" fmla="*/ 509038 h 1747302"/>
              <a:gd name="connsiteX2" fmla="*/ 1524960 w 1746491"/>
              <a:gd name="connsiteY2" fmla="*/ 1525411 h 1747302"/>
              <a:gd name="connsiteX3" fmla="*/ 335457 w 1746491"/>
              <a:gd name="connsiteY3" fmla="*/ 1569674 h 1747302"/>
              <a:gd name="connsiteX4" fmla="*/ 278866 w 1746491"/>
              <a:gd name="connsiteY4" fmla="*/ 102264 h 1747302"/>
              <a:gd name="connsiteX0" fmla="*/ 268885 w 1736510"/>
              <a:gd name="connsiteY0" fmla="*/ 162029 h 1807067"/>
              <a:gd name="connsiteX1" fmla="*/ 1480241 w 1736510"/>
              <a:gd name="connsiteY1" fmla="*/ 568803 h 1807067"/>
              <a:gd name="connsiteX2" fmla="*/ 1514979 w 1736510"/>
              <a:gd name="connsiteY2" fmla="*/ 1585176 h 1807067"/>
              <a:gd name="connsiteX3" fmla="*/ 325476 w 1736510"/>
              <a:gd name="connsiteY3" fmla="*/ 1629439 h 1807067"/>
              <a:gd name="connsiteX4" fmla="*/ 268885 w 1736510"/>
              <a:gd name="connsiteY4" fmla="*/ 162029 h 1807067"/>
              <a:gd name="connsiteX0" fmla="*/ 274505 w 1742130"/>
              <a:gd name="connsiteY0" fmla="*/ 102246 h 1747284"/>
              <a:gd name="connsiteX1" fmla="*/ 1485861 w 1742130"/>
              <a:gd name="connsiteY1" fmla="*/ 509020 h 1747284"/>
              <a:gd name="connsiteX2" fmla="*/ 1520599 w 1742130"/>
              <a:gd name="connsiteY2" fmla="*/ 1525393 h 1747284"/>
              <a:gd name="connsiteX3" fmla="*/ 331096 w 1742130"/>
              <a:gd name="connsiteY3" fmla="*/ 1569656 h 1747284"/>
              <a:gd name="connsiteX4" fmla="*/ 274505 w 1742130"/>
              <a:gd name="connsiteY4" fmla="*/ 102246 h 1747284"/>
              <a:gd name="connsiteX0" fmla="*/ 267112 w 1734737"/>
              <a:gd name="connsiteY0" fmla="*/ 190362 h 1835400"/>
              <a:gd name="connsiteX1" fmla="*/ 1478468 w 1734737"/>
              <a:gd name="connsiteY1" fmla="*/ 597136 h 1835400"/>
              <a:gd name="connsiteX2" fmla="*/ 1513206 w 1734737"/>
              <a:gd name="connsiteY2" fmla="*/ 1613509 h 1835400"/>
              <a:gd name="connsiteX3" fmla="*/ 323703 w 1734737"/>
              <a:gd name="connsiteY3" fmla="*/ 1657772 h 1835400"/>
              <a:gd name="connsiteX4" fmla="*/ 267112 w 1734737"/>
              <a:gd name="connsiteY4" fmla="*/ 190362 h 1835400"/>
              <a:gd name="connsiteX0" fmla="*/ 273297 w 1740922"/>
              <a:gd name="connsiteY0" fmla="*/ 106061 h 1751099"/>
              <a:gd name="connsiteX1" fmla="*/ 1484653 w 1740922"/>
              <a:gd name="connsiteY1" fmla="*/ 512835 h 1751099"/>
              <a:gd name="connsiteX2" fmla="*/ 1519391 w 1740922"/>
              <a:gd name="connsiteY2" fmla="*/ 1529208 h 1751099"/>
              <a:gd name="connsiteX3" fmla="*/ 329888 w 1740922"/>
              <a:gd name="connsiteY3" fmla="*/ 1573471 h 1751099"/>
              <a:gd name="connsiteX4" fmla="*/ 273297 w 1740922"/>
              <a:gd name="connsiteY4" fmla="*/ 106061 h 1751099"/>
              <a:gd name="connsiteX0" fmla="*/ 273297 w 1729435"/>
              <a:gd name="connsiteY0" fmla="*/ 106061 h 1751099"/>
              <a:gd name="connsiteX1" fmla="*/ 1484653 w 1729435"/>
              <a:gd name="connsiteY1" fmla="*/ 512835 h 1751099"/>
              <a:gd name="connsiteX2" fmla="*/ 1519391 w 1729435"/>
              <a:gd name="connsiteY2" fmla="*/ 1529208 h 1751099"/>
              <a:gd name="connsiteX3" fmla="*/ 329888 w 1729435"/>
              <a:gd name="connsiteY3" fmla="*/ 1573471 h 1751099"/>
              <a:gd name="connsiteX4" fmla="*/ 273297 w 1729435"/>
              <a:gd name="connsiteY4" fmla="*/ 106061 h 1751099"/>
              <a:gd name="connsiteX0" fmla="*/ 260732 w 1716870"/>
              <a:gd name="connsiteY0" fmla="*/ 106061 h 1751099"/>
              <a:gd name="connsiteX1" fmla="*/ 1472088 w 1716870"/>
              <a:gd name="connsiteY1" fmla="*/ 512835 h 1751099"/>
              <a:gd name="connsiteX2" fmla="*/ 1506826 w 1716870"/>
              <a:gd name="connsiteY2" fmla="*/ 1529208 h 1751099"/>
              <a:gd name="connsiteX3" fmla="*/ 317323 w 1716870"/>
              <a:gd name="connsiteY3" fmla="*/ 1573471 h 1751099"/>
              <a:gd name="connsiteX4" fmla="*/ 260732 w 1716870"/>
              <a:gd name="connsiteY4" fmla="*/ 106061 h 1751099"/>
              <a:gd name="connsiteX0" fmla="*/ 261454 w 1717592"/>
              <a:gd name="connsiteY0" fmla="*/ 90485 h 1735523"/>
              <a:gd name="connsiteX1" fmla="*/ 1472810 w 1717592"/>
              <a:gd name="connsiteY1" fmla="*/ 497259 h 1735523"/>
              <a:gd name="connsiteX2" fmla="*/ 1507548 w 1717592"/>
              <a:gd name="connsiteY2" fmla="*/ 1513632 h 1735523"/>
              <a:gd name="connsiteX3" fmla="*/ 318045 w 1717592"/>
              <a:gd name="connsiteY3" fmla="*/ 1557895 h 1735523"/>
              <a:gd name="connsiteX4" fmla="*/ 261454 w 1717592"/>
              <a:gd name="connsiteY4" fmla="*/ 90485 h 1735523"/>
              <a:gd name="connsiteX0" fmla="*/ 274572 w 1711660"/>
              <a:gd name="connsiteY0" fmla="*/ 91734 h 1727247"/>
              <a:gd name="connsiteX1" fmla="*/ 1466878 w 1711660"/>
              <a:gd name="connsiteY1" fmla="*/ 488983 h 1727247"/>
              <a:gd name="connsiteX2" fmla="*/ 1501616 w 1711660"/>
              <a:gd name="connsiteY2" fmla="*/ 1505356 h 1727247"/>
              <a:gd name="connsiteX3" fmla="*/ 312113 w 1711660"/>
              <a:gd name="connsiteY3" fmla="*/ 1549619 h 1727247"/>
              <a:gd name="connsiteX4" fmla="*/ 274572 w 1711660"/>
              <a:gd name="connsiteY4" fmla="*/ 91734 h 1727247"/>
              <a:gd name="connsiteX0" fmla="*/ 273992 w 1711080"/>
              <a:gd name="connsiteY0" fmla="*/ 107394 h 1742907"/>
              <a:gd name="connsiteX1" fmla="*/ 1466298 w 1711080"/>
              <a:gd name="connsiteY1" fmla="*/ 504643 h 1742907"/>
              <a:gd name="connsiteX2" fmla="*/ 1501036 w 1711080"/>
              <a:gd name="connsiteY2" fmla="*/ 1521016 h 1742907"/>
              <a:gd name="connsiteX3" fmla="*/ 311533 w 1711080"/>
              <a:gd name="connsiteY3" fmla="*/ 1565279 h 1742907"/>
              <a:gd name="connsiteX4" fmla="*/ 273992 w 1711080"/>
              <a:gd name="connsiteY4" fmla="*/ 107394 h 1742907"/>
              <a:gd name="connsiteX0" fmla="*/ 273992 w 1722567"/>
              <a:gd name="connsiteY0" fmla="*/ 107394 h 1742907"/>
              <a:gd name="connsiteX1" fmla="*/ 1466298 w 1722567"/>
              <a:gd name="connsiteY1" fmla="*/ 504643 h 1742907"/>
              <a:gd name="connsiteX2" fmla="*/ 1501036 w 1722567"/>
              <a:gd name="connsiteY2" fmla="*/ 1521016 h 1742907"/>
              <a:gd name="connsiteX3" fmla="*/ 311533 w 1722567"/>
              <a:gd name="connsiteY3" fmla="*/ 1565279 h 1742907"/>
              <a:gd name="connsiteX4" fmla="*/ 273992 w 1722567"/>
              <a:gd name="connsiteY4" fmla="*/ 107394 h 1742907"/>
              <a:gd name="connsiteX0" fmla="*/ 282397 w 1730972"/>
              <a:gd name="connsiteY0" fmla="*/ 107394 h 1742907"/>
              <a:gd name="connsiteX1" fmla="*/ 1474703 w 1730972"/>
              <a:gd name="connsiteY1" fmla="*/ 504643 h 1742907"/>
              <a:gd name="connsiteX2" fmla="*/ 1509441 w 1730972"/>
              <a:gd name="connsiteY2" fmla="*/ 1521016 h 1742907"/>
              <a:gd name="connsiteX3" fmla="*/ 319938 w 1730972"/>
              <a:gd name="connsiteY3" fmla="*/ 1565279 h 1742907"/>
              <a:gd name="connsiteX4" fmla="*/ 282397 w 1730972"/>
              <a:gd name="connsiteY4" fmla="*/ 107394 h 1742907"/>
              <a:gd name="connsiteX0" fmla="*/ 282397 w 1730972"/>
              <a:gd name="connsiteY0" fmla="*/ 107394 h 1758441"/>
              <a:gd name="connsiteX1" fmla="*/ 1474703 w 1730972"/>
              <a:gd name="connsiteY1" fmla="*/ 504643 h 1758441"/>
              <a:gd name="connsiteX2" fmla="*/ 1509441 w 1730972"/>
              <a:gd name="connsiteY2" fmla="*/ 1521016 h 1758441"/>
              <a:gd name="connsiteX3" fmla="*/ 319938 w 1730972"/>
              <a:gd name="connsiteY3" fmla="*/ 1565279 h 1758441"/>
              <a:gd name="connsiteX4" fmla="*/ 282397 w 1730972"/>
              <a:gd name="connsiteY4" fmla="*/ 107394 h 1758441"/>
              <a:gd name="connsiteX0" fmla="*/ 282397 w 1730972"/>
              <a:gd name="connsiteY0" fmla="*/ 107394 h 1774904"/>
              <a:gd name="connsiteX1" fmla="*/ 1474703 w 1730972"/>
              <a:gd name="connsiteY1" fmla="*/ 504643 h 1774904"/>
              <a:gd name="connsiteX2" fmla="*/ 1509441 w 1730972"/>
              <a:gd name="connsiteY2" fmla="*/ 1521016 h 1774904"/>
              <a:gd name="connsiteX3" fmla="*/ 319938 w 1730972"/>
              <a:gd name="connsiteY3" fmla="*/ 1565279 h 1774904"/>
              <a:gd name="connsiteX4" fmla="*/ 282397 w 1730972"/>
              <a:gd name="connsiteY4" fmla="*/ 107394 h 1774904"/>
              <a:gd name="connsiteX0" fmla="*/ 282397 w 1730972"/>
              <a:gd name="connsiteY0" fmla="*/ 107394 h 1749266"/>
              <a:gd name="connsiteX1" fmla="*/ 1474703 w 1730972"/>
              <a:gd name="connsiteY1" fmla="*/ 504643 h 1749266"/>
              <a:gd name="connsiteX2" fmla="*/ 1509441 w 1730972"/>
              <a:gd name="connsiteY2" fmla="*/ 1521016 h 1749266"/>
              <a:gd name="connsiteX3" fmla="*/ 319938 w 1730972"/>
              <a:gd name="connsiteY3" fmla="*/ 1565279 h 1749266"/>
              <a:gd name="connsiteX4" fmla="*/ 282397 w 1730972"/>
              <a:gd name="connsiteY4" fmla="*/ 107394 h 1749266"/>
              <a:gd name="connsiteX0" fmla="*/ 282397 w 1730972"/>
              <a:gd name="connsiteY0" fmla="*/ 107394 h 1745704"/>
              <a:gd name="connsiteX1" fmla="*/ 1474703 w 1730972"/>
              <a:gd name="connsiteY1" fmla="*/ 504643 h 1745704"/>
              <a:gd name="connsiteX2" fmla="*/ 1509441 w 1730972"/>
              <a:gd name="connsiteY2" fmla="*/ 1521016 h 1745704"/>
              <a:gd name="connsiteX3" fmla="*/ 319938 w 1730972"/>
              <a:gd name="connsiteY3" fmla="*/ 1565279 h 1745704"/>
              <a:gd name="connsiteX4" fmla="*/ 282397 w 1730972"/>
              <a:gd name="connsiteY4" fmla="*/ 107394 h 1745704"/>
              <a:gd name="connsiteX0" fmla="*/ 282397 w 1730972"/>
              <a:gd name="connsiteY0" fmla="*/ 107394 h 1745704"/>
              <a:gd name="connsiteX1" fmla="*/ 1474703 w 1730972"/>
              <a:gd name="connsiteY1" fmla="*/ 504643 h 1745704"/>
              <a:gd name="connsiteX2" fmla="*/ 1509441 w 1730972"/>
              <a:gd name="connsiteY2" fmla="*/ 1521016 h 1745704"/>
              <a:gd name="connsiteX3" fmla="*/ 319938 w 1730972"/>
              <a:gd name="connsiteY3" fmla="*/ 1565279 h 1745704"/>
              <a:gd name="connsiteX4" fmla="*/ 282397 w 1730972"/>
              <a:gd name="connsiteY4" fmla="*/ 107394 h 1745704"/>
              <a:gd name="connsiteX0" fmla="*/ 314897 w 1756379"/>
              <a:gd name="connsiteY0" fmla="*/ 48351 h 1686661"/>
              <a:gd name="connsiteX1" fmla="*/ 1494503 w 1756379"/>
              <a:gd name="connsiteY1" fmla="*/ 451950 h 1686661"/>
              <a:gd name="connsiteX2" fmla="*/ 1541941 w 1756379"/>
              <a:gd name="connsiteY2" fmla="*/ 1461973 h 1686661"/>
              <a:gd name="connsiteX3" fmla="*/ 352438 w 1756379"/>
              <a:gd name="connsiteY3" fmla="*/ 1506236 h 1686661"/>
              <a:gd name="connsiteX4" fmla="*/ 314897 w 1756379"/>
              <a:gd name="connsiteY4" fmla="*/ 48351 h 1686661"/>
              <a:gd name="connsiteX0" fmla="*/ 314897 w 1756379"/>
              <a:gd name="connsiteY0" fmla="*/ 112516 h 1750826"/>
              <a:gd name="connsiteX1" fmla="*/ 1494503 w 1756379"/>
              <a:gd name="connsiteY1" fmla="*/ 516115 h 1750826"/>
              <a:gd name="connsiteX2" fmla="*/ 1541941 w 1756379"/>
              <a:gd name="connsiteY2" fmla="*/ 1526138 h 1750826"/>
              <a:gd name="connsiteX3" fmla="*/ 352438 w 1756379"/>
              <a:gd name="connsiteY3" fmla="*/ 1570401 h 1750826"/>
              <a:gd name="connsiteX4" fmla="*/ 314897 w 1756379"/>
              <a:gd name="connsiteY4" fmla="*/ 112516 h 1750826"/>
              <a:gd name="connsiteX0" fmla="*/ 304129 w 1745611"/>
              <a:gd name="connsiteY0" fmla="*/ 121341 h 1759651"/>
              <a:gd name="connsiteX1" fmla="*/ 1483735 w 1745611"/>
              <a:gd name="connsiteY1" fmla="*/ 524940 h 1759651"/>
              <a:gd name="connsiteX2" fmla="*/ 1531173 w 1745611"/>
              <a:gd name="connsiteY2" fmla="*/ 1534963 h 1759651"/>
              <a:gd name="connsiteX3" fmla="*/ 341670 w 1745611"/>
              <a:gd name="connsiteY3" fmla="*/ 1579226 h 1759651"/>
              <a:gd name="connsiteX4" fmla="*/ 304129 w 1745611"/>
              <a:gd name="connsiteY4" fmla="*/ 121341 h 1759651"/>
              <a:gd name="connsiteX0" fmla="*/ 305324 w 1746806"/>
              <a:gd name="connsiteY0" fmla="*/ 117152 h 1755462"/>
              <a:gd name="connsiteX1" fmla="*/ 1484930 w 1746806"/>
              <a:gd name="connsiteY1" fmla="*/ 520751 h 1755462"/>
              <a:gd name="connsiteX2" fmla="*/ 1532368 w 1746806"/>
              <a:gd name="connsiteY2" fmla="*/ 1530774 h 1755462"/>
              <a:gd name="connsiteX3" fmla="*/ 342865 w 1746806"/>
              <a:gd name="connsiteY3" fmla="*/ 1575037 h 1755462"/>
              <a:gd name="connsiteX4" fmla="*/ 305324 w 1746806"/>
              <a:gd name="connsiteY4" fmla="*/ 117152 h 1755462"/>
              <a:gd name="connsiteX0" fmla="*/ 288763 w 1730245"/>
              <a:gd name="connsiteY0" fmla="*/ 117152 h 1755462"/>
              <a:gd name="connsiteX1" fmla="*/ 1468369 w 1730245"/>
              <a:gd name="connsiteY1" fmla="*/ 520751 h 1755462"/>
              <a:gd name="connsiteX2" fmla="*/ 1515807 w 1730245"/>
              <a:gd name="connsiteY2" fmla="*/ 1530774 h 1755462"/>
              <a:gd name="connsiteX3" fmla="*/ 326304 w 1730245"/>
              <a:gd name="connsiteY3" fmla="*/ 1575037 h 1755462"/>
              <a:gd name="connsiteX4" fmla="*/ 288763 w 1730245"/>
              <a:gd name="connsiteY4" fmla="*/ 117152 h 1755462"/>
              <a:gd name="connsiteX0" fmla="*/ 288763 w 1739798"/>
              <a:gd name="connsiteY0" fmla="*/ 117152 h 1755462"/>
              <a:gd name="connsiteX1" fmla="*/ 1468369 w 1739798"/>
              <a:gd name="connsiteY1" fmla="*/ 520751 h 1755462"/>
              <a:gd name="connsiteX2" fmla="*/ 1515807 w 1739798"/>
              <a:gd name="connsiteY2" fmla="*/ 1530774 h 1755462"/>
              <a:gd name="connsiteX3" fmla="*/ 326304 w 1739798"/>
              <a:gd name="connsiteY3" fmla="*/ 1575037 h 1755462"/>
              <a:gd name="connsiteX4" fmla="*/ 288763 w 1739798"/>
              <a:gd name="connsiteY4" fmla="*/ 117152 h 1755462"/>
              <a:gd name="connsiteX0" fmla="*/ 282179 w 1733214"/>
              <a:gd name="connsiteY0" fmla="*/ 112168 h 1748138"/>
              <a:gd name="connsiteX1" fmla="*/ 1461785 w 1733214"/>
              <a:gd name="connsiteY1" fmla="*/ 515767 h 1748138"/>
              <a:gd name="connsiteX2" fmla="*/ 1509223 w 1733214"/>
              <a:gd name="connsiteY2" fmla="*/ 1525790 h 1748138"/>
              <a:gd name="connsiteX3" fmla="*/ 343532 w 1733214"/>
              <a:gd name="connsiteY3" fmla="*/ 1565290 h 1748138"/>
              <a:gd name="connsiteX4" fmla="*/ 282179 w 1733214"/>
              <a:gd name="connsiteY4" fmla="*/ 112168 h 1748138"/>
              <a:gd name="connsiteX0" fmla="*/ 296424 w 1747459"/>
              <a:gd name="connsiteY0" fmla="*/ 112168 h 1748138"/>
              <a:gd name="connsiteX1" fmla="*/ 1476030 w 1747459"/>
              <a:gd name="connsiteY1" fmla="*/ 515767 h 1748138"/>
              <a:gd name="connsiteX2" fmla="*/ 1523468 w 1747459"/>
              <a:gd name="connsiteY2" fmla="*/ 1525790 h 1748138"/>
              <a:gd name="connsiteX3" fmla="*/ 357777 w 1747459"/>
              <a:gd name="connsiteY3" fmla="*/ 1565290 h 1748138"/>
              <a:gd name="connsiteX4" fmla="*/ 296424 w 1747459"/>
              <a:gd name="connsiteY4" fmla="*/ 112168 h 1748138"/>
              <a:gd name="connsiteX0" fmla="*/ 296424 w 1747459"/>
              <a:gd name="connsiteY0" fmla="*/ 112168 h 1755230"/>
              <a:gd name="connsiteX1" fmla="*/ 1476030 w 1747459"/>
              <a:gd name="connsiteY1" fmla="*/ 515767 h 1755230"/>
              <a:gd name="connsiteX2" fmla="*/ 1523468 w 1747459"/>
              <a:gd name="connsiteY2" fmla="*/ 1525790 h 1755230"/>
              <a:gd name="connsiteX3" fmla="*/ 357777 w 1747459"/>
              <a:gd name="connsiteY3" fmla="*/ 1565290 h 1755230"/>
              <a:gd name="connsiteX4" fmla="*/ 296424 w 1747459"/>
              <a:gd name="connsiteY4" fmla="*/ 112168 h 1755230"/>
              <a:gd name="connsiteX0" fmla="*/ 287124 w 1651585"/>
              <a:gd name="connsiteY0" fmla="*/ 314860 h 1957922"/>
              <a:gd name="connsiteX1" fmla="*/ 1276230 w 1651585"/>
              <a:gd name="connsiteY1" fmla="*/ 346984 h 1957922"/>
              <a:gd name="connsiteX2" fmla="*/ 1514168 w 1651585"/>
              <a:gd name="connsiteY2" fmla="*/ 1728482 h 1957922"/>
              <a:gd name="connsiteX3" fmla="*/ 348477 w 1651585"/>
              <a:gd name="connsiteY3" fmla="*/ 1767982 h 1957922"/>
              <a:gd name="connsiteX4" fmla="*/ 287124 w 1651585"/>
              <a:gd name="connsiteY4" fmla="*/ 314860 h 1957922"/>
              <a:gd name="connsiteX0" fmla="*/ 146098 w 1767734"/>
              <a:gd name="connsiteY0" fmla="*/ 693073 h 1831310"/>
              <a:gd name="connsiteX1" fmla="*/ 1392379 w 1767734"/>
              <a:gd name="connsiteY1" fmla="*/ 220372 h 1831310"/>
              <a:gd name="connsiteX2" fmla="*/ 1630317 w 1767734"/>
              <a:gd name="connsiteY2" fmla="*/ 1601870 h 1831310"/>
              <a:gd name="connsiteX3" fmla="*/ 464626 w 1767734"/>
              <a:gd name="connsiteY3" fmla="*/ 1641370 h 1831310"/>
              <a:gd name="connsiteX4" fmla="*/ 146098 w 1767734"/>
              <a:gd name="connsiteY4" fmla="*/ 693073 h 1831310"/>
              <a:gd name="connsiteX0" fmla="*/ 146098 w 1767734"/>
              <a:gd name="connsiteY0" fmla="*/ 597520 h 1735757"/>
              <a:gd name="connsiteX1" fmla="*/ 1392379 w 1767734"/>
              <a:gd name="connsiteY1" fmla="*/ 124819 h 1735757"/>
              <a:gd name="connsiteX2" fmla="*/ 1630317 w 1767734"/>
              <a:gd name="connsiteY2" fmla="*/ 1506317 h 1735757"/>
              <a:gd name="connsiteX3" fmla="*/ 464626 w 1767734"/>
              <a:gd name="connsiteY3" fmla="*/ 1545817 h 1735757"/>
              <a:gd name="connsiteX4" fmla="*/ 146098 w 1767734"/>
              <a:gd name="connsiteY4" fmla="*/ 597520 h 1735757"/>
              <a:gd name="connsiteX0" fmla="*/ 142021 w 1773182"/>
              <a:gd name="connsiteY0" fmla="*/ 581033 h 1738320"/>
              <a:gd name="connsiteX1" fmla="*/ 1397827 w 1773182"/>
              <a:gd name="connsiteY1" fmla="*/ 127382 h 1738320"/>
              <a:gd name="connsiteX2" fmla="*/ 1635765 w 1773182"/>
              <a:gd name="connsiteY2" fmla="*/ 1508880 h 1738320"/>
              <a:gd name="connsiteX3" fmla="*/ 470074 w 1773182"/>
              <a:gd name="connsiteY3" fmla="*/ 1548380 h 1738320"/>
              <a:gd name="connsiteX4" fmla="*/ 142021 w 1773182"/>
              <a:gd name="connsiteY4" fmla="*/ 581033 h 1738320"/>
              <a:gd name="connsiteX0" fmla="*/ 142021 w 1682204"/>
              <a:gd name="connsiteY0" fmla="*/ 581033 h 1708044"/>
              <a:gd name="connsiteX1" fmla="*/ 1397827 w 1682204"/>
              <a:gd name="connsiteY1" fmla="*/ 127382 h 1708044"/>
              <a:gd name="connsiteX2" fmla="*/ 1473840 w 1682204"/>
              <a:gd name="connsiteY2" fmla="*/ 1442205 h 1708044"/>
              <a:gd name="connsiteX3" fmla="*/ 470074 w 1682204"/>
              <a:gd name="connsiteY3" fmla="*/ 1548380 h 1708044"/>
              <a:gd name="connsiteX4" fmla="*/ 142021 w 1682204"/>
              <a:gd name="connsiteY4" fmla="*/ 581033 h 1708044"/>
              <a:gd name="connsiteX0" fmla="*/ 142021 w 1710397"/>
              <a:gd name="connsiteY0" fmla="*/ 581033 h 1708044"/>
              <a:gd name="connsiteX1" fmla="*/ 1397827 w 1710397"/>
              <a:gd name="connsiteY1" fmla="*/ 127382 h 1708044"/>
              <a:gd name="connsiteX2" fmla="*/ 1473840 w 1710397"/>
              <a:gd name="connsiteY2" fmla="*/ 1442205 h 1708044"/>
              <a:gd name="connsiteX3" fmla="*/ 470074 w 1710397"/>
              <a:gd name="connsiteY3" fmla="*/ 1548380 h 1708044"/>
              <a:gd name="connsiteX4" fmla="*/ 142021 w 1710397"/>
              <a:gd name="connsiteY4" fmla="*/ 581033 h 1708044"/>
              <a:gd name="connsiteX0" fmla="*/ 313243 w 1881619"/>
              <a:gd name="connsiteY0" fmla="*/ 582632 h 1758263"/>
              <a:gd name="connsiteX1" fmla="*/ 1569049 w 1881619"/>
              <a:gd name="connsiteY1" fmla="*/ 128981 h 1758263"/>
              <a:gd name="connsiteX2" fmla="*/ 1645062 w 1881619"/>
              <a:gd name="connsiteY2" fmla="*/ 1443804 h 1758263"/>
              <a:gd name="connsiteX3" fmla="*/ 355546 w 1881619"/>
              <a:gd name="connsiteY3" fmla="*/ 1626179 h 1758263"/>
              <a:gd name="connsiteX4" fmla="*/ 313243 w 1881619"/>
              <a:gd name="connsiteY4" fmla="*/ 582632 h 1758263"/>
              <a:gd name="connsiteX0" fmla="*/ 139893 w 1708269"/>
              <a:gd name="connsiteY0" fmla="*/ 582632 h 1758263"/>
              <a:gd name="connsiteX1" fmla="*/ 1395699 w 1708269"/>
              <a:gd name="connsiteY1" fmla="*/ 128981 h 1758263"/>
              <a:gd name="connsiteX2" fmla="*/ 1471712 w 1708269"/>
              <a:gd name="connsiteY2" fmla="*/ 1443804 h 1758263"/>
              <a:gd name="connsiteX3" fmla="*/ 182196 w 1708269"/>
              <a:gd name="connsiteY3" fmla="*/ 1626179 h 1758263"/>
              <a:gd name="connsiteX4" fmla="*/ 139893 w 1708269"/>
              <a:gd name="connsiteY4" fmla="*/ 582632 h 1758263"/>
              <a:gd name="connsiteX0" fmla="*/ 178664 w 1747040"/>
              <a:gd name="connsiteY0" fmla="*/ 582632 h 1758263"/>
              <a:gd name="connsiteX1" fmla="*/ 1434470 w 1747040"/>
              <a:gd name="connsiteY1" fmla="*/ 128981 h 1758263"/>
              <a:gd name="connsiteX2" fmla="*/ 1510483 w 1747040"/>
              <a:gd name="connsiteY2" fmla="*/ 1443804 h 1758263"/>
              <a:gd name="connsiteX3" fmla="*/ 220967 w 1747040"/>
              <a:gd name="connsiteY3" fmla="*/ 1626179 h 1758263"/>
              <a:gd name="connsiteX4" fmla="*/ 178664 w 1747040"/>
              <a:gd name="connsiteY4" fmla="*/ 582632 h 1758263"/>
              <a:gd name="connsiteX0" fmla="*/ 178664 w 1747040"/>
              <a:gd name="connsiteY0" fmla="*/ 582632 h 1758263"/>
              <a:gd name="connsiteX1" fmla="*/ 1434470 w 1747040"/>
              <a:gd name="connsiteY1" fmla="*/ 128981 h 1758263"/>
              <a:gd name="connsiteX2" fmla="*/ 1510483 w 1747040"/>
              <a:gd name="connsiteY2" fmla="*/ 1443804 h 1758263"/>
              <a:gd name="connsiteX3" fmla="*/ 220967 w 1747040"/>
              <a:gd name="connsiteY3" fmla="*/ 1626179 h 1758263"/>
              <a:gd name="connsiteX4" fmla="*/ 178664 w 1747040"/>
              <a:gd name="connsiteY4" fmla="*/ 582632 h 1758263"/>
              <a:gd name="connsiteX0" fmla="*/ 178664 w 1747040"/>
              <a:gd name="connsiteY0" fmla="*/ 582632 h 1722732"/>
              <a:gd name="connsiteX1" fmla="*/ 1434470 w 1747040"/>
              <a:gd name="connsiteY1" fmla="*/ 128981 h 1722732"/>
              <a:gd name="connsiteX2" fmla="*/ 1510483 w 1747040"/>
              <a:gd name="connsiteY2" fmla="*/ 1443804 h 1722732"/>
              <a:gd name="connsiteX3" fmla="*/ 220967 w 1747040"/>
              <a:gd name="connsiteY3" fmla="*/ 1626179 h 1722732"/>
              <a:gd name="connsiteX4" fmla="*/ 178664 w 1747040"/>
              <a:gd name="connsiteY4" fmla="*/ 582632 h 1722732"/>
              <a:gd name="connsiteX0" fmla="*/ 178664 w 1747040"/>
              <a:gd name="connsiteY0" fmla="*/ 582632 h 1722732"/>
              <a:gd name="connsiteX1" fmla="*/ 1434470 w 1747040"/>
              <a:gd name="connsiteY1" fmla="*/ 128981 h 1722732"/>
              <a:gd name="connsiteX2" fmla="*/ 1510483 w 1747040"/>
              <a:gd name="connsiteY2" fmla="*/ 1443804 h 1722732"/>
              <a:gd name="connsiteX3" fmla="*/ 220967 w 1747040"/>
              <a:gd name="connsiteY3" fmla="*/ 1626179 h 1722732"/>
              <a:gd name="connsiteX4" fmla="*/ 178664 w 1747040"/>
              <a:gd name="connsiteY4" fmla="*/ 582632 h 1722732"/>
              <a:gd name="connsiteX0" fmla="*/ 178664 w 1747040"/>
              <a:gd name="connsiteY0" fmla="*/ 582632 h 1737678"/>
              <a:gd name="connsiteX1" fmla="*/ 1434470 w 1747040"/>
              <a:gd name="connsiteY1" fmla="*/ 128981 h 1737678"/>
              <a:gd name="connsiteX2" fmla="*/ 1510483 w 1747040"/>
              <a:gd name="connsiteY2" fmla="*/ 1443804 h 1737678"/>
              <a:gd name="connsiteX3" fmla="*/ 220967 w 1747040"/>
              <a:gd name="connsiteY3" fmla="*/ 1626179 h 1737678"/>
              <a:gd name="connsiteX4" fmla="*/ 178664 w 1747040"/>
              <a:gd name="connsiteY4" fmla="*/ 582632 h 1737678"/>
              <a:gd name="connsiteX0" fmla="*/ 178664 w 1723429"/>
              <a:gd name="connsiteY0" fmla="*/ 582632 h 1737678"/>
              <a:gd name="connsiteX1" fmla="*/ 1434470 w 1723429"/>
              <a:gd name="connsiteY1" fmla="*/ 128981 h 1737678"/>
              <a:gd name="connsiteX2" fmla="*/ 1510483 w 1723429"/>
              <a:gd name="connsiteY2" fmla="*/ 1443804 h 1737678"/>
              <a:gd name="connsiteX3" fmla="*/ 220967 w 1723429"/>
              <a:gd name="connsiteY3" fmla="*/ 1626179 h 1737678"/>
              <a:gd name="connsiteX4" fmla="*/ 178664 w 1723429"/>
              <a:gd name="connsiteY4" fmla="*/ 582632 h 1737678"/>
              <a:gd name="connsiteX0" fmla="*/ 178664 w 1723429"/>
              <a:gd name="connsiteY0" fmla="*/ 582632 h 1764261"/>
              <a:gd name="connsiteX1" fmla="*/ 1434470 w 1723429"/>
              <a:gd name="connsiteY1" fmla="*/ 128981 h 1764261"/>
              <a:gd name="connsiteX2" fmla="*/ 1510483 w 1723429"/>
              <a:gd name="connsiteY2" fmla="*/ 1443804 h 1764261"/>
              <a:gd name="connsiteX3" fmla="*/ 220967 w 1723429"/>
              <a:gd name="connsiteY3" fmla="*/ 1626179 h 1764261"/>
              <a:gd name="connsiteX4" fmla="*/ 178664 w 1723429"/>
              <a:gd name="connsiteY4" fmla="*/ 582632 h 1764261"/>
              <a:gd name="connsiteX0" fmla="*/ 178664 w 1725738"/>
              <a:gd name="connsiteY0" fmla="*/ 582632 h 1764261"/>
              <a:gd name="connsiteX1" fmla="*/ 1434470 w 1725738"/>
              <a:gd name="connsiteY1" fmla="*/ 128981 h 1764261"/>
              <a:gd name="connsiteX2" fmla="*/ 1510483 w 1725738"/>
              <a:gd name="connsiteY2" fmla="*/ 1443804 h 1764261"/>
              <a:gd name="connsiteX3" fmla="*/ 220967 w 1725738"/>
              <a:gd name="connsiteY3" fmla="*/ 1626179 h 1764261"/>
              <a:gd name="connsiteX4" fmla="*/ 178664 w 1725738"/>
              <a:gd name="connsiteY4" fmla="*/ 582632 h 176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738" h="1764261">
                <a:moveTo>
                  <a:pt x="178664" y="582632"/>
                </a:moveTo>
                <a:cubicBezTo>
                  <a:pt x="380915" y="333099"/>
                  <a:pt x="960088" y="-260610"/>
                  <a:pt x="1434470" y="128981"/>
                </a:cubicBezTo>
                <a:cubicBezTo>
                  <a:pt x="1866177" y="590103"/>
                  <a:pt x="1753651" y="1220433"/>
                  <a:pt x="1510483" y="1443804"/>
                </a:cubicBezTo>
                <a:cubicBezTo>
                  <a:pt x="1197093" y="1784276"/>
                  <a:pt x="496910" y="1867106"/>
                  <a:pt x="220967" y="1626179"/>
                </a:cubicBezTo>
                <a:cubicBezTo>
                  <a:pt x="-108767" y="1477141"/>
                  <a:pt x="-23587" y="832165"/>
                  <a:pt x="178664" y="582632"/>
                </a:cubicBezTo>
                <a:close/>
              </a:path>
            </a:pathLst>
          </a:custGeom>
          <a:solidFill>
            <a:srgbClr val="F1FBFD"/>
          </a:solidFill>
          <a:ln>
            <a:noFill/>
          </a:ln>
          <a:effectLst>
            <a:outerShdw blurRad="1270000" sx="156000" sy="156000" algn="ctr" rotWithShape="0">
              <a:srgbClr val="F1FBF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2" name="Rectangle 11"/>
          <p:cNvSpPr/>
          <p:nvPr userDrawn="1"/>
        </p:nvSpPr>
        <p:spPr>
          <a:xfrm rot="10800000" flipH="1">
            <a:off x="0" y="2991172"/>
            <a:ext cx="6508375" cy="3866827"/>
          </a:xfrm>
          <a:prstGeom prst="rect">
            <a:avLst/>
          </a:prstGeom>
          <a:solidFill>
            <a:schemeClr val="accent1">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Avenir Next LT Pro" panose="020B0504020202020204" pitchFamily="34" charset="0"/>
            </a:endParaRPr>
          </a:p>
        </p:txBody>
      </p:sp>
      <p:sp>
        <p:nvSpPr>
          <p:cNvPr id="9" name="Picture Placeholder 8"/>
          <p:cNvSpPr>
            <a:spLocks noGrp="1"/>
          </p:cNvSpPr>
          <p:nvPr>
            <p:ph type="pic" sz="quarter" idx="12" hasCustomPrompt="1"/>
          </p:nvPr>
        </p:nvSpPr>
        <p:spPr>
          <a:xfrm>
            <a:off x="1970758" y="2991173"/>
            <a:ext cx="4537618" cy="2076773"/>
          </a:xfrm>
          <a:custGeom>
            <a:avLst/>
            <a:gdLst>
              <a:gd name="connsiteX0" fmla="*/ 0 w 3376157"/>
              <a:gd name="connsiteY0" fmla="*/ 0 h 2076773"/>
              <a:gd name="connsiteX1" fmla="*/ 3376157 w 3376157"/>
              <a:gd name="connsiteY1" fmla="*/ 0 h 2076773"/>
              <a:gd name="connsiteX2" fmla="*/ 3376157 w 3376157"/>
              <a:gd name="connsiteY2" fmla="*/ 2076773 h 2076773"/>
              <a:gd name="connsiteX3" fmla="*/ 0 w 3376157"/>
              <a:gd name="connsiteY3" fmla="*/ 2076773 h 2076773"/>
            </a:gdLst>
            <a:ahLst/>
            <a:cxnLst>
              <a:cxn ang="0">
                <a:pos x="connsiteX0" y="connsiteY0"/>
              </a:cxn>
              <a:cxn ang="0">
                <a:pos x="connsiteX1" y="connsiteY1"/>
              </a:cxn>
              <a:cxn ang="0">
                <a:pos x="connsiteX2" y="connsiteY2"/>
              </a:cxn>
              <a:cxn ang="0">
                <a:pos x="connsiteX3" y="connsiteY3"/>
              </a:cxn>
            </a:cxnLst>
            <a:rect l="l" t="t" r="r" b="b"/>
            <a:pathLst>
              <a:path w="3376157" h="2076773">
                <a:moveTo>
                  <a:pt x="0" y="0"/>
                </a:moveTo>
                <a:lnTo>
                  <a:pt x="3376157" y="0"/>
                </a:lnTo>
                <a:lnTo>
                  <a:pt x="3376157" y="2076773"/>
                </a:lnTo>
                <a:lnTo>
                  <a:pt x="0" y="2076773"/>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0" name="Picture Placeholder 9"/>
          <p:cNvSpPr>
            <a:spLocks noGrp="1"/>
          </p:cNvSpPr>
          <p:nvPr>
            <p:ph type="pic" sz="quarter" idx="13" hasCustomPrompt="1"/>
          </p:nvPr>
        </p:nvSpPr>
        <p:spPr>
          <a:xfrm>
            <a:off x="7355401" y="2991173"/>
            <a:ext cx="3391180" cy="2076773"/>
          </a:xfrm>
          <a:custGeom>
            <a:avLst/>
            <a:gdLst>
              <a:gd name="connsiteX0" fmla="*/ 0 w 3376157"/>
              <a:gd name="connsiteY0" fmla="*/ 0 h 2076773"/>
              <a:gd name="connsiteX1" fmla="*/ 3376157 w 3376157"/>
              <a:gd name="connsiteY1" fmla="*/ 0 h 2076773"/>
              <a:gd name="connsiteX2" fmla="*/ 3376157 w 3376157"/>
              <a:gd name="connsiteY2" fmla="*/ 2076773 h 2076773"/>
              <a:gd name="connsiteX3" fmla="*/ 0 w 3376157"/>
              <a:gd name="connsiteY3" fmla="*/ 2076773 h 2076773"/>
              <a:gd name="connsiteX4" fmla="*/ 0 w 3376157"/>
              <a:gd name="connsiteY4" fmla="*/ 0 h 2076773"/>
              <a:gd name="connsiteX0" fmla="*/ 0 w 3376157"/>
              <a:gd name="connsiteY0" fmla="*/ 0 h 2076773"/>
              <a:gd name="connsiteX1" fmla="*/ 886885 w 3376157"/>
              <a:gd name="connsiteY1" fmla="*/ 15263 h 2076773"/>
              <a:gd name="connsiteX2" fmla="*/ 3376157 w 3376157"/>
              <a:gd name="connsiteY2" fmla="*/ 0 h 2076773"/>
              <a:gd name="connsiteX3" fmla="*/ 3376157 w 3376157"/>
              <a:gd name="connsiteY3" fmla="*/ 2076773 h 2076773"/>
              <a:gd name="connsiteX4" fmla="*/ 0 w 3376157"/>
              <a:gd name="connsiteY4" fmla="*/ 2076773 h 2076773"/>
              <a:gd name="connsiteX5" fmla="*/ 0 w 3376157"/>
              <a:gd name="connsiteY5" fmla="*/ 0 h 2076773"/>
              <a:gd name="connsiteX0" fmla="*/ 13660 w 3389817"/>
              <a:gd name="connsiteY0" fmla="*/ 0 h 2076773"/>
              <a:gd name="connsiteX1" fmla="*/ 900545 w 3389817"/>
              <a:gd name="connsiteY1" fmla="*/ 15263 h 2076773"/>
              <a:gd name="connsiteX2" fmla="*/ 3389817 w 3389817"/>
              <a:gd name="connsiteY2" fmla="*/ 0 h 2076773"/>
              <a:gd name="connsiteX3" fmla="*/ 3389817 w 3389817"/>
              <a:gd name="connsiteY3" fmla="*/ 2076773 h 2076773"/>
              <a:gd name="connsiteX4" fmla="*/ 13660 w 3389817"/>
              <a:gd name="connsiteY4" fmla="*/ 2076773 h 2076773"/>
              <a:gd name="connsiteX5" fmla="*/ 0 w 3389817"/>
              <a:gd name="connsiteY5" fmla="*/ 791118 h 2076773"/>
              <a:gd name="connsiteX6" fmla="*/ 13660 w 3389817"/>
              <a:gd name="connsiteY6" fmla="*/ 0 h 2076773"/>
              <a:gd name="connsiteX0" fmla="*/ 0 w 3389817"/>
              <a:gd name="connsiteY0" fmla="*/ 791118 h 2076773"/>
              <a:gd name="connsiteX1" fmla="*/ 900545 w 3389817"/>
              <a:gd name="connsiteY1" fmla="*/ 15263 h 2076773"/>
              <a:gd name="connsiteX2" fmla="*/ 3389817 w 3389817"/>
              <a:gd name="connsiteY2" fmla="*/ 0 h 2076773"/>
              <a:gd name="connsiteX3" fmla="*/ 3389817 w 3389817"/>
              <a:gd name="connsiteY3" fmla="*/ 2076773 h 2076773"/>
              <a:gd name="connsiteX4" fmla="*/ 13660 w 3389817"/>
              <a:gd name="connsiteY4" fmla="*/ 2076773 h 2076773"/>
              <a:gd name="connsiteX5" fmla="*/ 0 w 3389817"/>
              <a:gd name="connsiteY5" fmla="*/ 791118 h 2076773"/>
              <a:gd name="connsiteX0" fmla="*/ 1193 w 3391010"/>
              <a:gd name="connsiteY0" fmla="*/ 791118 h 2076773"/>
              <a:gd name="connsiteX1" fmla="*/ 901738 w 3391010"/>
              <a:gd name="connsiteY1" fmla="*/ 15263 h 2076773"/>
              <a:gd name="connsiteX2" fmla="*/ 3391010 w 3391010"/>
              <a:gd name="connsiteY2" fmla="*/ 0 h 2076773"/>
              <a:gd name="connsiteX3" fmla="*/ 3391010 w 3391010"/>
              <a:gd name="connsiteY3" fmla="*/ 2076773 h 2076773"/>
              <a:gd name="connsiteX4" fmla="*/ 14853 w 3391010"/>
              <a:gd name="connsiteY4" fmla="*/ 2076773 h 2076773"/>
              <a:gd name="connsiteX5" fmla="*/ 1193 w 3391010"/>
              <a:gd name="connsiteY5" fmla="*/ 791118 h 2076773"/>
              <a:gd name="connsiteX0" fmla="*/ 1363 w 3391180"/>
              <a:gd name="connsiteY0" fmla="*/ 791118 h 2076773"/>
              <a:gd name="connsiteX1" fmla="*/ 901908 w 3391180"/>
              <a:gd name="connsiteY1" fmla="*/ 15263 h 2076773"/>
              <a:gd name="connsiteX2" fmla="*/ 3391180 w 3391180"/>
              <a:gd name="connsiteY2" fmla="*/ 0 h 2076773"/>
              <a:gd name="connsiteX3" fmla="*/ 3391180 w 3391180"/>
              <a:gd name="connsiteY3" fmla="*/ 2076773 h 2076773"/>
              <a:gd name="connsiteX4" fmla="*/ 15023 w 3391180"/>
              <a:gd name="connsiteY4" fmla="*/ 2076773 h 2076773"/>
              <a:gd name="connsiteX5" fmla="*/ 1363 w 3391180"/>
              <a:gd name="connsiteY5" fmla="*/ 791118 h 20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1180" h="2076773">
                <a:moveTo>
                  <a:pt x="1363" y="791118"/>
                </a:moveTo>
                <a:cubicBezTo>
                  <a:pt x="-30964" y="393954"/>
                  <a:pt x="518598" y="38353"/>
                  <a:pt x="901908" y="15263"/>
                </a:cubicBezTo>
                <a:lnTo>
                  <a:pt x="3391180" y="0"/>
                </a:lnTo>
                <a:lnTo>
                  <a:pt x="3391180" y="2076773"/>
                </a:lnTo>
                <a:lnTo>
                  <a:pt x="15023" y="2076773"/>
                </a:lnTo>
                <a:lnTo>
                  <a:pt x="1363" y="791118"/>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293365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5452842" y="0"/>
            <a:ext cx="4371361" cy="5617030"/>
          </a:xfrm>
          <a:custGeom>
            <a:avLst/>
            <a:gdLst>
              <a:gd name="connsiteX0" fmla="*/ 7021 w 3722677"/>
              <a:gd name="connsiteY0" fmla="*/ 0 h 4364264"/>
              <a:gd name="connsiteX1" fmla="*/ 3722677 w 3722677"/>
              <a:gd name="connsiteY1" fmla="*/ 0 h 4364264"/>
              <a:gd name="connsiteX2" fmla="*/ 3722677 w 3722677"/>
              <a:gd name="connsiteY2" fmla="*/ 2557533 h 4364264"/>
              <a:gd name="connsiteX3" fmla="*/ 1915946 w 3722677"/>
              <a:gd name="connsiteY3" fmla="*/ 4364264 h 4364264"/>
              <a:gd name="connsiteX4" fmla="*/ 0 w 3722677"/>
              <a:gd name="connsiteY4" fmla="*/ 4364264 h 4364264"/>
              <a:gd name="connsiteX5" fmla="*/ 0 w 3722677"/>
              <a:gd name="connsiteY5" fmla="*/ 4359729 h 4364264"/>
              <a:gd name="connsiteX6" fmla="*/ 7021 w 3722677"/>
              <a:gd name="connsiteY6" fmla="*/ 4359729 h 436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2677" h="4364264">
                <a:moveTo>
                  <a:pt x="7021" y="0"/>
                </a:moveTo>
                <a:lnTo>
                  <a:pt x="3722677" y="0"/>
                </a:lnTo>
                <a:lnTo>
                  <a:pt x="3722677" y="2557533"/>
                </a:lnTo>
                <a:cubicBezTo>
                  <a:pt x="3722677" y="3555363"/>
                  <a:pt x="2913776" y="4364264"/>
                  <a:pt x="1915946" y="4364264"/>
                </a:cubicBezTo>
                <a:lnTo>
                  <a:pt x="0" y="4364264"/>
                </a:lnTo>
                <a:lnTo>
                  <a:pt x="0" y="4359729"/>
                </a:lnTo>
                <a:lnTo>
                  <a:pt x="7021" y="4359729"/>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4" name="Picture Placeholder 5"/>
          <p:cNvSpPr>
            <a:spLocks noGrp="1"/>
          </p:cNvSpPr>
          <p:nvPr>
            <p:ph type="pic" sz="quarter" idx="11" hasCustomPrompt="1"/>
          </p:nvPr>
        </p:nvSpPr>
        <p:spPr>
          <a:xfrm>
            <a:off x="2718753" y="0"/>
            <a:ext cx="2747737" cy="561703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0 h 6858000"/>
              <a:gd name="connsiteX1" fmla="*/ 4681431 w 12192000"/>
              <a:gd name="connsiteY1" fmla="*/ 7125 h 6858000"/>
              <a:gd name="connsiteX2" fmla="*/ 12192000 w 12192000"/>
              <a:gd name="connsiteY2" fmla="*/ 0 h 6858000"/>
              <a:gd name="connsiteX3" fmla="*/ 12192000 w 12192000"/>
              <a:gd name="connsiteY3" fmla="*/ 6858000 h 6858000"/>
              <a:gd name="connsiteX4" fmla="*/ 0 w 12192000"/>
              <a:gd name="connsiteY4" fmla="*/ 6858000 h 6858000"/>
              <a:gd name="connsiteX5" fmla="*/ 0 w 12192000"/>
              <a:gd name="connsiteY5" fmla="*/ 0 h 6858000"/>
              <a:gd name="connsiteX0" fmla="*/ 85121 w 12277121"/>
              <a:gd name="connsiteY0" fmla="*/ 0 h 6858000"/>
              <a:gd name="connsiteX1" fmla="*/ 4766552 w 12277121"/>
              <a:gd name="connsiteY1" fmla="*/ 7125 h 6858000"/>
              <a:gd name="connsiteX2" fmla="*/ 12277121 w 12277121"/>
              <a:gd name="connsiteY2" fmla="*/ 0 h 6858000"/>
              <a:gd name="connsiteX3" fmla="*/ 12277121 w 12277121"/>
              <a:gd name="connsiteY3" fmla="*/ 6858000 h 6858000"/>
              <a:gd name="connsiteX4" fmla="*/ 85121 w 12277121"/>
              <a:gd name="connsiteY4" fmla="*/ 6858000 h 6858000"/>
              <a:gd name="connsiteX5" fmla="*/ 0 w 12277121"/>
              <a:gd name="connsiteY5" fmla="*/ 1713428 h 6858000"/>
              <a:gd name="connsiteX6" fmla="*/ 85121 w 12277121"/>
              <a:gd name="connsiteY6" fmla="*/ 0 h 6858000"/>
              <a:gd name="connsiteX0" fmla="*/ 0 w 12277121"/>
              <a:gd name="connsiteY0" fmla="*/ 1713428 h 6858000"/>
              <a:gd name="connsiteX1" fmla="*/ 4766552 w 12277121"/>
              <a:gd name="connsiteY1" fmla="*/ 7125 h 6858000"/>
              <a:gd name="connsiteX2" fmla="*/ 12277121 w 12277121"/>
              <a:gd name="connsiteY2" fmla="*/ 0 h 6858000"/>
              <a:gd name="connsiteX3" fmla="*/ 12277121 w 12277121"/>
              <a:gd name="connsiteY3" fmla="*/ 6858000 h 6858000"/>
              <a:gd name="connsiteX4" fmla="*/ 85121 w 12277121"/>
              <a:gd name="connsiteY4" fmla="*/ 6858000 h 6858000"/>
              <a:gd name="connsiteX5" fmla="*/ 0 w 12277121"/>
              <a:gd name="connsiteY5" fmla="*/ 1713428 h 6858000"/>
              <a:gd name="connsiteX0" fmla="*/ 0 w 12277121"/>
              <a:gd name="connsiteY0" fmla="*/ 1713428 h 6858000"/>
              <a:gd name="connsiteX1" fmla="*/ 4766552 w 12277121"/>
              <a:gd name="connsiteY1" fmla="*/ 7125 h 6858000"/>
              <a:gd name="connsiteX2" fmla="*/ 12277121 w 12277121"/>
              <a:gd name="connsiteY2" fmla="*/ 0 h 6858000"/>
              <a:gd name="connsiteX3" fmla="*/ 12277121 w 12277121"/>
              <a:gd name="connsiteY3" fmla="*/ 6858000 h 6858000"/>
              <a:gd name="connsiteX4" fmla="*/ 85121 w 12277121"/>
              <a:gd name="connsiteY4" fmla="*/ 6858000 h 6858000"/>
              <a:gd name="connsiteX5" fmla="*/ 0 w 12277121"/>
              <a:gd name="connsiteY5" fmla="*/ 1713428 h 6858000"/>
              <a:gd name="connsiteX0" fmla="*/ 0 w 12277121"/>
              <a:gd name="connsiteY0" fmla="*/ 1713428 h 6858000"/>
              <a:gd name="connsiteX1" fmla="*/ 4766552 w 12277121"/>
              <a:gd name="connsiteY1" fmla="*/ 7125 h 6858000"/>
              <a:gd name="connsiteX2" fmla="*/ 12277121 w 12277121"/>
              <a:gd name="connsiteY2" fmla="*/ 0 h 6858000"/>
              <a:gd name="connsiteX3" fmla="*/ 12277121 w 12277121"/>
              <a:gd name="connsiteY3" fmla="*/ 6858000 h 6858000"/>
              <a:gd name="connsiteX4" fmla="*/ 85121 w 12277121"/>
              <a:gd name="connsiteY4" fmla="*/ 6858000 h 6858000"/>
              <a:gd name="connsiteX5" fmla="*/ 0 w 12277121"/>
              <a:gd name="connsiteY5" fmla="*/ 1713428 h 6858000"/>
              <a:gd name="connsiteX0" fmla="*/ 0 w 12277121"/>
              <a:gd name="connsiteY0" fmla="*/ 1713428 h 6858000"/>
              <a:gd name="connsiteX1" fmla="*/ 8155755 w 12277121"/>
              <a:gd name="connsiteY1" fmla="*/ 7125 h 6858000"/>
              <a:gd name="connsiteX2" fmla="*/ 12277121 w 12277121"/>
              <a:gd name="connsiteY2" fmla="*/ 0 h 6858000"/>
              <a:gd name="connsiteX3" fmla="*/ 12277121 w 12277121"/>
              <a:gd name="connsiteY3" fmla="*/ 6858000 h 6858000"/>
              <a:gd name="connsiteX4" fmla="*/ 85121 w 12277121"/>
              <a:gd name="connsiteY4" fmla="*/ 6858000 h 6858000"/>
              <a:gd name="connsiteX5" fmla="*/ 0 w 12277121"/>
              <a:gd name="connsiteY5" fmla="*/ 1713428 h 6858000"/>
              <a:gd name="connsiteX0" fmla="*/ 0 w 12277121"/>
              <a:gd name="connsiteY0" fmla="*/ 2415544 h 6858000"/>
              <a:gd name="connsiteX1" fmla="*/ 8155755 w 12277121"/>
              <a:gd name="connsiteY1" fmla="*/ 7125 h 6858000"/>
              <a:gd name="connsiteX2" fmla="*/ 12277121 w 12277121"/>
              <a:gd name="connsiteY2" fmla="*/ 0 h 6858000"/>
              <a:gd name="connsiteX3" fmla="*/ 12277121 w 12277121"/>
              <a:gd name="connsiteY3" fmla="*/ 6858000 h 6858000"/>
              <a:gd name="connsiteX4" fmla="*/ 85121 w 12277121"/>
              <a:gd name="connsiteY4" fmla="*/ 6858000 h 6858000"/>
              <a:gd name="connsiteX5" fmla="*/ 0 w 12277121"/>
              <a:gd name="connsiteY5" fmla="*/ 24155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121" h="6858000">
                <a:moveTo>
                  <a:pt x="0" y="2415544"/>
                </a:moveTo>
                <a:cubicBezTo>
                  <a:pt x="56745" y="529630"/>
                  <a:pt x="4779447" y="66995"/>
                  <a:pt x="8155755" y="7125"/>
                </a:cubicBezTo>
                <a:lnTo>
                  <a:pt x="12277121" y="0"/>
                </a:lnTo>
                <a:lnTo>
                  <a:pt x="12277121" y="6858000"/>
                </a:lnTo>
                <a:lnTo>
                  <a:pt x="85121" y="6858000"/>
                </a:lnTo>
                <a:lnTo>
                  <a:pt x="0" y="2415544"/>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233748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tx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761725"/>
            <a:ext cx="12192000" cy="3219451"/>
          </a:xfrm>
          <a:prstGeom prst="rect">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362628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p:cNvSpPr/>
          <p:nvPr userDrawn="1"/>
        </p:nvSpPr>
        <p:spPr>
          <a:xfrm>
            <a:off x="0"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
        <p:nvSpPr>
          <p:cNvPr id="13" name="Picture Placeholder 3"/>
          <p:cNvSpPr>
            <a:spLocks noGrp="1"/>
          </p:cNvSpPr>
          <p:nvPr>
            <p:ph type="pic" sz="quarter" idx="10" hasCustomPrompt="1"/>
          </p:nvPr>
        </p:nvSpPr>
        <p:spPr>
          <a:xfrm>
            <a:off x="904874" y="1639887"/>
            <a:ext cx="2595329" cy="3400425"/>
          </a:xfrm>
          <a:prstGeom prst="rect">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4" name="Picture Placeholder 3"/>
          <p:cNvSpPr>
            <a:spLocks noGrp="1"/>
          </p:cNvSpPr>
          <p:nvPr>
            <p:ph type="pic" sz="quarter" idx="11" hasCustomPrompt="1"/>
          </p:nvPr>
        </p:nvSpPr>
        <p:spPr>
          <a:xfrm>
            <a:off x="3500437" y="1639887"/>
            <a:ext cx="2595329" cy="3400425"/>
          </a:xfrm>
          <a:prstGeom prst="rect">
            <a:avLst/>
          </a:prstGeom>
          <a:solidFill>
            <a:schemeClr val="bg1">
              <a:lumMod val="9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15" name="Picture Placeholder 3"/>
          <p:cNvSpPr>
            <a:spLocks noGrp="1"/>
          </p:cNvSpPr>
          <p:nvPr>
            <p:ph type="pic" sz="quarter" idx="12" hasCustomPrompt="1"/>
          </p:nvPr>
        </p:nvSpPr>
        <p:spPr>
          <a:xfrm>
            <a:off x="6096233" y="1639887"/>
            <a:ext cx="2595329" cy="3400425"/>
          </a:xfrm>
          <a:prstGeom prst="rect">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57786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7734299" cy="6858000"/>
          </a:xfrm>
          <a:prstGeom prst="rect">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3931593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5764696" y="0"/>
            <a:ext cx="6427304" cy="6857999"/>
          </a:xfrm>
          <a:prstGeom prst="rect">
            <a:avLst/>
          </a:pr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Tree>
    <p:extLst>
      <p:ext uri="{BB962C8B-B14F-4D97-AF65-F5344CB8AC3E}">
        <p14:creationId xmlns:p14="http://schemas.microsoft.com/office/powerpoint/2010/main" val="2686332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2843213" y="0"/>
            <a:ext cx="9348787"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lvl1pPr>
              <a:defRPr sz="1400">
                <a:latin typeface="Avenir Next LT Pro" panose="020B0504020202020204" pitchFamily="34" charset="0"/>
              </a:defRPr>
            </a:lvl1pPr>
          </a:lstStyle>
          <a:p>
            <a:r>
              <a:rPr lang="en-US" dirty="0"/>
              <a:t>Picture</a:t>
            </a:r>
          </a:p>
        </p:txBody>
      </p:sp>
      <p:sp>
        <p:nvSpPr>
          <p:cNvPr id="4" name="Rectangle 3"/>
          <p:cNvSpPr/>
          <p:nvPr userDrawn="1"/>
        </p:nvSpPr>
        <p:spPr>
          <a:xfrm>
            <a:off x="0" y="0"/>
            <a:ext cx="2843213" cy="6858000"/>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spTree>
    <p:extLst>
      <p:ext uri="{BB962C8B-B14F-4D97-AF65-F5344CB8AC3E}">
        <p14:creationId xmlns:p14="http://schemas.microsoft.com/office/powerpoint/2010/main" val="1798094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34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4" r:id="rId23"/>
    <p:sldLayoutId id="2147483676" r:id="rId24"/>
    <p:sldLayoutId id="214748367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app=desktop&amp;v=Z6V4GFiXRBk&amp;embeds_referring_euri=https%3A%2F%2Fhr.tristarhistory.org%2F&amp;feature=emb_imp_woyt" TargetMode="External"/><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hyperlink" Target="https://public.tableau.com/app/discover" TargetMode="External"/><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7.jpe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hyperlink" Target="https://images.google.com/" TargetMode="External"/><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hyperlink" Target="https://tineye.com/" TargetMode="External"/><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www.morski.hr/uragani-definicija-potpune-katastrofe/" TargetMode="External"/><Relationship Id="rId4" Type="http://schemas.openxmlformats.org/officeDocument/2006/relationships/image" Target="../media/image3.png"/><Relationship Id="rId9" Type="http://schemas.openxmlformats.org/officeDocument/2006/relationships/hyperlink" Target="https://www.berify.com/"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exiftool.org/" TargetMode="External"/><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hyperlink" Target="https://fotoforensics.com/" TargetMode="External"/><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dnevnik.hr/vijesti/hrvatska/novo-snazno-nevrijeme-pogodilo-hrvatsku---793197.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png"/></Relationships>
</file>

<file path=ppt/slides/_rels/slide6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hyperlink" Target="https://education.ec.europa.eu/hr/education-levels/school-education/key-competences-and-basic-skills?" TargetMode="External"/><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education.ec.europa.eu/hr/focus-topics/improving-quality/inclusive-educatio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866000"/>
            <a:ext cx="12192000" cy="5991999"/>
          </a:xfrm>
          <a:prstGeom prst="rect">
            <a:avLst/>
          </a:prstGeom>
          <a:solidFill>
            <a:srgbClr val="354659">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27" name="TextBox 26"/>
          <p:cNvSpPr txBox="1"/>
          <p:nvPr/>
        </p:nvSpPr>
        <p:spPr>
          <a:xfrm>
            <a:off x="3855711" y="1710138"/>
            <a:ext cx="7222573" cy="1200329"/>
          </a:xfrm>
          <a:prstGeom prst="rect">
            <a:avLst/>
          </a:prstGeom>
          <a:noFill/>
        </p:spPr>
        <p:txBody>
          <a:bodyPr wrap="square" rtlCol="0">
            <a:spAutoFit/>
          </a:bodyPr>
          <a:lstStyle/>
          <a:p>
            <a:r>
              <a:rPr lang="en-US" sz="2400" spc="180" dirty="0" err="1">
                <a:solidFill>
                  <a:srgbClr val="354659"/>
                </a:solidFill>
                <a:latin typeface="Avenir Next LT Pro" panose="020B0504020202020204" pitchFamily="34" charset="0"/>
                <a:ea typeface="Montserrat Alternates" charset="0"/>
                <a:cs typeface="Montserrat Alternates" charset="0"/>
              </a:rPr>
              <a:t>EkonInfoChecker</a:t>
            </a:r>
            <a:r>
              <a:rPr lang="en-US" sz="2400" spc="180" dirty="0">
                <a:solidFill>
                  <a:srgbClr val="354659"/>
                </a:solidFill>
                <a:latin typeface="Avenir Next LT Pro" panose="020B0504020202020204" pitchFamily="34" charset="0"/>
                <a:ea typeface="Montserrat Alternates" charset="0"/>
                <a:cs typeface="Montserrat Alternates" charset="0"/>
              </a:rPr>
              <a:t> - </a:t>
            </a:r>
            <a:r>
              <a:rPr lang="en-US" sz="2400" spc="180" dirty="0" err="1">
                <a:solidFill>
                  <a:srgbClr val="354659"/>
                </a:solidFill>
                <a:latin typeface="Avenir Next LT Pro" panose="020B0504020202020204" pitchFamily="34" charset="0"/>
                <a:ea typeface="Montserrat Alternates" charset="0"/>
                <a:cs typeface="Montserrat Alternates" charset="0"/>
              </a:rPr>
              <a:t>Uspostava</a:t>
            </a:r>
            <a:r>
              <a:rPr lang="en-US" sz="2400" spc="180" dirty="0">
                <a:solidFill>
                  <a:srgbClr val="354659"/>
                </a:solidFill>
                <a:latin typeface="Avenir Next LT Pro" panose="020B0504020202020204" pitchFamily="34" charset="0"/>
                <a:ea typeface="Montserrat Alternates" charset="0"/>
                <a:cs typeface="Montserrat Alternates" charset="0"/>
              </a:rPr>
              <a:t> </a:t>
            </a:r>
            <a:r>
              <a:rPr lang="en-US" sz="2400" spc="180" dirty="0" err="1">
                <a:solidFill>
                  <a:srgbClr val="354659"/>
                </a:solidFill>
                <a:latin typeface="Avenir Next LT Pro" panose="020B0504020202020204" pitchFamily="34" charset="0"/>
                <a:ea typeface="Montserrat Alternates" charset="0"/>
                <a:cs typeface="Montserrat Alternates" charset="0"/>
              </a:rPr>
              <a:t>novog</a:t>
            </a:r>
            <a:r>
              <a:rPr lang="en-US" sz="2400" spc="180" dirty="0">
                <a:solidFill>
                  <a:srgbClr val="354659"/>
                </a:solidFill>
                <a:latin typeface="Avenir Next LT Pro" panose="020B0504020202020204" pitchFamily="34" charset="0"/>
                <a:ea typeface="Montserrat Alternates" charset="0"/>
                <a:cs typeface="Montserrat Alternates" charset="0"/>
              </a:rPr>
              <a:t>, </a:t>
            </a:r>
            <a:r>
              <a:rPr lang="en-US" sz="2400" spc="180" dirty="0" err="1">
                <a:solidFill>
                  <a:srgbClr val="354659"/>
                </a:solidFill>
                <a:latin typeface="Avenir Next LT Pro" panose="020B0504020202020204" pitchFamily="34" charset="0"/>
                <a:ea typeface="Montserrat Alternates" charset="0"/>
                <a:cs typeface="Montserrat Alternates" charset="0"/>
              </a:rPr>
              <a:t>neovisnog</a:t>
            </a:r>
            <a:r>
              <a:rPr lang="en-US" sz="2400" spc="180" dirty="0">
                <a:solidFill>
                  <a:srgbClr val="354659"/>
                </a:solidFill>
                <a:latin typeface="Avenir Next LT Pro" panose="020B0504020202020204" pitchFamily="34" charset="0"/>
                <a:ea typeface="Montserrat Alternates" charset="0"/>
                <a:cs typeface="Montserrat Alternates" charset="0"/>
              </a:rPr>
              <a:t> </a:t>
            </a:r>
            <a:r>
              <a:rPr lang="en-US" sz="2400" spc="180" dirty="0" err="1">
                <a:solidFill>
                  <a:srgbClr val="354659"/>
                </a:solidFill>
                <a:latin typeface="Avenir Next LT Pro" panose="020B0504020202020204" pitchFamily="34" charset="0"/>
                <a:ea typeface="Montserrat Alternates" charset="0"/>
                <a:cs typeface="Montserrat Alternates" charset="0"/>
              </a:rPr>
              <a:t>provjeravatelja</a:t>
            </a:r>
            <a:r>
              <a:rPr lang="en-US" sz="2400" spc="180" dirty="0">
                <a:solidFill>
                  <a:srgbClr val="354659"/>
                </a:solidFill>
                <a:latin typeface="Avenir Next LT Pro" panose="020B0504020202020204" pitchFamily="34" charset="0"/>
                <a:ea typeface="Montserrat Alternates" charset="0"/>
                <a:cs typeface="Montserrat Alternates" charset="0"/>
              </a:rPr>
              <a:t> </a:t>
            </a:r>
            <a:r>
              <a:rPr lang="en-US" sz="2400" spc="180" dirty="0" err="1">
                <a:solidFill>
                  <a:srgbClr val="354659"/>
                </a:solidFill>
                <a:latin typeface="Avenir Next LT Pro" panose="020B0504020202020204" pitchFamily="34" charset="0"/>
                <a:ea typeface="Montserrat Alternates" charset="0"/>
                <a:cs typeface="Montserrat Alternates" charset="0"/>
              </a:rPr>
              <a:t>informacija</a:t>
            </a:r>
            <a:r>
              <a:rPr lang="en-US" sz="2400" spc="180" dirty="0">
                <a:solidFill>
                  <a:srgbClr val="354659"/>
                </a:solidFill>
                <a:latin typeface="Avenir Next LT Pro" panose="020B0504020202020204" pitchFamily="34" charset="0"/>
                <a:ea typeface="Montserrat Alternates" charset="0"/>
                <a:cs typeface="Montserrat Alternates" charset="0"/>
              </a:rPr>
              <a:t> </a:t>
            </a:r>
            <a:r>
              <a:rPr lang="en-US" sz="2400" spc="180" dirty="0" err="1">
                <a:solidFill>
                  <a:srgbClr val="354659"/>
                </a:solidFill>
                <a:latin typeface="Avenir Next LT Pro" panose="020B0504020202020204" pitchFamily="34" charset="0"/>
                <a:ea typeface="Montserrat Alternates" charset="0"/>
                <a:cs typeface="Montserrat Alternates" charset="0"/>
              </a:rPr>
              <a:t>na</a:t>
            </a:r>
            <a:r>
              <a:rPr lang="en-US" sz="2400" spc="180" dirty="0">
                <a:solidFill>
                  <a:srgbClr val="354659"/>
                </a:solidFill>
                <a:latin typeface="Avenir Next LT Pro" panose="020B0504020202020204" pitchFamily="34" charset="0"/>
                <a:ea typeface="Montserrat Alternates" charset="0"/>
                <a:cs typeface="Montserrat Alternates" charset="0"/>
              </a:rPr>
              <a:t> </a:t>
            </a:r>
            <a:r>
              <a:rPr lang="en-US" sz="2400" spc="180" dirty="0" err="1">
                <a:solidFill>
                  <a:srgbClr val="354659"/>
                </a:solidFill>
                <a:latin typeface="Avenir Next LT Pro" panose="020B0504020202020204" pitchFamily="34" charset="0"/>
                <a:ea typeface="Montserrat Alternates" charset="0"/>
                <a:cs typeface="Montserrat Alternates" charset="0"/>
              </a:rPr>
              <a:t>Ekonomskom</a:t>
            </a:r>
            <a:r>
              <a:rPr lang="en-US" sz="2400" spc="180" dirty="0">
                <a:solidFill>
                  <a:srgbClr val="354659"/>
                </a:solidFill>
                <a:latin typeface="Avenir Next LT Pro" panose="020B0504020202020204" pitchFamily="34" charset="0"/>
                <a:ea typeface="Montserrat Alternates" charset="0"/>
                <a:cs typeface="Montserrat Alternates" charset="0"/>
              </a:rPr>
              <a:t> </a:t>
            </a:r>
            <a:r>
              <a:rPr lang="en-US" sz="2400" spc="180" dirty="0" err="1">
                <a:solidFill>
                  <a:srgbClr val="354659"/>
                </a:solidFill>
                <a:latin typeface="Avenir Next LT Pro" panose="020B0504020202020204" pitchFamily="34" charset="0"/>
                <a:ea typeface="Montserrat Alternates" charset="0"/>
                <a:cs typeface="Montserrat Alternates" charset="0"/>
              </a:rPr>
              <a:t>fakultetu</a:t>
            </a:r>
            <a:r>
              <a:rPr lang="en-US" sz="2400" spc="180" dirty="0">
                <a:solidFill>
                  <a:srgbClr val="354659"/>
                </a:solidFill>
                <a:latin typeface="Avenir Next LT Pro" panose="020B0504020202020204" pitchFamily="34" charset="0"/>
                <a:ea typeface="Montserrat Alternates" charset="0"/>
                <a:cs typeface="Montserrat Alternates" charset="0"/>
              </a:rPr>
              <a:t> u </a:t>
            </a:r>
            <a:r>
              <a:rPr lang="en-US" sz="2400" spc="180" dirty="0" err="1">
                <a:solidFill>
                  <a:srgbClr val="354659"/>
                </a:solidFill>
                <a:latin typeface="Avenir Next LT Pro" panose="020B0504020202020204" pitchFamily="34" charset="0"/>
                <a:ea typeface="Montserrat Alternates" charset="0"/>
                <a:cs typeface="Montserrat Alternates" charset="0"/>
              </a:rPr>
              <a:t>Rijeci</a:t>
            </a:r>
            <a:endParaRPr lang="en-US" sz="2400" spc="180" dirty="0">
              <a:solidFill>
                <a:srgbClr val="354659"/>
              </a:solidFill>
              <a:latin typeface="Avenir Next LT Pro" panose="020B0504020202020204" pitchFamily="34" charset="0"/>
              <a:ea typeface="Montserrat Alternates" charset="0"/>
              <a:cs typeface="Montserrat Alternates" charset="0"/>
            </a:endParaRPr>
          </a:p>
        </p:txBody>
      </p:sp>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1057691" y="2641336"/>
            <a:ext cx="2627604" cy="749873"/>
          </a:xfrm>
          <a:prstGeom prst="rect">
            <a:avLst/>
          </a:prstGeom>
        </p:spPr>
      </p:pic>
      <p:sp>
        <p:nvSpPr>
          <p:cNvPr id="7" name="TextBox 6"/>
          <p:cNvSpPr txBox="1"/>
          <p:nvPr/>
        </p:nvSpPr>
        <p:spPr>
          <a:xfrm>
            <a:off x="1550020" y="5943600"/>
            <a:ext cx="9545444" cy="553998"/>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6000" y="252000"/>
            <a:ext cx="2348215" cy="612000"/>
          </a:xfrm>
          <a:prstGeom prst="rect">
            <a:avLst/>
          </a:prstGeom>
        </p:spPr>
      </p:pic>
      <p:pic>
        <p:nvPicPr>
          <p:cNvPr id="11" name="Picture 10"/>
          <p:cNvPicPr>
            <a:picLocks noChangeAspect="1"/>
          </p:cNvPicPr>
          <p:nvPr/>
        </p:nvPicPr>
        <p:blipFill>
          <a:blip r:embed="rId4"/>
          <a:stretch>
            <a:fillRect/>
          </a:stretch>
        </p:blipFill>
        <p:spPr>
          <a:xfrm>
            <a:off x="3512635" y="252000"/>
            <a:ext cx="2570396" cy="612000"/>
          </a:xfrm>
          <a:prstGeom prst="rect">
            <a:avLst/>
          </a:prstGeom>
        </p:spPr>
      </p:pic>
      <p:pic>
        <p:nvPicPr>
          <p:cNvPr id="15" name="Picture 14"/>
          <p:cNvPicPr>
            <a:picLocks noChangeAspect="1"/>
          </p:cNvPicPr>
          <p:nvPr/>
        </p:nvPicPr>
        <p:blipFill>
          <a:blip r:embed="rId5"/>
          <a:stretch>
            <a:fillRect/>
          </a:stretch>
        </p:blipFill>
        <p:spPr>
          <a:xfrm>
            <a:off x="6949990" y="58396"/>
            <a:ext cx="1034017" cy="1012779"/>
          </a:xfrm>
          <a:prstGeom prst="rect">
            <a:avLst/>
          </a:prstGeom>
        </p:spPr>
      </p:pic>
      <p:pic>
        <p:nvPicPr>
          <p:cNvPr id="16" name="Picture 15"/>
          <p:cNvPicPr>
            <a:picLocks noChangeAspect="1"/>
          </p:cNvPicPr>
          <p:nvPr/>
        </p:nvPicPr>
        <p:blipFill>
          <a:blip r:embed="rId6"/>
          <a:stretch>
            <a:fillRect/>
          </a:stretch>
        </p:blipFill>
        <p:spPr>
          <a:xfrm>
            <a:off x="8854071" y="252000"/>
            <a:ext cx="2133705" cy="612000"/>
          </a:xfrm>
          <a:prstGeom prst="rect">
            <a:avLst/>
          </a:prstGeom>
        </p:spPr>
      </p:pic>
      <p:pic>
        <p:nvPicPr>
          <p:cNvPr id="6" name="Picture 5">
            <a:extLst>
              <a:ext uri="{FF2B5EF4-FFF2-40B4-BE49-F238E27FC236}">
                <a16:creationId xmlns:a16="http://schemas.microsoft.com/office/drawing/2014/main" id="{03ED378B-D6AE-40A7-8B30-6884C91BE8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691" y="4399776"/>
            <a:ext cx="2199155" cy="749873"/>
          </a:xfrm>
          <a:prstGeom prst="rect">
            <a:avLst/>
          </a:prstGeom>
        </p:spPr>
      </p:pic>
      <p:sp>
        <p:nvSpPr>
          <p:cNvPr id="20" name="TextBox 19">
            <a:extLst>
              <a:ext uri="{FF2B5EF4-FFF2-40B4-BE49-F238E27FC236}">
                <a16:creationId xmlns:a16="http://schemas.microsoft.com/office/drawing/2014/main" id="{CDEF0388-296B-4E0D-9BF5-2A8433E07D7E}"/>
              </a:ext>
            </a:extLst>
          </p:cNvPr>
          <p:cNvSpPr txBox="1"/>
          <p:nvPr/>
        </p:nvSpPr>
        <p:spPr>
          <a:xfrm>
            <a:off x="3855711" y="3068175"/>
            <a:ext cx="7908292" cy="2405017"/>
          </a:xfrm>
          <a:prstGeom prst="rect">
            <a:avLst/>
          </a:prstGeom>
          <a:noFill/>
        </p:spPr>
        <p:txBody>
          <a:bodyPr wrap="square">
            <a:spAutoFit/>
          </a:bodyPr>
          <a:lstStyle/>
          <a:p>
            <a:pPr>
              <a:lnSpc>
                <a:spcPct val="115000"/>
              </a:lnSpc>
              <a:spcAft>
                <a:spcPts val="1000"/>
              </a:spcAft>
            </a:pPr>
            <a:r>
              <a:rPr lang="hr-HR" sz="28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RAZVOJ KOMPETENCIJA U FACT-CHECKINGU: </a:t>
            </a:r>
            <a:r>
              <a:rPr lang="en-US" sz="28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t>
            </a:r>
            <a:r>
              <a:rPr lang="hr-HR" sz="28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OD TEMELJA DO</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r>
              <a:rPr lang="hr-HR" sz="28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NAPREDNIH </a:t>
            </a:r>
            <a:r>
              <a:rPr lang="hr-HR" sz="28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PRISTUPA</a:t>
            </a:r>
            <a:endParaRPr lang="en-US" sz="28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US" sz="12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40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Predavač</a:t>
            </a:r>
            <a:r>
              <a:rPr lang="en-US" sz="24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Bojana Borić, </a:t>
            </a:r>
            <a:r>
              <a:rPr lang="en-US" sz="240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dipl.ing.met</a:t>
            </a:r>
            <a:r>
              <a:rPr lang="en-US" sz="24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univ.spec.oecoing</a:t>
            </a:r>
            <a:r>
              <a:rPr lang="en-US" sz="24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PMP</a:t>
            </a:r>
          </a:p>
          <a:p>
            <a:pPr algn="r">
              <a:lnSpc>
                <a:spcPct val="115000"/>
              </a:lnSpc>
              <a:spcAft>
                <a:spcPts val="1000"/>
              </a:spcAft>
            </a:pPr>
            <a:r>
              <a:rPr lang="en-US"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10. </a:t>
            </a:r>
            <a:r>
              <a:rPr lang="en-US"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srpnja</a:t>
            </a:r>
            <a:r>
              <a:rPr lang="en-US"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2024.</a:t>
            </a:r>
            <a:endParaRPr lang="hr-HR"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8601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4E4820D-759D-41FE-9446-A84F67FBD1A2}"/>
              </a:ext>
            </a:extLst>
          </p:cNvPr>
          <p:cNvSpPr txBox="1"/>
          <p:nvPr/>
        </p:nvSpPr>
        <p:spPr>
          <a:xfrm>
            <a:off x="470074" y="1567561"/>
            <a:ext cx="10634433" cy="1922834"/>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Interaktivne vizualizacije</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Dashboardi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Interaktivni prikazi podataka koji omogućuju korisnicima filtriranje i detaljnije istraživanje podataka.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Heatmaps</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(Toplinske karte)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Vizualizacije koje koriste boje za prikazivanje vrijednosti u tablici podataka, korisne za identifikaciju obrazaca i anomalija.</a:t>
            </a:r>
          </a:p>
        </p:txBody>
      </p:sp>
      <p:pic>
        <p:nvPicPr>
          <p:cNvPr id="5" name="Picture 4">
            <a:extLst>
              <a:ext uri="{FF2B5EF4-FFF2-40B4-BE49-F238E27FC236}">
                <a16:creationId xmlns:a16="http://schemas.microsoft.com/office/drawing/2014/main" id="{6405D274-D514-497F-84AA-BF79418AF008}"/>
              </a:ext>
            </a:extLst>
          </p:cNvPr>
          <p:cNvPicPr>
            <a:picLocks noChangeAspect="1"/>
          </p:cNvPicPr>
          <p:nvPr/>
        </p:nvPicPr>
        <p:blipFill>
          <a:blip r:embed="rId8"/>
          <a:stretch>
            <a:fillRect/>
          </a:stretch>
        </p:blipFill>
        <p:spPr>
          <a:xfrm>
            <a:off x="1393711" y="3421562"/>
            <a:ext cx="3382761" cy="2104023"/>
          </a:xfrm>
          <a:prstGeom prst="rect">
            <a:avLst/>
          </a:prstGeom>
        </p:spPr>
      </p:pic>
    </p:spTree>
    <p:extLst>
      <p:ext uri="{BB962C8B-B14F-4D97-AF65-F5344CB8AC3E}">
        <p14:creationId xmlns:p14="http://schemas.microsoft.com/office/powerpoint/2010/main" val="148559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4E4820D-759D-41FE-9446-A84F67FBD1A2}"/>
              </a:ext>
            </a:extLst>
          </p:cNvPr>
          <p:cNvSpPr txBox="1"/>
          <p:nvPr/>
        </p:nvSpPr>
        <p:spPr>
          <a:xfrm>
            <a:off x="574849" y="1925640"/>
            <a:ext cx="10634433" cy="838948"/>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Interaktivne vizualizacije</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Geografske mape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Koriste se za prikazivanje podataka koji su povezani s određenim lokacijama.</a:t>
            </a:r>
          </a:p>
        </p:txBody>
      </p:sp>
      <p:sp>
        <p:nvSpPr>
          <p:cNvPr id="18" name="TextBox 17">
            <a:extLst>
              <a:ext uri="{FF2B5EF4-FFF2-40B4-BE49-F238E27FC236}">
                <a16:creationId xmlns:a16="http://schemas.microsoft.com/office/drawing/2014/main" id="{B67138C1-2133-4C13-AB5E-4C3929EA949A}"/>
              </a:ext>
            </a:extLst>
          </p:cNvPr>
          <p:cNvSpPr txBox="1"/>
          <p:nvPr/>
        </p:nvSpPr>
        <p:spPr>
          <a:xfrm>
            <a:off x="551716" y="3162418"/>
            <a:ext cx="10769426" cy="1477328"/>
          </a:xfrm>
          <a:prstGeom prst="rect">
            <a:avLst/>
          </a:prstGeom>
          <a:noFill/>
        </p:spPr>
        <p:txBody>
          <a:bodyPr wrap="square">
            <a:spAutoFit/>
          </a:bodyPr>
          <a:lstStyle/>
          <a:p>
            <a:r>
              <a:rPr lang="hr-HR" b="1" dirty="0">
                <a:latin typeface="Calibri" panose="020F0502020204030204" pitchFamily="34" charset="0"/>
                <a:ea typeface="Calibri" panose="020F0502020204030204" pitchFamily="34" charset="0"/>
                <a:cs typeface="Calibri" panose="020F0502020204030204" pitchFamily="34" charset="0"/>
              </a:rPr>
              <a:t>Kreiranje </a:t>
            </a:r>
            <a:r>
              <a:rPr lang="en-US" b="1" dirty="0">
                <a:latin typeface="Calibri" panose="020F0502020204030204" pitchFamily="34" charset="0"/>
                <a:ea typeface="Calibri" panose="020F0502020204030204" pitchFamily="34" charset="0"/>
                <a:cs typeface="Calibri" panose="020F0502020204030204" pitchFamily="34" charset="0"/>
              </a:rPr>
              <a:t>v</a:t>
            </a:r>
            <a:r>
              <a:rPr lang="hr-HR" b="1" dirty="0" err="1">
                <a:latin typeface="Calibri" panose="020F0502020204030204" pitchFamily="34" charset="0"/>
                <a:ea typeface="Calibri" panose="020F0502020204030204" pitchFamily="34" charset="0"/>
                <a:cs typeface="Calibri" panose="020F0502020204030204" pitchFamily="34" charset="0"/>
              </a:rPr>
              <a:t>izualizacija</a:t>
            </a:r>
            <a:endParaRPr lang="hr-HR"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	</a:t>
            </a:r>
            <a:r>
              <a:rPr lang="hr-HR" b="1" dirty="0">
                <a:latin typeface="Calibri" panose="020F0502020204030204" pitchFamily="34" charset="0"/>
                <a:ea typeface="Calibri" panose="020F0502020204030204" pitchFamily="34" charset="0"/>
                <a:cs typeface="Calibri" panose="020F0502020204030204" pitchFamily="34" charset="0"/>
              </a:rPr>
              <a:t>Alati</a:t>
            </a:r>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err="1">
                <a:latin typeface="Calibri" panose="020F0502020204030204" pitchFamily="34" charset="0"/>
                <a:ea typeface="Calibri" panose="020F0502020204030204" pitchFamily="34" charset="0"/>
                <a:cs typeface="Calibri" panose="020F0502020204030204" pitchFamily="34" charset="0"/>
              </a:rPr>
              <a:t>Tableau</a:t>
            </a:r>
            <a:r>
              <a:rPr lang="hr-HR" b="1" dirty="0">
                <a:latin typeface="Calibri" panose="020F0502020204030204" pitchFamily="34" charset="0"/>
                <a:ea typeface="Calibri" panose="020F0502020204030204" pitchFamily="34" charset="0"/>
                <a:cs typeface="Calibri" panose="020F0502020204030204" pitchFamily="34" charset="0"/>
              </a:rPr>
              <a:t>, Power BI:</a:t>
            </a:r>
            <a:r>
              <a:rPr lang="hr-HR" dirty="0">
                <a:latin typeface="Calibri" panose="020F0502020204030204" pitchFamily="34" charset="0"/>
                <a:ea typeface="Calibri" panose="020F0502020204030204" pitchFamily="34" charset="0"/>
                <a:cs typeface="Calibri" panose="020F0502020204030204" pitchFamily="34" charset="0"/>
              </a:rPr>
              <a:t> Alati za kreiranje interaktivnih vizualizacija.</a:t>
            </a:r>
          </a:p>
          <a:p>
            <a:r>
              <a:rPr lang="hr-HR" b="1" dirty="0" err="1">
                <a:latin typeface="Calibri" panose="020F0502020204030204" pitchFamily="34" charset="0"/>
                <a:ea typeface="Calibri" panose="020F0502020204030204" pitchFamily="34" charset="0"/>
                <a:cs typeface="Calibri" panose="020F0502020204030204" pitchFamily="34" charset="0"/>
              </a:rPr>
              <a:t>Matplotlib</a:t>
            </a:r>
            <a:r>
              <a:rPr lang="hr-HR"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Seaborn</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Python biblioteke za kreiranje grafova.</a:t>
            </a:r>
          </a:p>
          <a:p>
            <a:r>
              <a:rPr lang="hr-HR" b="1" dirty="0">
                <a:latin typeface="Calibri" panose="020F0502020204030204" pitchFamily="34" charset="0"/>
                <a:ea typeface="Calibri" panose="020F0502020204030204" pitchFamily="34" charset="0"/>
                <a:cs typeface="Calibri" panose="020F0502020204030204" pitchFamily="34" charset="0"/>
              </a:rPr>
              <a:t>D3.js:</a:t>
            </a:r>
            <a:r>
              <a:rPr lang="hr-HR" dirty="0">
                <a:latin typeface="Calibri" panose="020F0502020204030204" pitchFamily="34" charset="0"/>
                <a:ea typeface="Calibri" panose="020F0502020204030204" pitchFamily="34" charset="0"/>
                <a:cs typeface="Calibri" panose="020F0502020204030204" pitchFamily="34" charset="0"/>
              </a:rPr>
              <a:t> JavaScript biblioteka za dinamičke vizualizacije.</a:t>
            </a:r>
          </a:p>
        </p:txBody>
      </p:sp>
    </p:spTree>
    <p:extLst>
      <p:ext uri="{BB962C8B-B14F-4D97-AF65-F5344CB8AC3E}">
        <p14:creationId xmlns:p14="http://schemas.microsoft.com/office/powerpoint/2010/main" val="101907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5A5667F8-3045-4188-B7E0-7A686230C5E1}"/>
              </a:ext>
            </a:extLst>
          </p:cNvPr>
          <p:cNvSpPr txBox="1"/>
          <p:nvPr/>
        </p:nvSpPr>
        <p:spPr>
          <a:xfrm>
            <a:off x="574850" y="2063925"/>
            <a:ext cx="10255075" cy="2308324"/>
          </a:xfrm>
          <a:prstGeom prst="rect">
            <a:avLst/>
          </a:prstGeom>
          <a:noFill/>
        </p:spPr>
        <p:txBody>
          <a:bodyPr wrap="square">
            <a:spAutoFit/>
          </a:bodyPr>
          <a:lstStyle/>
          <a:p>
            <a:r>
              <a:rPr lang="hr-HR" b="1" dirty="0">
                <a:latin typeface="Calibri" panose="020F0502020204030204" pitchFamily="34" charset="0"/>
                <a:ea typeface="Calibri" panose="020F0502020204030204" pitchFamily="34" charset="0"/>
                <a:cs typeface="Calibri" panose="020F0502020204030204" pitchFamily="34" charset="0"/>
              </a:rPr>
              <a:t>Tehnike</a:t>
            </a:r>
            <a:endParaRPr lang="en-US" b="1" dirty="0">
              <a:latin typeface="Calibri" panose="020F0502020204030204" pitchFamily="34" charset="0"/>
              <a:ea typeface="Calibri" panose="020F0502020204030204" pitchFamily="34" charset="0"/>
              <a:cs typeface="Calibri" panose="020F0502020204030204" pitchFamily="34" charset="0"/>
            </a:endParaRPr>
          </a:p>
          <a:p>
            <a:endParaRPr lang="hr-HR" dirty="0">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 </a:t>
            </a:r>
            <a:r>
              <a:rPr lang="hr-HR" b="1" dirty="0">
                <a:latin typeface="Calibri" panose="020F0502020204030204" pitchFamily="34" charset="0"/>
                <a:ea typeface="Calibri" panose="020F0502020204030204" pitchFamily="34" charset="0"/>
                <a:cs typeface="Calibri" panose="020F0502020204030204" pitchFamily="34" charset="0"/>
              </a:rPr>
              <a:t>Grafički prikazi:</a:t>
            </a:r>
            <a:r>
              <a:rPr lang="hr-HR" dirty="0">
                <a:latin typeface="Calibri" panose="020F0502020204030204" pitchFamily="34" charset="0"/>
                <a:ea typeface="Calibri" panose="020F0502020204030204" pitchFamily="34" charset="0"/>
                <a:cs typeface="Calibri" panose="020F0502020204030204" pitchFamily="34" charset="0"/>
              </a:rPr>
              <a:t> Izrada grafikona, </a:t>
            </a:r>
            <a:r>
              <a:rPr lang="hr-HR" dirty="0" err="1">
                <a:latin typeface="Calibri" panose="020F0502020204030204" pitchFamily="34" charset="0"/>
                <a:ea typeface="Calibri" panose="020F0502020204030204" pitchFamily="34" charset="0"/>
                <a:cs typeface="Calibri" panose="020F0502020204030204" pitchFamily="34" charset="0"/>
              </a:rPr>
              <a:t>histograma</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rPr>
              <a:t>scatter</a:t>
            </a:r>
            <a:r>
              <a:rPr lang="hr-HR" dirty="0">
                <a:latin typeface="Calibri" panose="020F0502020204030204" pitchFamily="34" charset="0"/>
                <a:ea typeface="Calibri" panose="020F0502020204030204" pitchFamily="34" charset="0"/>
                <a:cs typeface="Calibri" panose="020F0502020204030204" pitchFamily="34" charset="0"/>
              </a:rPr>
              <a:t> plotova i drugih vizualizacija podataka.</a:t>
            </a:r>
          </a:p>
          <a:p>
            <a:pPr>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Infografike</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Kreiranje vizualnih prikaza koji kombiniraju tekst i slike za bolju interpretaciju podataka.</a:t>
            </a:r>
          </a:p>
          <a:p>
            <a:pPr>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 </a:t>
            </a:r>
            <a:r>
              <a:rPr lang="hr-HR" b="1" dirty="0">
                <a:latin typeface="Calibri" panose="020F0502020204030204" pitchFamily="34" charset="0"/>
                <a:ea typeface="Calibri" panose="020F0502020204030204" pitchFamily="34" charset="0"/>
                <a:cs typeface="Calibri" panose="020F0502020204030204" pitchFamily="34" charset="0"/>
              </a:rPr>
              <a:t>Interaktivne vizualizacije:</a:t>
            </a:r>
            <a:r>
              <a:rPr lang="hr-HR" dirty="0">
                <a:latin typeface="Calibri" panose="020F0502020204030204" pitchFamily="34" charset="0"/>
                <a:ea typeface="Calibri" panose="020F0502020204030204" pitchFamily="34" charset="0"/>
                <a:cs typeface="Calibri" panose="020F0502020204030204" pitchFamily="34" charset="0"/>
              </a:rPr>
              <a:t> Korisnicima omogućuju interakciju s podacima putem filtriranja i zumiranja.</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Luka </a:t>
            </a:r>
            <a:r>
              <a:rPr lang="en-US" dirty="0" err="1">
                <a:latin typeface="Calibri" panose="020F0502020204030204" pitchFamily="34" charset="0"/>
                <a:ea typeface="Calibri" panose="020F0502020204030204" pitchFamily="34" charset="0"/>
                <a:cs typeface="Calibri" panose="020F0502020204030204" pitchFamily="34" charset="0"/>
              </a:rPr>
              <a:t>Kobeščak</a:t>
            </a:r>
            <a:r>
              <a:rPr lang="en-US" dirty="0">
                <a:latin typeface="Calibri" panose="020F0502020204030204" pitchFamily="34" charset="0"/>
                <a:ea typeface="Calibri" panose="020F0502020204030204" pitchFamily="34" charset="0"/>
                <a:cs typeface="Calibri" panose="020F0502020204030204" pitchFamily="34" charset="0"/>
              </a:rPr>
              <a:t>:</a:t>
            </a:r>
          </a:p>
          <a:p>
            <a:r>
              <a:rPr lang="hr-HR" dirty="0">
                <a:latin typeface="Calibri" panose="020F0502020204030204" pitchFamily="34" charset="0"/>
                <a:ea typeface="Calibri" panose="020F0502020204030204" pitchFamily="34" charset="0"/>
                <a:cs typeface="Calibri" panose="020F0502020204030204" pitchFamily="34" charset="0"/>
                <a:hlinkClick r:id="rId8"/>
              </a:rPr>
              <a:t>https://www.youtube.com/watch?app=desktop&amp;v=Z6V4GFiXRBk&amp;embeds_referring_euri=https%3A%2F%2Fhr.tristarhistory.org%2F&amp;feature=emb_imp_woyt</a:t>
            </a:r>
            <a:r>
              <a:rPr lang="en-US" dirty="0">
                <a:latin typeface="Calibri" panose="020F0502020204030204" pitchFamily="34" charset="0"/>
                <a:ea typeface="Calibri" panose="020F0502020204030204" pitchFamily="34" charset="0"/>
                <a:cs typeface="Calibri" panose="020F0502020204030204" pitchFamily="34" charset="0"/>
              </a:rPr>
              <a:t> </a:t>
            </a:r>
            <a:endParaRPr lang="hr-H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7995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D26A9C55-4DF9-4385-A1B3-BB141A3F0544}"/>
              </a:ext>
            </a:extLst>
          </p:cNvPr>
          <p:cNvSpPr txBox="1"/>
          <p:nvPr/>
        </p:nvSpPr>
        <p:spPr>
          <a:xfrm>
            <a:off x="283779" y="1925640"/>
            <a:ext cx="10698127" cy="2051074"/>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Otkrivanje i prikazivanje anomalija</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Vizualni elementi mogu pomoći u otkrivanju i prikazivanju anomalija u podacima: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Scatter</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Plot</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Može se koristiti za identifikaciju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outliera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ili neobičnih vrijednosti koje odstupaju od uobičajenog obrasca.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Heatmap</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Može se koristiti za identifikaciju područja s visokom koncentracijom određenih vrijednosti.</a:t>
            </a:r>
          </a:p>
        </p:txBody>
      </p:sp>
    </p:spTree>
    <p:extLst>
      <p:ext uri="{BB962C8B-B14F-4D97-AF65-F5344CB8AC3E}">
        <p14:creationId xmlns:p14="http://schemas.microsoft.com/office/powerpoint/2010/main" val="626960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AE6C631-BD37-4A55-A6A0-D6025DB0CB23}"/>
              </a:ext>
            </a:extLst>
          </p:cNvPr>
          <p:cNvSpPr txBox="1"/>
          <p:nvPr/>
        </p:nvSpPr>
        <p:spPr>
          <a:xfrm>
            <a:off x="574849" y="1925640"/>
            <a:ext cx="10571371" cy="2051074"/>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Poboljšanje komunikacije</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Vizualizacije pomažu u učinkovitijem komuniciranju složenih informacija: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Infografike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Kombiniraju tekst, grafike i podatke u atraktivnom formatu koji je lako razumljiv.</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Interaktivne vizualizacije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Omogućuju korisnicima da istraže podatke na interaktivan način, što može povećati angažman i razumijevanje.</a:t>
            </a:r>
          </a:p>
        </p:txBody>
      </p:sp>
    </p:spTree>
    <p:extLst>
      <p:ext uri="{BB962C8B-B14F-4D97-AF65-F5344CB8AC3E}">
        <p14:creationId xmlns:p14="http://schemas.microsoft.com/office/powerpoint/2010/main" val="2210832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B5DA428B-97E9-43E4-89F5-3FB6E3844E8F}"/>
              </a:ext>
            </a:extLst>
          </p:cNvPr>
          <p:cNvSpPr txBox="1"/>
          <p:nvPr/>
        </p:nvSpPr>
        <p:spPr>
          <a:xfrm>
            <a:off x="457200" y="2136339"/>
            <a:ext cx="11051628" cy="2031325"/>
          </a:xfrm>
          <a:prstGeom prst="rect">
            <a:avLst/>
          </a:prstGeom>
          <a:noFill/>
        </p:spPr>
        <p:txBody>
          <a:bodyPr wrap="square">
            <a:spAutoFit/>
          </a:bodyPr>
          <a:lstStyle/>
          <a:p>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Napredni alati i tehnike za kreiranje vizualnih elemenata igraju ključnu ulogu u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fact-checkingu</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Korištenjem odgovarajućih alata za vizualizaciju podataka i primjenom učinkovitih tehnika, moguće je značajno poboljšati transparentnost, objektivnost i razumijevanje financijskih i drugih relevantnih podataka.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r>
              <a:rPr lang="hr-HR" sz="1800" dirty="0">
                <a:effectLst/>
                <a:latin typeface="Calibri" panose="020F0502020204030204" pitchFamily="34" charset="0"/>
                <a:ea typeface="Times New Roman" panose="02020603050405020304" pitchFamily="18" charset="0"/>
                <a:cs typeface="Times New Roman" panose="02020603050405020304" pitchFamily="18" charset="0"/>
              </a:rPr>
              <a:t>Edukacija i obuka zaposlenika o korištenju ovih alata dodatno osigurava da organizacije mogu dosljedno proizvoditi visokokvalitetne vizualne prikaze koji olakšavaju provjeru činjenica i komunikaciju s javnošću.</a:t>
            </a:r>
            <a:endParaRPr lang="hr-HR" dirty="0"/>
          </a:p>
        </p:txBody>
      </p:sp>
    </p:spTree>
    <p:extLst>
      <p:ext uri="{BB962C8B-B14F-4D97-AF65-F5344CB8AC3E}">
        <p14:creationId xmlns:p14="http://schemas.microsoft.com/office/powerpoint/2010/main" val="24291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6AB87DB0-2E8E-42F1-8D3E-50B1B2B94D14}"/>
              </a:ext>
            </a:extLst>
          </p:cNvPr>
          <p:cNvSpPr txBox="1"/>
          <p:nvPr/>
        </p:nvSpPr>
        <p:spPr>
          <a:xfrm>
            <a:off x="942975" y="1859340"/>
            <a:ext cx="10038931" cy="2585323"/>
          </a:xfrm>
          <a:prstGeom prst="rect">
            <a:avLst/>
          </a:prstGeom>
          <a:noFill/>
        </p:spPr>
        <p:txBody>
          <a:bodyPr wrap="square">
            <a:spAutoFit/>
          </a:bodyPr>
          <a:lstStyle/>
          <a:p>
            <a:pPr algn="ctr"/>
            <a:r>
              <a:rPr lang="hr-HR" b="1" dirty="0">
                <a:latin typeface="Calibri" panose="020F0502020204030204" pitchFamily="34" charset="0"/>
                <a:ea typeface="Calibri" panose="020F0502020204030204" pitchFamily="34" charset="0"/>
                <a:cs typeface="Calibri" panose="020F0502020204030204" pitchFamily="34" charset="0"/>
              </a:rPr>
              <a:t>Alati za uređivanje i dizajn</a:t>
            </a:r>
            <a:endParaRPr lang="en-US" b="1" dirty="0">
              <a:latin typeface="Calibri" panose="020F0502020204030204" pitchFamily="34" charset="0"/>
              <a:ea typeface="Calibri" panose="020F0502020204030204" pitchFamily="34" charset="0"/>
              <a:cs typeface="Calibri" panose="020F0502020204030204" pitchFamily="34" charset="0"/>
            </a:endParaRPr>
          </a:p>
          <a:p>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Alati:</a:t>
            </a:r>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Adobe </a:t>
            </a:r>
            <a:r>
              <a:rPr lang="hr-HR" b="1" dirty="0" err="1">
                <a:latin typeface="Calibri" panose="020F0502020204030204" pitchFamily="34" charset="0"/>
                <a:ea typeface="Calibri" panose="020F0502020204030204" pitchFamily="34" charset="0"/>
                <a:cs typeface="Calibri" panose="020F0502020204030204" pitchFamily="34" charset="0"/>
              </a:rPr>
              <a:t>Illustrator</a:t>
            </a:r>
            <a:r>
              <a:rPr lang="hr-HR"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Photoshop</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Softver za grafički dizajn i uređivanje slika.</a:t>
            </a:r>
          </a:p>
          <a:p>
            <a:r>
              <a:rPr lang="hr-HR" b="1" dirty="0" err="1">
                <a:latin typeface="Calibri" panose="020F0502020204030204" pitchFamily="34" charset="0"/>
                <a:ea typeface="Calibri" panose="020F0502020204030204" pitchFamily="34" charset="0"/>
                <a:cs typeface="Calibri" panose="020F0502020204030204" pitchFamily="34" charset="0"/>
              </a:rPr>
              <a:t>Canva</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Online alat za jednostavan dizajn vizualnih elemenata.</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Tehnike:</a:t>
            </a:r>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Dizajn korisničkog sučelja (UI):</a:t>
            </a:r>
            <a:r>
              <a:rPr lang="hr-HR" dirty="0">
                <a:latin typeface="Calibri" panose="020F0502020204030204" pitchFamily="34" charset="0"/>
                <a:ea typeface="Calibri" panose="020F0502020204030204" pitchFamily="34" charset="0"/>
                <a:cs typeface="Calibri" panose="020F0502020204030204" pitchFamily="34" charset="0"/>
              </a:rPr>
              <a:t> Optimizacija vizualnih elemenata za bolje korisničko iskustvo.</a:t>
            </a:r>
          </a:p>
          <a:p>
            <a:r>
              <a:rPr lang="hr-HR" b="1" dirty="0">
                <a:latin typeface="Calibri" panose="020F0502020204030204" pitchFamily="34" charset="0"/>
                <a:ea typeface="Calibri" panose="020F0502020204030204" pitchFamily="34" charset="0"/>
                <a:cs typeface="Calibri" panose="020F0502020204030204" pitchFamily="34" charset="0"/>
              </a:rPr>
              <a:t>Tipografija i boje:</a:t>
            </a:r>
            <a:r>
              <a:rPr lang="hr-HR" dirty="0">
                <a:latin typeface="Calibri" panose="020F0502020204030204" pitchFamily="34" charset="0"/>
                <a:ea typeface="Calibri" panose="020F0502020204030204" pitchFamily="34" charset="0"/>
                <a:cs typeface="Calibri" panose="020F0502020204030204" pitchFamily="34" charset="0"/>
              </a:rPr>
              <a:t> Korištenje odgovarajućih fontova i boja za bolju čitljivost i estetski dojam.</a:t>
            </a:r>
          </a:p>
        </p:txBody>
      </p:sp>
    </p:spTree>
    <p:extLst>
      <p:ext uri="{BB962C8B-B14F-4D97-AF65-F5344CB8AC3E}">
        <p14:creationId xmlns:p14="http://schemas.microsoft.com/office/powerpoint/2010/main" val="2348441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6370693E-A7C3-4B66-9B1B-FB9C7EBB5A3A}"/>
              </a:ext>
            </a:extLst>
          </p:cNvPr>
          <p:cNvSpPr txBox="1"/>
          <p:nvPr/>
        </p:nvSpPr>
        <p:spPr>
          <a:xfrm>
            <a:off x="810505" y="2413338"/>
            <a:ext cx="10733795" cy="2031325"/>
          </a:xfrm>
          <a:prstGeom prst="rect">
            <a:avLst/>
          </a:prstGeom>
          <a:noFill/>
        </p:spPr>
        <p:txBody>
          <a:bodyPr wrap="square">
            <a:spAutoFit/>
          </a:bodyPr>
          <a:lstStyle/>
          <a:p>
            <a:pPr algn="ctr"/>
            <a:r>
              <a:rPr lang="hr-HR" b="1" dirty="0">
                <a:latin typeface="Calibri" panose="020F0502020204030204" pitchFamily="34" charset="0"/>
                <a:ea typeface="Calibri" panose="020F0502020204030204" pitchFamily="34" charset="0"/>
                <a:cs typeface="Calibri" panose="020F0502020204030204" pitchFamily="34" charset="0"/>
              </a:rPr>
              <a:t>Primjer </a:t>
            </a:r>
            <a:r>
              <a:rPr lang="en-US" b="1" dirty="0">
                <a:latin typeface="Calibri" panose="020F0502020204030204" pitchFamily="34" charset="0"/>
                <a:ea typeface="Calibri" panose="020F0502020204030204" pitchFamily="34" charset="0"/>
                <a:cs typeface="Calibri" panose="020F0502020204030204" pitchFamily="34" charset="0"/>
              </a:rPr>
              <a:t>u</a:t>
            </a:r>
            <a:r>
              <a:rPr lang="hr-HR" b="1" dirty="0">
                <a:latin typeface="Calibri" panose="020F0502020204030204" pitchFamily="34" charset="0"/>
                <a:ea typeface="Calibri" panose="020F0502020204030204" pitchFamily="34" charset="0"/>
                <a:cs typeface="Calibri" panose="020F0502020204030204" pitchFamily="34" charset="0"/>
              </a:rPr>
              <a:t>potrebe</a:t>
            </a:r>
            <a:endParaRPr lang="en-US" b="1" dirty="0">
              <a:latin typeface="Calibri" panose="020F0502020204030204" pitchFamily="34" charset="0"/>
              <a:ea typeface="Calibri" panose="020F0502020204030204" pitchFamily="34" charset="0"/>
              <a:cs typeface="Calibri" panose="020F0502020204030204" pitchFamily="34" charset="0"/>
            </a:endParaRPr>
          </a:p>
          <a:p>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1. Prikupljanje </a:t>
            </a:r>
            <a:r>
              <a:rPr lang="en-US" b="1" dirty="0">
                <a:latin typeface="Calibri" panose="020F0502020204030204" pitchFamily="34" charset="0"/>
                <a:ea typeface="Calibri" panose="020F0502020204030204" pitchFamily="34" charset="0"/>
                <a:cs typeface="Calibri" panose="020F0502020204030204" pitchFamily="34" charset="0"/>
              </a:rPr>
              <a:t>p</a:t>
            </a:r>
            <a:r>
              <a:rPr lang="hr-HR" b="1" dirty="0" err="1">
                <a:latin typeface="Calibri" panose="020F0502020204030204" pitchFamily="34" charset="0"/>
                <a:ea typeface="Calibri" panose="020F0502020204030204" pitchFamily="34" charset="0"/>
                <a:cs typeface="Calibri" panose="020F0502020204030204" pitchFamily="34" charset="0"/>
              </a:rPr>
              <a:t>odataka</a:t>
            </a:r>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dirty="0">
                <a:latin typeface="Calibri" panose="020F0502020204030204" pitchFamily="34" charset="0"/>
                <a:ea typeface="Calibri" panose="020F0502020204030204" pitchFamily="34" charset="0"/>
                <a:cs typeface="Calibri" panose="020F0502020204030204" pitchFamily="34" charset="0"/>
              </a:rPr>
              <a:t>Koristeći </a:t>
            </a:r>
            <a:r>
              <a:rPr lang="hr-HR" b="1" dirty="0" err="1">
                <a:latin typeface="Calibri" panose="020F0502020204030204" pitchFamily="34" charset="0"/>
                <a:ea typeface="Calibri" panose="020F0502020204030204" pitchFamily="34" charset="0"/>
                <a:cs typeface="Calibri" panose="020F0502020204030204" pitchFamily="34" charset="0"/>
              </a:rPr>
              <a:t>Scrapy</a:t>
            </a:r>
            <a:r>
              <a:rPr lang="hr-HR" dirty="0">
                <a:latin typeface="Calibri" panose="020F0502020204030204" pitchFamily="34" charset="0"/>
                <a:ea typeface="Calibri" panose="020F0502020204030204" pitchFamily="34" charset="0"/>
                <a:cs typeface="Calibri" panose="020F0502020204030204" pitchFamily="34" charset="0"/>
              </a:rPr>
              <a:t>, prikupljaju se podaci s web stranica koje sadrže tvrdnje koje treba provjeriti.</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2. Analiza </a:t>
            </a:r>
            <a:r>
              <a:rPr lang="en-US" b="1" dirty="0">
                <a:latin typeface="Calibri" panose="020F0502020204030204" pitchFamily="34" charset="0"/>
                <a:ea typeface="Calibri" panose="020F0502020204030204" pitchFamily="34" charset="0"/>
                <a:cs typeface="Calibri" panose="020F0502020204030204" pitchFamily="34" charset="0"/>
              </a:rPr>
              <a:t>p</a:t>
            </a:r>
            <a:r>
              <a:rPr lang="hr-HR" b="1" dirty="0" err="1">
                <a:latin typeface="Calibri" panose="020F0502020204030204" pitchFamily="34" charset="0"/>
                <a:ea typeface="Calibri" panose="020F0502020204030204" pitchFamily="34" charset="0"/>
                <a:cs typeface="Calibri" panose="020F0502020204030204" pitchFamily="34" charset="0"/>
              </a:rPr>
              <a:t>odataka</a:t>
            </a:r>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dirty="0">
                <a:latin typeface="Calibri" panose="020F0502020204030204" pitchFamily="34" charset="0"/>
                <a:ea typeface="Calibri" panose="020F0502020204030204" pitchFamily="34" charset="0"/>
                <a:cs typeface="Calibri" panose="020F0502020204030204" pitchFamily="34" charset="0"/>
              </a:rPr>
              <a:t>Podaci se analiziraju pomoću </a:t>
            </a:r>
            <a:r>
              <a:rPr lang="hr-HR" b="1" dirty="0" err="1">
                <a:latin typeface="Calibri" panose="020F0502020204030204" pitchFamily="34" charset="0"/>
                <a:ea typeface="Calibri" panose="020F0502020204030204" pitchFamily="34" charset="0"/>
                <a:cs typeface="Calibri" panose="020F0502020204030204" pitchFamily="34" charset="0"/>
              </a:rPr>
              <a:t>Pandas</a:t>
            </a:r>
            <a:r>
              <a:rPr lang="hr-HR" dirty="0">
                <a:latin typeface="Calibri" panose="020F0502020204030204" pitchFamily="34" charset="0"/>
                <a:ea typeface="Calibri" panose="020F0502020204030204" pitchFamily="34" charset="0"/>
                <a:cs typeface="Calibri" panose="020F0502020204030204" pitchFamily="34" charset="0"/>
              </a:rPr>
              <a:t> i </a:t>
            </a:r>
            <a:r>
              <a:rPr lang="hr-HR" b="1" dirty="0" err="1">
                <a:latin typeface="Calibri" panose="020F0502020204030204" pitchFamily="34" charset="0"/>
                <a:ea typeface="Calibri" panose="020F0502020204030204" pitchFamily="34" charset="0"/>
                <a:cs typeface="Calibri" panose="020F0502020204030204" pitchFamily="34" charset="0"/>
              </a:rPr>
              <a:t>NumPy</a:t>
            </a:r>
            <a:r>
              <a:rPr lang="hr-HR" dirty="0">
                <a:latin typeface="Calibri" panose="020F0502020204030204" pitchFamily="34" charset="0"/>
                <a:ea typeface="Calibri" panose="020F0502020204030204" pitchFamily="34" charset="0"/>
                <a:cs typeface="Calibri" panose="020F0502020204030204" pitchFamily="34" charset="0"/>
              </a:rPr>
              <a:t> kako bi se identificirale ključne informacije i trendovi.</a:t>
            </a:r>
          </a:p>
        </p:txBody>
      </p:sp>
    </p:spTree>
    <p:extLst>
      <p:ext uri="{BB962C8B-B14F-4D97-AF65-F5344CB8AC3E}">
        <p14:creationId xmlns:p14="http://schemas.microsoft.com/office/powerpoint/2010/main" val="3859760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F91DE31E-A617-4C70-BDDF-41FE853ACA39}"/>
              </a:ext>
            </a:extLst>
          </p:cNvPr>
          <p:cNvSpPr txBox="1"/>
          <p:nvPr/>
        </p:nvSpPr>
        <p:spPr>
          <a:xfrm>
            <a:off x="471488" y="1997839"/>
            <a:ext cx="10510418" cy="2031325"/>
          </a:xfrm>
          <a:prstGeom prst="rect">
            <a:avLst/>
          </a:prstGeom>
          <a:noFill/>
        </p:spPr>
        <p:txBody>
          <a:bodyPr wrap="square">
            <a:spAutoFit/>
          </a:bodyPr>
          <a:lstStyle/>
          <a:p>
            <a:r>
              <a:rPr lang="hr-HR" b="1" dirty="0"/>
              <a:t>3</a:t>
            </a:r>
            <a:r>
              <a:rPr lang="hr-HR" b="1" dirty="0">
                <a:latin typeface="Calibri" panose="020F0502020204030204" pitchFamily="34" charset="0"/>
                <a:ea typeface="Calibri" panose="020F0502020204030204" pitchFamily="34" charset="0"/>
                <a:cs typeface="Calibri" panose="020F0502020204030204" pitchFamily="34" charset="0"/>
              </a:rPr>
              <a:t>. Kreiranje </a:t>
            </a:r>
            <a:r>
              <a:rPr lang="en-US" b="1" dirty="0">
                <a:latin typeface="Calibri" panose="020F0502020204030204" pitchFamily="34" charset="0"/>
                <a:ea typeface="Calibri" panose="020F0502020204030204" pitchFamily="34" charset="0"/>
                <a:cs typeface="Calibri" panose="020F0502020204030204" pitchFamily="34" charset="0"/>
              </a:rPr>
              <a:t>v</a:t>
            </a:r>
            <a:r>
              <a:rPr lang="hr-HR" b="1" dirty="0" err="1">
                <a:latin typeface="Calibri" panose="020F0502020204030204" pitchFamily="34" charset="0"/>
                <a:ea typeface="Calibri" panose="020F0502020204030204" pitchFamily="34" charset="0"/>
                <a:cs typeface="Calibri" panose="020F0502020204030204" pitchFamily="34" charset="0"/>
              </a:rPr>
              <a:t>izualizacija</a:t>
            </a:r>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dirty="0">
                <a:latin typeface="Calibri" panose="020F0502020204030204" pitchFamily="34" charset="0"/>
                <a:ea typeface="Calibri" panose="020F0502020204030204" pitchFamily="34" charset="0"/>
                <a:cs typeface="Calibri" panose="020F0502020204030204" pitchFamily="34" charset="0"/>
              </a:rPr>
              <a:t>Korištenjem </a:t>
            </a:r>
            <a:r>
              <a:rPr lang="hr-HR" b="1" dirty="0" err="1">
                <a:latin typeface="Calibri" panose="020F0502020204030204" pitchFamily="34" charset="0"/>
                <a:ea typeface="Calibri" panose="020F0502020204030204" pitchFamily="34" charset="0"/>
                <a:cs typeface="Calibri" panose="020F0502020204030204" pitchFamily="34" charset="0"/>
              </a:rPr>
              <a:t>Matplotlib</a:t>
            </a:r>
            <a:r>
              <a:rPr lang="hr-HR" dirty="0">
                <a:latin typeface="Calibri" panose="020F0502020204030204" pitchFamily="34" charset="0"/>
                <a:ea typeface="Calibri" panose="020F0502020204030204" pitchFamily="34" charset="0"/>
                <a:cs typeface="Calibri" panose="020F0502020204030204" pitchFamily="34" charset="0"/>
              </a:rPr>
              <a:t> i </a:t>
            </a:r>
            <a:r>
              <a:rPr lang="hr-HR" b="1" dirty="0" err="1">
                <a:latin typeface="Calibri" panose="020F0502020204030204" pitchFamily="34" charset="0"/>
                <a:ea typeface="Calibri" panose="020F0502020204030204" pitchFamily="34" charset="0"/>
                <a:cs typeface="Calibri" panose="020F0502020204030204" pitchFamily="34" charset="0"/>
              </a:rPr>
              <a:t>Seaborn</a:t>
            </a:r>
            <a:r>
              <a:rPr lang="hr-HR" dirty="0">
                <a:latin typeface="Calibri" panose="020F0502020204030204" pitchFamily="34" charset="0"/>
                <a:ea typeface="Calibri" panose="020F0502020204030204" pitchFamily="34" charset="0"/>
                <a:cs typeface="Calibri" panose="020F0502020204030204" pitchFamily="34" charset="0"/>
              </a:rPr>
              <a:t>, kreiraju se grafovi koji prikazuju rezultate analize. Na primjer, </a:t>
            </a:r>
            <a:r>
              <a:rPr lang="hr-HR" dirty="0" err="1">
                <a:latin typeface="Calibri" panose="020F0502020204030204" pitchFamily="34" charset="0"/>
                <a:ea typeface="Calibri" panose="020F0502020204030204" pitchFamily="34" charset="0"/>
                <a:cs typeface="Calibri" panose="020F0502020204030204" pitchFamily="34" charset="0"/>
              </a:rPr>
              <a:t>histogrami</a:t>
            </a:r>
            <a:r>
              <a:rPr lang="hr-HR" dirty="0">
                <a:latin typeface="Calibri" panose="020F0502020204030204" pitchFamily="34" charset="0"/>
                <a:ea typeface="Calibri" panose="020F0502020204030204" pitchFamily="34" charset="0"/>
                <a:cs typeface="Calibri" panose="020F0502020204030204" pitchFamily="34" charset="0"/>
              </a:rPr>
              <a:t> koji pokazuju učestalost određenih tvrdnji ili </a:t>
            </a:r>
            <a:r>
              <a:rPr lang="hr-HR" dirty="0" err="1">
                <a:latin typeface="Calibri" panose="020F0502020204030204" pitchFamily="34" charset="0"/>
                <a:ea typeface="Calibri" panose="020F0502020204030204" pitchFamily="34" charset="0"/>
                <a:cs typeface="Calibri" panose="020F0502020204030204" pitchFamily="34" charset="0"/>
              </a:rPr>
              <a:t>scatter</a:t>
            </a:r>
            <a:r>
              <a:rPr lang="hr-HR" dirty="0">
                <a:latin typeface="Calibri" panose="020F0502020204030204" pitchFamily="34" charset="0"/>
                <a:ea typeface="Calibri" panose="020F0502020204030204" pitchFamily="34" charset="0"/>
                <a:cs typeface="Calibri" panose="020F0502020204030204" pitchFamily="34" charset="0"/>
              </a:rPr>
              <a:t> plotovi koji prikazuju korelacije između različitih podataka.</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4. Prikazivanje </a:t>
            </a:r>
            <a:r>
              <a:rPr lang="en-US" b="1" dirty="0">
                <a:latin typeface="Calibri" panose="020F0502020204030204" pitchFamily="34" charset="0"/>
                <a:ea typeface="Calibri" panose="020F0502020204030204" pitchFamily="34" charset="0"/>
                <a:cs typeface="Calibri" panose="020F0502020204030204" pitchFamily="34" charset="0"/>
              </a:rPr>
              <a:t>k</a:t>
            </a:r>
            <a:r>
              <a:rPr lang="hr-HR" b="1" dirty="0" err="1">
                <a:latin typeface="Calibri" panose="020F0502020204030204" pitchFamily="34" charset="0"/>
                <a:ea typeface="Calibri" panose="020F0502020204030204" pitchFamily="34" charset="0"/>
                <a:cs typeface="Calibri" panose="020F0502020204030204" pitchFamily="34" charset="0"/>
              </a:rPr>
              <a:t>onteksta</a:t>
            </a:r>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dirty="0">
                <a:latin typeface="Calibri" panose="020F0502020204030204" pitchFamily="34" charset="0"/>
                <a:ea typeface="Calibri" panose="020F0502020204030204" pitchFamily="34" charset="0"/>
                <a:cs typeface="Calibri" panose="020F0502020204030204" pitchFamily="34" charset="0"/>
              </a:rPr>
              <a:t>Mrežna analiza pomoću </a:t>
            </a:r>
            <a:r>
              <a:rPr lang="hr-HR" b="1" dirty="0" err="1">
                <a:latin typeface="Calibri" panose="020F0502020204030204" pitchFamily="34" charset="0"/>
                <a:ea typeface="Calibri" panose="020F0502020204030204" pitchFamily="34" charset="0"/>
                <a:cs typeface="Calibri" panose="020F0502020204030204" pitchFamily="34" charset="0"/>
              </a:rPr>
              <a:t>Gephi</a:t>
            </a:r>
            <a:r>
              <a:rPr lang="hr-HR" dirty="0">
                <a:latin typeface="Calibri" panose="020F0502020204030204" pitchFamily="34" charset="0"/>
                <a:ea typeface="Calibri" panose="020F0502020204030204" pitchFamily="34" charset="0"/>
                <a:cs typeface="Calibri" panose="020F0502020204030204" pitchFamily="34" charset="0"/>
              </a:rPr>
              <a:t> prikazuje povezanost između različitih izvora tvrdnji, dok </a:t>
            </a:r>
            <a:r>
              <a:rPr lang="hr-HR" b="1" dirty="0">
                <a:latin typeface="Calibri" panose="020F0502020204030204" pitchFamily="34" charset="0"/>
                <a:ea typeface="Calibri" panose="020F0502020204030204" pitchFamily="34" charset="0"/>
                <a:cs typeface="Calibri" panose="020F0502020204030204" pitchFamily="34" charset="0"/>
              </a:rPr>
              <a:t>Google </a:t>
            </a:r>
            <a:r>
              <a:rPr lang="hr-HR" b="1" dirty="0" err="1">
                <a:latin typeface="Calibri" panose="020F0502020204030204" pitchFamily="34" charset="0"/>
                <a:ea typeface="Calibri" panose="020F0502020204030204" pitchFamily="34" charset="0"/>
                <a:cs typeface="Calibri" panose="020F0502020204030204" pitchFamily="34" charset="0"/>
              </a:rPr>
              <a:t>Maps</a:t>
            </a:r>
            <a:r>
              <a:rPr lang="hr-HR" b="1" dirty="0">
                <a:latin typeface="Calibri" panose="020F0502020204030204" pitchFamily="34" charset="0"/>
                <a:ea typeface="Calibri" panose="020F0502020204030204" pitchFamily="34" charset="0"/>
                <a:cs typeface="Calibri" panose="020F0502020204030204" pitchFamily="34" charset="0"/>
              </a:rPr>
              <a:t> API</a:t>
            </a:r>
            <a:r>
              <a:rPr lang="hr-HR" dirty="0">
                <a:latin typeface="Calibri" panose="020F0502020204030204" pitchFamily="34" charset="0"/>
                <a:ea typeface="Calibri" panose="020F0502020204030204" pitchFamily="34" charset="0"/>
                <a:cs typeface="Calibri" panose="020F0502020204030204" pitchFamily="34" charset="0"/>
              </a:rPr>
              <a:t> koristi se za prikaz geografskog konteksta tvrdnji.</a:t>
            </a:r>
          </a:p>
        </p:txBody>
      </p:sp>
      <p:sp>
        <p:nvSpPr>
          <p:cNvPr id="18" name="TextBox 17">
            <a:extLst>
              <a:ext uri="{FF2B5EF4-FFF2-40B4-BE49-F238E27FC236}">
                <a16:creationId xmlns:a16="http://schemas.microsoft.com/office/drawing/2014/main" id="{93E2238F-5276-4C27-B408-981D6CC63332}"/>
              </a:ext>
            </a:extLst>
          </p:cNvPr>
          <p:cNvSpPr txBox="1"/>
          <p:nvPr/>
        </p:nvSpPr>
        <p:spPr>
          <a:xfrm>
            <a:off x="471488" y="4177244"/>
            <a:ext cx="10510418" cy="646331"/>
          </a:xfrm>
          <a:prstGeom prst="rect">
            <a:avLst/>
          </a:prstGeom>
          <a:noFill/>
        </p:spPr>
        <p:txBody>
          <a:bodyPr wrap="square">
            <a:spAutoFit/>
          </a:bodyPr>
          <a:lstStyle/>
          <a:p>
            <a:r>
              <a:rPr lang="hr-HR" b="1" dirty="0">
                <a:latin typeface="Calibri" panose="020F0502020204030204" pitchFamily="34" charset="0"/>
                <a:ea typeface="Calibri" panose="020F0502020204030204" pitchFamily="34" charset="0"/>
                <a:cs typeface="Calibri" panose="020F0502020204030204" pitchFamily="34" charset="0"/>
              </a:rPr>
              <a:t>5. Uređivanje i Dizajn</a:t>
            </a:r>
          </a:p>
          <a:p>
            <a:r>
              <a:rPr lang="hr-HR" dirty="0">
                <a:latin typeface="Calibri" panose="020F0502020204030204" pitchFamily="34" charset="0"/>
                <a:ea typeface="Calibri" panose="020F0502020204030204" pitchFamily="34" charset="0"/>
                <a:cs typeface="Calibri" panose="020F0502020204030204" pitchFamily="34" charset="0"/>
              </a:rPr>
              <a:t>Završni vizualni elementi uređuju se u </a:t>
            </a:r>
            <a:r>
              <a:rPr lang="hr-HR" b="1" dirty="0">
                <a:latin typeface="Calibri" panose="020F0502020204030204" pitchFamily="34" charset="0"/>
                <a:ea typeface="Calibri" panose="020F0502020204030204" pitchFamily="34" charset="0"/>
                <a:cs typeface="Calibri" panose="020F0502020204030204" pitchFamily="34" charset="0"/>
              </a:rPr>
              <a:t>Adobe </a:t>
            </a:r>
            <a:r>
              <a:rPr lang="hr-HR" b="1" dirty="0" err="1">
                <a:latin typeface="Calibri" panose="020F0502020204030204" pitchFamily="34" charset="0"/>
                <a:ea typeface="Calibri" panose="020F0502020204030204" pitchFamily="34" charset="0"/>
                <a:cs typeface="Calibri" panose="020F0502020204030204" pitchFamily="34" charset="0"/>
              </a:rPr>
              <a:t>Illustrator</a:t>
            </a:r>
            <a:r>
              <a:rPr lang="hr-HR" dirty="0">
                <a:latin typeface="Calibri" panose="020F0502020204030204" pitchFamily="34" charset="0"/>
                <a:ea typeface="Calibri" panose="020F0502020204030204" pitchFamily="34" charset="0"/>
                <a:cs typeface="Calibri" panose="020F0502020204030204" pitchFamily="34" charset="0"/>
              </a:rPr>
              <a:t> kako bi bili estetski privlačni i lako razumljivi.</a:t>
            </a:r>
          </a:p>
        </p:txBody>
      </p:sp>
    </p:spTree>
    <p:extLst>
      <p:ext uri="{BB962C8B-B14F-4D97-AF65-F5344CB8AC3E}">
        <p14:creationId xmlns:p14="http://schemas.microsoft.com/office/powerpoint/2010/main" val="81178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A0340DA8-38B8-40C0-8AFC-1136B07FF7E7}"/>
              </a:ext>
            </a:extLst>
          </p:cNvPr>
          <p:cNvSpPr txBox="1"/>
          <p:nvPr/>
        </p:nvSpPr>
        <p:spPr>
          <a:xfrm>
            <a:off x="206453" y="1313331"/>
            <a:ext cx="11114689" cy="369332"/>
          </a:xfrm>
          <a:prstGeom prst="rect">
            <a:avLst/>
          </a:prstGeom>
          <a:noFill/>
        </p:spPr>
        <p:txBody>
          <a:bodyPr wrap="square">
            <a:spAutoFit/>
          </a:bodyPr>
          <a:lstStyle/>
          <a:p>
            <a:pPr lvl="1" algn="just">
              <a:spcBef>
                <a:spcPts val="800"/>
              </a:spcBef>
            </a:pPr>
            <a:r>
              <a:rPr lang="hr-HR" sz="18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Integracija interaktivnih vizualizacija u digitalne medije radi poboljšanja angažmana publike</a:t>
            </a:r>
          </a:p>
        </p:txBody>
      </p:sp>
      <p:sp>
        <p:nvSpPr>
          <p:cNvPr id="18" name="TextBox 17">
            <a:extLst>
              <a:ext uri="{FF2B5EF4-FFF2-40B4-BE49-F238E27FC236}">
                <a16:creationId xmlns:a16="http://schemas.microsoft.com/office/drawing/2014/main" id="{3C5A7568-259F-4DD7-A352-D1489ACF9747}"/>
              </a:ext>
            </a:extLst>
          </p:cNvPr>
          <p:cNvSpPr txBox="1"/>
          <p:nvPr/>
        </p:nvSpPr>
        <p:spPr>
          <a:xfrm>
            <a:off x="206453" y="1832339"/>
            <a:ext cx="11366938" cy="2451697"/>
          </a:xfrm>
          <a:prstGeom prst="rect">
            <a:avLst/>
          </a:prstGeom>
          <a:noFill/>
        </p:spPr>
        <p:txBody>
          <a:bodyPr wrap="square">
            <a:spAutoFit/>
          </a:bodyPr>
          <a:lstStyle/>
          <a:p>
            <a:pPr algn="just">
              <a:lnSpc>
                <a:spcPct val="115000"/>
              </a:lnSpc>
              <a:spcAft>
                <a:spcPts val="1000"/>
              </a:spcAft>
            </a:pPr>
            <a:r>
              <a:rPr lang="hr-HR" sz="2000" dirty="0">
                <a:effectLst/>
                <a:latin typeface="Calibri" panose="020F0502020204030204" pitchFamily="34" charset="0"/>
                <a:ea typeface="Times New Roman" panose="02020603050405020304" pitchFamily="18" charset="0"/>
                <a:cs typeface="Times New Roman" panose="02020603050405020304" pitchFamily="18" charset="0"/>
              </a:rPr>
              <a:t>Tehnologije vizualizacije prepoznate su kao snažan alat u obogaćivanju i dopunjavanju sadržaja i njegovoj promociji.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2000" dirty="0">
                <a:effectLst/>
                <a:latin typeface="Calibri" panose="020F0502020204030204" pitchFamily="34" charset="0"/>
                <a:ea typeface="Times New Roman" panose="02020603050405020304" pitchFamily="18" charset="0"/>
                <a:cs typeface="Times New Roman" panose="02020603050405020304" pitchFamily="18" charset="0"/>
              </a:rPr>
              <a:t>Novim obradama i interpretacijama sadržaja mogu se ostvariti nove suradnje s drugim kreativnim industrijama.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2000" dirty="0">
                <a:effectLst/>
                <a:latin typeface="Calibri" panose="020F0502020204030204" pitchFamily="34" charset="0"/>
                <a:ea typeface="Times New Roman" panose="02020603050405020304" pitchFamily="18" charset="0"/>
                <a:cs typeface="Times New Roman" panose="02020603050405020304" pitchFamily="18" charset="0"/>
              </a:rPr>
              <a:t>Tehnologija proširene stvarnosti omogućuje suživot tiskanog i digitalnog medija te stvara prilike za suradnju nakladništva i drugih kreativnih industrija.</a:t>
            </a:r>
          </a:p>
        </p:txBody>
      </p:sp>
    </p:spTree>
    <p:extLst>
      <p:ext uri="{BB962C8B-B14F-4D97-AF65-F5344CB8AC3E}">
        <p14:creationId xmlns:p14="http://schemas.microsoft.com/office/powerpoint/2010/main" val="2653898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4" name="Picture 13">
            <a:extLst>
              <a:ext uri="{FF2B5EF4-FFF2-40B4-BE49-F238E27FC236}">
                <a16:creationId xmlns:a16="http://schemas.microsoft.com/office/drawing/2014/main" id="{8132EF97-144A-47E3-9C41-1E3C483DDA42}"/>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5C9789A4-C32F-4CF1-8CD1-426761B811E8}"/>
              </a:ext>
            </a:extLst>
          </p:cNvPr>
          <p:cNvSpPr txBox="1"/>
          <p:nvPr/>
        </p:nvSpPr>
        <p:spPr>
          <a:xfrm>
            <a:off x="574850" y="1460026"/>
            <a:ext cx="10682557" cy="3918317"/>
          </a:xfrm>
          <a:prstGeom prst="rect">
            <a:avLst/>
          </a:prstGeom>
          <a:noFill/>
        </p:spPr>
        <p:txBody>
          <a:bodyPr wrap="square">
            <a:spAutoFit/>
          </a:bodyPr>
          <a:lstStyle/>
          <a:p>
            <a:pPr>
              <a:lnSpc>
                <a:spcPct val="107000"/>
              </a:lnSpc>
              <a:spcBef>
                <a:spcPts val="400"/>
              </a:spcBef>
              <a:spcAft>
                <a:spcPts val="400"/>
              </a:spcAft>
            </a:pPr>
            <a:r>
              <a:rPr lang="hr-HR" b="1" i="1" dirty="0">
                <a:latin typeface="Calibri" panose="020F0502020204030204" pitchFamily="34" charset="0"/>
                <a:ea typeface="Calibri" panose="020F0502020204030204" pitchFamily="34" charset="0"/>
                <a:cs typeface="Calibri" panose="020F0502020204030204" pitchFamily="34" charset="0"/>
              </a:rPr>
              <a:t>10. srpnja 2024.</a:t>
            </a:r>
            <a:endParaRPr lang="en-US" b="1" i="1"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Bef>
                <a:spcPts val="400"/>
              </a:spcBef>
              <a:spcAft>
                <a:spcPts val="400"/>
              </a:spcAft>
            </a:pPr>
            <a:r>
              <a:rPr lang="en-US" b="1" i="1" dirty="0">
                <a:latin typeface="Calibri" panose="020F0502020204030204" pitchFamily="34" charset="0"/>
                <a:ea typeface="Calibri" panose="020F0502020204030204" pitchFamily="34" charset="0"/>
                <a:cs typeface="Calibri" panose="020F0502020204030204" pitchFamily="34" charset="0"/>
              </a:rPr>
              <a:t>SADRŽAJ</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18. </a:t>
            </a:r>
            <a:r>
              <a:rPr lang="hr-HR" sz="1800" b="1" dirty="0">
                <a:effectLst/>
                <a:latin typeface="Calibri" panose="020F0502020204030204" pitchFamily="34" charset="0"/>
                <a:ea typeface="Calibri" panose="020F0502020204030204" pitchFamily="34" charset="0"/>
                <a:cs typeface="Calibri" panose="020F0502020204030204" pitchFamily="34" charset="0"/>
              </a:rPr>
              <a:t>Napredne tehnike vizualizacije u </a:t>
            </a:r>
            <a:r>
              <a:rPr lang="hr-HR" sz="1800" b="1" dirty="0" err="1">
                <a:effectLst/>
                <a:latin typeface="Calibri" panose="020F0502020204030204" pitchFamily="34" charset="0"/>
                <a:ea typeface="Calibri" panose="020F0502020204030204" pitchFamily="34" charset="0"/>
                <a:cs typeface="Calibri" panose="020F0502020204030204" pitchFamily="34" charset="0"/>
              </a:rPr>
              <a:t>fact-checkingu</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hr-HR" sz="1800" dirty="0">
                <a:effectLst/>
                <a:latin typeface="Calibri" panose="020F0502020204030204" pitchFamily="34" charset="0"/>
                <a:ea typeface="Calibri" panose="020F0502020204030204" pitchFamily="34" charset="0"/>
                <a:cs typeface="Calibri" panose="020F0502020204030204" pitchFamily="34" charset="0"/>
              </a:rPr>
              <a:t>Uporaba naprednih alata i tehnika za kreiranje vizualnih elemenata u </a:t>
            </a:r>
            <a:r>
              <a:rPr lang="hr-HR" sz="1800" dirty="0" err="1">
                <a:effectLst/>
                <a:latin typeface="Calibri" panose="020F0502020204030204" pitchFamily="34" charset="0"/>
                <a:ea typeface="Calibri" panose="020F0502020204030204" pitchFamily="34" charset="0"/>
                <a:cs typeface="Calibri" panose="020F0502020204030204" pitchFamily="34" charset="0"/>
              </a:rPr>
              <a:t>fact-checkingu</a:t>
            </a:r>
            <a:r>
              <a:rPr lang="hr-HR" sz="1800" dirty="0">
                <a:effectLst/>
                <a:latin typeface="Calibri" panose="020F0502020204030204" pitchFamily="34" charset="0"/>
                <a:ea typeface="Calibri" panose="020F0502020204030204" pitchFamily="34" charset="0"/>
                <a:cs typeface="Calibri" panose="020F0502020204030204" pitchFamily="34" charset="0"/>
              </a:rPr>
              <a:t>.</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hr-HR" sz="1800" dirty="0">
                <a:effectLst/>
                <a:latin typeface="Calibri" panose="020F0502020204030204" pitchFamily="34" charset="0"/>
                <a:ea typeface="Calibri" panose="020F0502020204030204" pitchFamily="34" charset="0"/>
                <a:cs typeface="Calibri" panose="020F0502020204030204" pitchFamily="34" charset="0"/>
              </a:rPr>
              <a:t>Integracija interaktivnih vizualizacija u digitalne medije radi poboljšanja angažmana publike</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19. </a:t>
            </a:r>
            <a:r>
              <a:rPr lang="hr-HR" sz="1800" b="1" dirty="0">
                <a:effectLst/>
                <a:latin typeface="Calibri" panose="020F0502020204030204" pitchFamily="34" charset="0"/>
                <a:ea typeface="Calibri" panose="020F0502020204030204" pitchFamily="34" charset="0"/>
                <a:cs typeface="Calibri" panose="020F0502020204030204" pitchFamily="34" charset="0"/>
              </a:rPr>
              <a:t>Praktične vježbe</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Bef>
                <a:spcPts val="600"/>
              </a:spcBef>
              <a:spcAft>
                <a:spcPts val="600"/>
              </a:spcAft>
            </a:pPr>
            <a:r>
              <a:rPr lang="en-US" b="1" dirty="0">
                <a:latin typeface="Calibri" panose="020F0502020204030204" pitchFamily="34" charset="0"/>
                <a:ea typeface="Calibri" panose="020F0502020204030204" pitchFamily="34" charset="0"/>
                <a:cs typeface="Calibri" panose="020F0502020204030204" pitchFamily="34" charset="0"/>
              </a:rPr>
              <a:t>20. </a:t>
            </a:r>
            <a:r>
              <a:rPr lang="hr-HR" sz="1800" b="1" dirty="0">
                <a:effectLst/>
                <a:latin typeface="Calibri" panose="020F0502020204030204" pitchFamily="34" charset="0"/>
                <a:ea typeface="Calibri" panose="020F0502020204030204" pitchFamily="34" charset="0"/>
                <a:cs typeface="Calibri" panose="020F0502020204030204" pitchFamily="34" charset="0"/>
              </a:rPr>
              <a:t>Simulacije </a:t>
            </a:r>
            <a:r>
              <a:rPr lang="hr-HR" sz="1800" b="1" dirty="0" err="1">
                <a:effectLst/>
                <a:latin typeface="Calibri" panose="020F0502020204030204" pitchFamily="34" charset="0"/>
                <a:ea typeface="Calibri" panose="020F0502020204030204" pitchFamily="34" charset="0"/>
                <a:cs typeface="Calibri" panose="020F0502020204030204" pitchFamily="34" charset="0"/>
              </a:rPr>
              <a:t>fact-checking</a:t>
            </a:r>
            <a:r>
              <a:rPr lang="hr-HR" sz="1800" b="1" dirty="0">
                <a:effectLst/>
                <a:latin typeface="Calibri" panose="020F0502020204030204" pitchFamily="34" charset="0"/>
                <a:ea typeface="Calibri" panose="020F0502020204030204" pitchFamily="34" charset="0"/>
                <a:cs typeface="Calibri" panose="020F0502020204030204" pitchFamily="34" charset="0"/>
              </a:rPr>
              <a:t> situacija</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Bef>
                <a:spcPts val="600"/>
              </a:spcBef>
              <a:spcAft>
                <a:spcPts val="600"/>
              </a:spcAft>
            </a:pP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Bef>
                <a:spcPts val="600"/>
              </a:spcBef>
              <a:spcAft>
                <a:spcPts val="600"/>
              </a:spcAft>
            </a:pP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1454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3C5A7568-259F-4DD7-A352-D1489ACF9747}"/>
              </a:ext>
            </a:extLst>
          </p:cNvPr>
          <p:cNvSpPr txBox="1"/>
          <p:nvPr/>
        </p:nvSpPr>
        <p:spPr>
          <a:xfrm>
            <a:off x="545247" y="2329595"/>
            <a:ext cx="10998541" cy="1615570"/>
          </a:xfrm>
          <a:prstGeom prst="rect">
            <a:avLst/>
          </a:prstGeom>
          <a:noFill/>
        </p:spPr>
        <p:txBody>
          <a:bodyPr wrap="square">
            <a:spAutoFit/>
          </a:bodyPr>
          <a:lstStyle/>
          <a:p>
            <a:pPr algn="just">
              <a:lnSpc>
                <a:spcPct val="115000"/>
              </a:lnSpc>
              <a:spcAft>
                <a:spcPts val="1000"/>
              </a:spcAft>
            </a:pPr>
            <a:r>
              <a:rPr lang="hr-HR" sz="2000" dirty="0">
                <a:effectLst/>
                <a:latin typeface="Calibri" panose="020F0502020204030204" pitchFamily="34" charset="0"/>
                <a:ea typeface="Times New Roman" panose="02020603050405020304" pitchFamily="18" charset="0"/>
                <a:cs typeface="Times New Roman" panose="02020603050405020304" pitchFamily="18" charset="0"/>
              </a:rPr>
              <a:t>Interaktivne vizualizacije igraju ključnu ulogu u modernom digitalnom novinarstvu i komunikaciji jer omogućuju dublje razumijevanje složenih podataka i potiču angažman publike.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2000" dirty="0">
                <a:effectLst/>
                <a:latin typeface="Calibri" panose="020F0502020204030204" pitchFamily="34" charset="0"/>
                <a:ea typeface="Times New Roman" panose="02020603050405020304" pitchFamily="18" charset="0"/>
                <a:cs typeface="Times New Roman" panose="02020603050405020304" pitchFamily="18" charset="0"/>
              </a:rPr>
              <a:t>Integracijom ovih vizualizacija u digitalne medije, publika dobiva priliku aktivno istraživati informacije, što rezultira većom interakcijom i boljom percepcijom sadržaja.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595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90373523-B9BC-49D7-BFAE-580DE90EE53B}"/>
              </a:ext>
            </a:extLst>
          </p:cNvPr>
          <p:cNvSpPr txBox="1"/>
          <p:nvPr/>
        </p:nvSpPr>
        <p:spPr>
          <a:xfrm>
            <a:off x="457200" y="1164333"/>
            <a:ext cx="11159950" cy="428501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Alati za kreiranje interaktivnih vizualizacija</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JavaScript biblioteke</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D3.js: Moćna biblioteka za kreiranje dinamičnih i interaktivnih vizualizacija podataka.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Chart.js: Jednostavna za korištenje, pruža osnovne interaktivne grafove.</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Plotly</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Omogućuje kreiranje visokokvalitetnih, interaktivnih grafova.</a:t>
            </a: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Platforme za vizualizaciju</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Tableau</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Public</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Omogućuje kreiranje i dijeljenje interaktivnih vizualizacija.</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hlinkClick r:id="rId8"/>
              </a:rPr>
              <a:t>https://public.tableau.com/app/discover</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Google Data Studio: Besplatna platforma za kreiranje interaktivnih izvještaja i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dashboardova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Power BI: Microsoftova platforma za poslovnu inteligenciju koja omogućuje kreiranje interaktivnih vizualizacija.</a:t>
            </a:r>
          </a:p>
        </p:txBody>
      </p:sp>
    </p:spTree>
    <p:extLst>
      <p:ext uri="{BB962C8B-B14F-4D97-AF65-F5344CB8AC3E}">
        <p14:creationId xmlns:p14="http://schemas.microsoft.com/office/powerpoint/2010/main" val="976455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FFBB149-2B40-4560-AEC1-35AE6D9112A2}"/>
              </a:ext>
            </a:extLst>
          </p:cNvPr>
          <p:cNvSpPr txBox="1"/>
          <p:nvPr/>
        </p:nvSpPr>
        <p:spPr>
          <a:xfrm>
            <a:off x="301045" y="1230319"/>
            <a:ext cx="11020097" cy="402853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3. Integracija vizualizacija u digitalne medije</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Web stranice i blogovi</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Ugradnja interaktivnih vizualizacija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Korištenje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iframe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 ili ugrađenog koda za integraciju vizualizacija iz alata poput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Tableau</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Public</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ili Google Data Studio.</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Korištenje JavaScript biblioteka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Direktna implementacija interaktivnih grafova koristeći biblioteke kao što su D3.js ili Chart.js.</a:t>
            </a: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Društveni mediji</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Interaktivne slike i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videi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Kreiranje interaktivnih slika i videa koji omogućuju korisnicima da istražuju podatke unutar platformi kao što su Facebook i Instagram.</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Live vizualizacije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Korištenje live podataka za stvaranje interaktivnih objava na društvenim medijima.</a:t>
            </a:r>
          </a:p>
        </p:txBody>
      </p:sp>
    </p:spTree>
    <p:extLst>
      <p:ext uri="{BB962C8B-B14F-4D97-AF65-F5344CB8AC3E}">
        <p14:creationId xmlns:p14="http://schemas.microsoft.com/office/powerpoint/2010/main" val="3599598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C3A67AF-6377-4021-A35B-AD6D9A377543}"/>
              </a:ext>
            </a:extLst>
          </p:cNvPr>
          <p:cNvSpPr txBox="1"/>
          <p:nvPr/>
        </p:nvSpPr>
        <p:spPr>
          <a:xfrm>
            <a:off x="387402" y="1215174"/>
            <a:ext cx="10909738" cy="2179315"/>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1</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eea.Europa.eu</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Vizualizacija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Interaktivni grafikon koji prikazuje utjecaj klimatskih promjena.</a:t>
            </a: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Integracija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Grafikon je podijeljen na društvenim mrežama s pozivom na akciju za interakciju. </a:t>
            </a: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Ishod</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Visoka stopa dijeljenja i komentara, te veći angažman na platformama društvenih medija.</a:t>
            </a:r>
          </a:p>
        </p:txBody>
      </p:sp>
    </p:spTree>
    <p:extLst>
      <p:ext uri="{BB962C8B-B14F-4D97-AF65-F5344CB8AC3E}">
        <p14:creationId xmlns:p14="http://schemas.microsoft.com/office/powerpoint/2010/main" val="1999490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2571F98-7FC2-4B75-A98A-C33EBFEE4670}"/>
              </a:ext>
            </a:extLst>
          </p:cNvPr>
          <p:cNvPicPr>
            <a:picLocks noChangeAspect="1"/>
          </p:cNvPicPr>
          <p:nvPr/>
        </p:nvPicPr>
        <p:blipFill>
          <a:blip r:embed="rId8"/>
          <a:stretch>
            <a:fillRect/>
          </a:stretch>
        </p:blipFill>
        <p:spPr>
          <a:xfrm>
            <a:off x="2124307" y="1095093"/>
            <a:ext cx="7002967" cy="4466408"/>
          </a:xfrm>
          <a:prstGeom prst="rect">
            <a:avLst/>
          </a:prstGeom>
        </p:spPr>
      </p:pic>
    </p:spTree>
    <p:extLst>
      <p:ext uri="{BB962C8B-B14F-4D97-AF65-F5344CB8AC3E}">
        <p14:creationId xmlns:p14="http://schemas.microsoft.com/office/powerpoint/2010/main" val="907610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C3A67AF-6377-4021-A35B-AD6D9A377543}"/>
              </a:ext>
            </a:extLst>
          </p:cNvPr>
          <p:cNvSpPr txBox="1"/>
          <p:nvPr/>
        </p:nvSpPr>
        <p:spPr>
          <a:xfrm>
            <a:off x="256270" y="1629511"/>
            <a:ext cx="4673964" cy="3453510"/>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2</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b="1" dirty="0">
                <a:latin typeface="Calibri" panose="020F0502020204030204" pitchFamily="34" charset="0"/>
                <a:ea typeface="Times New Roman" panose="02020603050405020304" pitchFamily="18" charset="0"/>
                <a:cs typeface="Times New Roman" panose="02020603050405020304" pitchFamily="18" charset="0"/>
              </a:rPr>
              <a:t>N1</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Vizualizacija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Interaktivna karta koja prikazuje rezultate izbora po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jJLS</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Integracija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Karta je integrirana u članak na web stranici, omogućujući korisnicima da kliknu na različite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JLS</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 istraže rezultate detaljno. </a:t>
            </a: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Ishod</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Povećana angažiranost korisnika i duže vrijeme provedeno na stranici.</a:t>
            </a: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8CDF7BD-267D-4B03-AF26-879681EF6DA4}"/>
              </a:ext>
            </a:extLst>
          </p:cNvPr>
          <p:cNvPicPr>
            <a:picLocks noChangeAspect="1"/>
          </p:cNvPicPr>
          <p:nvPr/>
        </p:nvPicPr>
        <p:blipFill>
          <a:blip r:embed="rId8"/>
          <a:stretch>
            <a:fillRect/>
          </a:stretch>
        </p:blipFill>
        <p:spPr>
          <a:xfrm>
            <a:off x="4930234" y="1319826"/>
            <a:ext cx="7152908" cy="4081557"/>
          </a:xfrm>
          <a:prstGeom prst="rect">
            <a:avLst/>
          </a:prstGeom>
        </p:spPr>
      </p:pic>
    </p:spTree>
    <p:extLst>
      <p:ext uri="{BB962C8B-B14F-4D97-AF65-F5344CB8AC3E}">
        <p14:creationId xmlns:p14="http://schemas.microsoft.com/office/powerpoint/2010/main" val="3759515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D6E7E65-BB07-4DEE-B16A-7B5A9B21EBE0}"/>
              </a:ext>
            </a:extLst>
          </p:cNvPr>
          <p:cNvSpPr txBox="1"/>
          <p:nvPr/>
        </p:nvSpPr>
        <p:spPr>
          <a:xfrm>
            <a:off x="459827" y="1324224"/>
            <a:ext cx="11272345" cy="461665"/>
          </a:xfrm>
          <a:prstGeom prst="rect">
            <a:avLst/>
          </a:prstGeom>
          <a:noFill/>
        </p:spPr>
        <p:txBody>
          <a:bodyPr wrap="square">
            <a:spAutoFit/>
          </a:bodyPr>
          <a:lstStyle/>
          <a:p>
            <a:pPr lvl="0">
              <a:spcBef>
                <a:spcPts val="2000"/>
              </a:spcBef>
              <a:spcAft>
                <a:spcPts val="200"/>
              </a:spcAft>
            </a:pPr>
            <a:r>
              <a:rPr lang="hr-HR" sz="2400" b="1" kern="0"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PRAKTIČNE VJEŽBE</a:t>
            </a:r>
            <a:endParaRPr lang="hr-HR" sz="24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B4B00B4-064C-49C4-9018-DE9A77923422}"/>
              </a:ext>
            </a:extLst>
          </p:cNvPr>
          <p:cNvSpPr txBox="1"/>
          <p:nvPr/>
        </p:nvSpPr>
        <p:spPr>
          <a:xfrm>
            <a:off x="574850" y="2222301"/>
            <a:ext cx="10970173" cy="2198038"/>
          </a:xfrm>
          <a:prstGeom prst="rect">
            <a:avLst/>
          </a:prstGeom>
          <a:noFill/>
        </p:spPr>
        <p:txBody>
          <a:bodyPr wrap="square">
            <a:spAutoFit/>
          </a:bodyPr>
          <a:lstStyle/>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Cilj: </a:t>
            </a:r>
          </a:p>
          <a:p>
            <a:pPr marL="285750" indent="-285750" algn="just">
              <a:lnSpc>
                <a:spcPct val="115000"/>
              </a:lnSpc>
              <a:spcAft>
                <a:spcPts val="1000"/>
              </a:spcAft>
              <a:buFont typeface="Arial" pitchFamily="34" charset="0"/>
              <a:buChar char="•"/>
            </a:pPr>
            <a:r>
              <a:rPr lang="hr-HR" dirty="0">
                <a:latin typeface="Calibri" panose="020F0502020204030204" pitchFamily="34" charset="0"/>
                <a:ea typeface="Times New Roman" panose="02020603050405020304" pitchFamily="18" charset="0"/>
                <a:cs typeface="Times New Roman" panose="02020603050405020304" pitchFamily="18" charset="0"/>
              </a:rPr>
              <a:t>P</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rimjena stečenih znanja na realnim primjerima</a:t>
            </a:r>
          </a:p>
          <a:p>
            <a:pPr marL="285750" indent="-285750" algn="just">
              <a:lnSpc>
                <a:spcPct val="115000"/>
              </a:lnSpc>
              <a:spcAft>
                <a:spcPts val="1000"/>
              </a:spcAft>
              <a:buFont typeface="Arial" pitchFamily="34" charset="0"/>
              <a:buChar char="•"/>
            </a:pPr>
            <a:r>
              <a:rPr lang="hr-HR" dirty="0">
                <a:latin typeface="Calibri" panose="020F0502020204030204" pitchFamily="34" charset="0"/>
                <a:ea typeface="Times New Roman" panose="02020603050405020304" pitchFamily="18" charset="0"/>
                <a:cs typeface="Times New Roman" panose="02020603050405020304" pitchFamily="18" charset="0"/>
              </a:rPr>
              <a:t>Korištenje predstavljene metodologije za provjeru činjenica</a:t>
            </a:r>
          </a:p>
          <a:p>
            <a:pPr marL="285750" indent="-285750" algn="just">
              <a:lnSpc>
                <a:spcPct val="115000"/>
              </a:lnSpc>
              <a:spcAft>
                <a:spcPts val="1000"/>
              </a:spcAft>
              <a:buFont typeface="Arial" pitchFamily="34" charset="0"/>
              <a:buChar char="•"/>
            </a:pPr>
            <a:r>
              <a:rPr lang="hr-HR" dirty="0">
                <a:latin typeface="Calibri" panose="020F0502020204030204" pitchFamily="34" charset="0"/>
                <a:ea typeface="Times New Roman" panose="02020603050405020304" pitchFamily="18" charset="0"/>
                <a:cs typeface="Times New Roman" panose="02020603050405020304" pitchFamily="18" charset="0"/>
              </a:rPr>
              <a:t>R</a:t>
            </a:r>
            <a:r>
              <a:rPr lang="en-US" dirty="0" err="1">
                <a:latin typeface="Calibri" panose="020F0502020204030204" pitchFamily="34" charset="0"/>
                <a:ea typeface="Times New Roman" panose="02020603050405020304" pitchFamily="18" charset="0"/>
                <a:cs typeface="Times New Roman" panose="02020603050405020304" pitchFamily="18" charset="0"/>
              </a:rPr>
              <a:t>azvijanj</a:t>
            </a:r>
            <a:r>
              <a:rPr lang="hr-HR" dirty="0">
                <a:latin typeface="Calibri" panose="020F0502020204030204" pitchFamily="34" charset="0"/>
                <a:ea typeface="Times New Roman" panose="02020603050405020304" pitchFamily="18" charset="0"/>
                <a:cs typeface="Times New Roman" panose="02020603050405020304" pitchFamily="18" charset="0"/>
              </a:rPr>
              <a:t>e</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err="1">
                <a:latin typeface="Calibri" panose="020F0502020204030204" pitchFamily="34" charset="0"/>
                <a:ea typeface="Times New Roman" panose="02020603050405020304" pitchFamily="18" charset="0"/>
                <a:cs typeface="Times New Roman" panose="02020603050405020304" pitchFamily="18" charset="0"/>
              </a:rPr>
              <a:t>kritičkog</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err="1">
                <a:latin typeface="Calibri" panose="020F0502020204030204" pitchFamily="34" charset="0"/>
                <a:ea typeface="Times New Roman" panose="02020603050405020304" pitchFamily="18" charset="0"/>
                <a:cs typeface="Times New Roman" panose="02020603050405020304" pitchFamily="18" charset="0"/>
              </a:rPr>
              <a:t>mišljenja</a:t>
            </a:r>
            <a:r>
              <a:rPr lang="en-US" dirty="0">
                <a:latin typeface="Calibri" panose="020F0502020204030204" pitchFamily="34" charset="0"/>
                <a:ea typeface="Times New Roman" panose="02020603050405020304" pitchFamily="18" charset="0"/>
                <a:cs typeface="Times New Roman" panose="02020603050405020304" pitchFamily="18" charset="0"/>
              </a:rPr>
              <a:t> i </a:t>
            </a:r>
            <a:r>
              <a:rPr lang="en-US" dirty="0" err="1">
                <a:latin typeface="Calibri" panose="020F0502020204030204" pitchFamily="34" charset="0"/>
                <a:ea typeface="Times New Roman" panose="02020603050405020304" pitchFamily="18" charset="0"/>
                <a:cs typeface="Times New Roman" panose="02020603050405020304" pitchFamily="18" charset="0"/>
              </a:rPr>
              <a:t>vještina</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err="1">
                <a:latin typeface="Calibri" panose="020F0502020204030204" pitchFamily="34" charset="0"/>
                <a:ea typeface="Times New Roman" panose="02020603050405020304" pitchFamily="18" charset="0"/>
                <a:cs typeface="Times New Roman" panose="02020603050405020304" pitchFamily="18" charset="0"/>
              </a:rPr>
              <a:t>analize</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err="1">
                <a:latin typeface="Calibri" panose="020F0502020204030204" pitchFamily="34" charset="0"/>
                <a:ea typeface="Times New Roman" panose="02020603050405020304" pitchFamily="18" charset="0"/>
                <a:cs typeface="Times New Roman" panose="02020603050405020304" pitchFamily="18" charset="0"/>
              </a:rPr>
              <a:t>informacija</a:t>
            </a:r>
            <a:r>
              <a:rPr lang="en-US" dirty="0">
                <a:latin typeface="Calibri" panose="020F0502020204030204" pitchFamily="34" charset="0"/>
                <a:ea typeface="Times New Roman" panose="02020603050405020304" pitchFamily="18" charset="0"/>
                <a:cs typeface="Times New Roman" panose="02020603050405020304" pitchFamily="18" charset="0"/>
              </a:rPr>
              <a:t>.</a:t>
            </a:r>
          </a:p>
          <a:p>
            <a:pPr marL="285750" indent="-285750" algn="just">
              <a:lnSpc>
                <a:spcPct val="115000"/>
              </a:lnSpc>
              <a:spcAft>
                <a:spcPts val="1000"/>
              </a:spcAft>
              <a:buFont typeface="Arial" pitchFamily="34" charset="0"/>
              <a:buChar char="•"/>
            </a:pP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581616" y="1991285"/>
            <a:ext cx="11317085" cy="410882"/>
          </a:xfrm>
          <a:prstGeom prst="rect">
            <a:avLst/>
          </a:prstGeom>
          <a:noFill/>
        </p:spPr>
        <p:txBody>
          <a:bodyPr wrap="square">
            <a:spAutoFit/>
          </a:bodyPr>
          <a:lstStyle/>
          <a:p>
            <a:pPr algn="just">
              <a:lnSpc>
                <a:spcPct val="115000"/>
              </a:lnSpc>
              <a:spcAft>
                <a:spcPts val="1000"/>
              </a:spcAft>
            </a:pPr>
            <a:r>
              <a:rPr lang="en-US" dirty="0">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50083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7"/>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6" y="5738410"/>
            <a:ext cx="2627604" cy="749873"/>
          </a:xfrm>
          <a:prstGeom prst="rect">
            <a:avLst/>
          </a:prstGeom>
        </p:spPr>
      </p:pic>
      <p:sp>
        <p:nvSpPr>
          <p:cNvPr id="7" name="TextBox 6"/>
          <p:cNvSpPr txBox="1"/>
          <p:nvPr/>
        </p:nvSpPr>
        <p:spPr>
          <a:xfrm>
            <a:off x="3978941" y="5774236"/>
            <a:ext cx="7002967"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1" y="315262"/>
            <a:ext cx="2152075" cy="560881"/>
          </a:xfrm>
          <a:prstGeom prst="rect">
            <a:avLst/>
          </a:prstGeom>
        </p:spPr>
      </p:pic>
      <p:pic>
        <p:nvPicPr>
          <p:cNvPr id="11" name="Picture 10"/>
          <p:cNvPicPr>
            <a:picLocks noChangeAspect="1"/>
          </p:cNvPicPr>
          <p:nvPr/>
        </p:nvPicPr>
        <p:blipFill>
          <a:blip r:embed="rId4"/>
          <a:stretch>
            <a:fillRect/>
          </a:stretch>
        </p:blipFill>
        <p:spPr>
          <a:xfrm>
            <a:off x="3629618" y="277298"/>
            <a:ext cx="2414901" cy="574976"/>
          </a:xfrm>
          <a:prstGeom prst="rect">
            <a:avLst/>
          </a:prstGeom>
        </p:spPr>
      </p:pic>
      <p:pic>
        <p:nvPicPr>
          <p:cNvPr id="15" name="Picture 14"/>
          <p:cNvPicPr>
            <a:picLocks noChangeAspect="1"/>
          </p:cNvPicPr>
          <p:nvPr/>
        </p:nvPicPr>
        <p:blipFill>
          <a:blip r:embed="rId5"/>
          <a:stretch>
            <a:fillRect/>
          </a:stretch>
        </p:blipFill>
        <p:spPr>
          <a:xfrm>
            <a:off x="6947211" y="121555"/>
            <a:ext cx="877900" cy="914479"/>
          </a:xfrm>
          <a:prstGeom prst="rect">
            <a:avLst/>
          </a:prstGeom>
        </p:spPr>
      </p:pic>
      <p:pic>
        <p:nvPicPr>
          <p:cNvPr id="16" name="Picture 15"/>
          <p:cNvPicPr>
            <a:picLocks noChangeAspect="1"/>
          </p:cNvPicPr>
          <p:nvPr/>
        </p:nvPicPr>
        <p:blipFill>
          <a:blip r:embed="rId6"/>
          <a:stretch>
            <a:fillRect/>
          </a:stretch>
        </p:blipFill>
        <p:spPr>
          <a:xfrm>
            <a:off x="8889480"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3" y="6031108"/>
            <a:ext cx="1524000" cy="526415"/>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FE7C5DAD-A64A-4634-A0D2-3AEB8FD33440}"/>
              </a:ext>
            </a:extLst>
          </p:cNvPr>
          <p:cNvSpPr txBox="1"/>
          <p:nvPr/>
        </p:nvSpPr>
        <p:spPr>
          <a:xfrm>
            <a:off x="384936" y="1431669"/>
            <a:ext cx="10459453" cy="3831818"/>
          </a:xfrm>
          <a:prstGeom prst="rect">
            <a:avLst/>
          </a:prstGeom>
          <a:noFill/>
        </p:spPr>
        <p:txBody>
          <a:bodyPr wrap="square">
            <a:spAutoFit/>
          </a:bodyPr>
          <a:lstStyle/>
          <a:p>
            <a:pPr>
              <a:lnSpc>
                <a:spcPct val="150000"/>
              </a:lnSpc>
            </a:pPr>
            <a:r>
              <a:rPr lang="hr-HR" b="1" dirty="0">
                <a:latin typeface="Calibri" panose="020F0502020204030204" pitchFamily="34" charset="0"/>
                <a:ea typeface="Calibri" panose="020F0502020204030204" pitchFamily="34" charset="0"/>
                <a:cs typeface="Calibri" panose="020F0502020204030204" pitchFamily="34" charset="0"/>
              </a:rPr>
              <a:t>Koraci za provjeru tekstualnih činjenica:</a:t>
            </a:r>
          </a:p>
          <a:p>
            <a:pPr>
              <a:lnSpc>
                <a:spcPct val="150000"/>
              </a:lnSpc>
            </a:pPr>
            <a:r>
              <a:rPr lang="hr-HR" dirty="0">
                <a:latin typeface="Calibri" panose="020F0502020204030204" pitchFamily="34" charset="0"/>
                <a:ea typeface="Calibri" panose="020F0502020204030204" pitchFamily="34" charset="0"/>
                <a:cs typeface="Calibri" panose="020F0502020204030204" pitchFamily="34" charset="0"/>
              </a:rPr>
              <a:t>1. Identifikacija izvora informacije</a:t>
            </a:r>
          </a:p>
          <a:p>
            <a:pPr>
              <a:lnSpc>
                <a:spcPct val="150000"/>
              </a:lnSpc>
            </a:pPr>
            <a:r>
              <a:rPr lang="hr-HR" dirty="0">
                <a:latin typeface="Calibri" panose="020F0502020204030204" pitchFamily="34" charset="0"/>
                <a:ea typeface="Calibri" panose="020F0502020204030204" pitchFamily="34" charset="0"/>
                <a:cs typeface="Calibri" panose="020F0502020204030204" pitchFamily="34" charset="0"/>
              </a:rPr>
              <a:t>2. Uočit</a:t>
            </a:r>
            <a:r>
              <a:rPr lang="en-US" dirty="0">
                <a:latin typeface="Calibri" panose="020F0502020204030204" pitchFamily="34" charset="0"/>
                <a:ea typeface="Calibri" panose="020F0502020204030204" pitchFamily="34" charset="0"/>
                <a:cs typeface="Calibri" panose="020F0502020204030204" pitchFamily="34" charset="0"/>
              </a:rPr>
              <a:t>i </a:t>
            </a:r>
            <a:r>
              <a:rPr lang="en-US" dirty="0" err="1">
                <a:latin typeface="Calibri" panose="020F0502020204030204" pitchFamily="34" charset="0"/>
                <a:ea typeface="Calibri" panose="020F0502020204030204" pitchFamily="34" charset="0"/>
                <a:cs typeface="Calibri" panose="020F0502020204030204" pitchFamily="34" charset="0"/>
              </a:rPr>
              <a:t>ključne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točke</a:t>
            </a:r>
            <a:r>
              <a:rPr lang="en-US" dirty="0">
                <a:latin typeface="Calibri" panose="020F0502020204030204" pitchFamily="34" charset="0"/>
                <a:ea typeface="Calibri" panose="020F0502020204030204" pitchFamily="34" charset="0"/>
                <a:cs typeface="Calibri" panose="020F0502020204030204" pitchFamily="34" charset="0"/>
              </a:rPr>
              <a:t> </a:t>
            </a:r>
            <a:r>
              <a:rPr lang="hr-HR"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elemente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teksta</a:t>
            </a:r>
            <a:r>
              <a:rPr lang="hr-HR"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činjenice</a:t>
            </a:r>
            <a:r>
              <a:rPr lang="en-US" dirty="0">
                <a:latin typeface="Calibri" panose="020F0502020204030204" pitchFamily="34" charset="0"/>
                <a:ea typeface="Calibri" panose="020F0502020204030204" pitchFamily="34" charset="0"/>
                <a:cs typeface="Calibri" panose="020F0502020204030204" pitchFamily="34" charset="0"/>
              </a:rPr>
              <a:t> </a:t>
            </a:r>
            <a:r>
              <a:rPr lang="hr-HR" dirty="0">
                <a:latin typeface="Calibri" panose="020F0502020204030204" pitchFamily="34" charset="0"/>
                <a:ea typeface="Calibri" panose="020F0502020204030204" pitchFamily="34" charset="0"/>
                <a:cs typeface="Calibri" panose="020F0502020204030204" pitchFamily="34" charset="0"/>
              </a:rPr>
              <a:t>na osnovu kojeg je tekst napisan ) ili slike; </a:t>
            </a:r>
          </a:p>
          <a:p>
            <a:pPr>
              <a:lnSpc>
                <a:spcPct val="150000"/>
              </a:lnSpc>
            </a:pPr>
            <a:r>
              <a:rPr lang="hr-HR" dirty="0">
                <a:latin typeface="Calibri" panose="020F0502020204030204" pitchFamily="34" charset="0"/>
                <a:ea typeface="Calibri" panose="020F0502020204030204" pitchFamily="34" charset="0"/>
                <a:cs typeface="Calibri" panose="020F0502020204030204" pitchFamily="34" charset="0"/>
              </a:rPr>
              <a:t>3. Odrediti </a:t>
            </a:r>
            <a:r>
              <a:rPr lang="en-US" dirty="0" err="1">
                <a:latin typeface="Calibri" panose="020F0502020204030204" pitchFamily="34" charset="0"/>
                <a:ea typeface="Calibri" panose="020F0502020204030204" pitchFamily="34" charset="0"/>
                <a:cs typeface="Calibri" panose="020F0502020204030204" pitchFamily="34" charset="0"/>
              </a:rPr>
              <a:t>na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koji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način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su</a:t>
            </a:r>
            <a:r>
              <a:rPr lang="en-US" dirty="0">
                <a:latin typeface="Calibri" panose="020F0502020204030204" pitchFamily="34" charset="0"/>
                <a:ea typeface="Calibri" panose="020F0502020204030204" pitchFamily="34" charset="0"/>
                <a:cs typeface="Calibri" panose="020F0502020204030204" pitchFamily="34" charset="0"/>
              </a:rPr>
              <a:t> </a:t>
            </a:r>
            <a:r>
              <a:rPr lang="hr-HR" dirty="0">
                <a:latin typeface="Calibri" panose="020F0502020204030204" pitchFamily="34" charset="0"/>
                <a:ea typeface="Calibri" panose="020F0502020204030204" pitchFamily="34" charset="0"/>
                <a:cs typeface="Calibri" panose="020F0502020204030204" pitchFamily="34" charset="0"/>
              </a:rPr>
              <a:t>elementi povezani (</a:t>
            </a:r>
            <a:r>
              <a:rPr lang="en-US" dirty="0" err="1">
                <a:latin typeface="Calibri" panose="020F0502020204030204" pitchFamily="34" charset="0"/>
                <a:ea typeface="Calibri" panose="020F0502020204030204" pitchFamily="34" charset="0"/>
                <a:cs typeface="Calibri" panose="020F0502020204030204" pitchFamily="34" charset="0"/>
              </a:rPr>
              <a:t>utemeljen</a:t>
            </a:r>
            <a:r>
              <a:rPr lang="hr-HR" dirty="0">
                <a:latin typeface="Calibri" panose="020F0502020204030204" pitchFamily="34" charset="0"/>
                <a:ea typeface="Calibri" panose="020F0502020204030204" pitchFamily="34" charset="0"/>
                <a:cs typeface="Calibri" panose="020F0502020204030204" pitchFamily="34" charset="0"/>
              </a:rPr>
              <a:t>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ili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indikativn</a:t>
            </a:r>
            <a:r>
              <a:rPr lang="hr-HR" dirty="0">
                <a:latin typeface="Calibri" panose="020F0502020204030204" pitchFamily="34" charset="0"/>
                <a:ea typeface="Calibri" panose="020F0502020204030204" pitchFamily="34" charset="0"/>
                <a:cs typeface="Calibri" panose="020F0502020204030204" pitchFamily="34" charset="0"/>
              </a:rPr>
              <a:t>o)</a:t>
            </a:r>
          </a:p>
          <a:p>
            <a:pPr>
              <a:lnSpc>
                <a:spcPct val="150000"/>
              </a:lnSpc>
            </a:pPr>
            <a:r>
              <a:rPr lang="hr-HR" dirty="0">
                <a:latin typeface="Calibri" panose="020F0502020204030204" pitchFamily="34" charset="0"/>
                <a:ea typeface="Calibri" panose="020F0502020204030204" pitchFamily="34" charset="0"/>
                <a:cs typeface="Calibri" panose="020F0502020204030204" pitchFamily="34" charset="0"/>
              </a:rPr>
              <a:t>4. Odrediti kontekst te relevantnost veze i okruženja</a:t>
            </a:r>
          </a:p>
          <a:p>
            <a:pPr>
              <a:lnSpc>
                <a:spcPct val="150000"/>
              </a:lnSpc>
            </a:pPr>
            <a:r>
              <a:rPr lang="hr-HR" dirty="0">
                <a:latin typeface="Calibri" panose="020F0502020204030204" pitchFamily="34" charset="0"/>
                <a:ea typeface="Calibri" panose="020F0502020204030204" pitchFamily="34" charset="0"/>
                <a:cs typeface="Calibri" panose="020F0502020204030204" pitchFamily="34" charset="0"/>
              </a:rPr>
              <a:t>5. Pretraživanje pouzdanih izvora</a:t>
            </a:r>
          </a:p>
          <a:p>
            <a:pPr>
              <a:lnSpc>
                <a:spcPct val="150000"/>
              </a:lnSpc>
            </a:pPr>
            <a:r>
              <a:rPr lang="hr-HR" dirty="0">
                <a:latin typeface="Calibri" panose="020F0502020204030204" pitchFamily="34" charset="0"/>
                <a:ea typeface="Calibri" panose="020F0502020204030204" pitchFamily="34" charset="0"/>
                <a:cs typeface="Calibri" panose="020F0502020204030204" pitchFamily="34" charset="0"/>
              </a:rPr>
              <a:t>6. Prikupljanje podataka</a:t>
            </a:r>
          </a:p>
          <a:p>
            <a:pPr>
              <a:lnSpc>
                <a:spcPct val="150000"/>
              </a:lnSpc>
            </a:pPr>
            <a:r>
              <a:rPr lang="hr-HR" dirty="0">
                <a:latin typeface="Calibri" panose="020F0502020204030204" pitchFamily="34" charset="0"/>
                <a:ea typeface="Calibri" panose="020F0502020204030204" pitchFamily="34" charset="0"/>
                <a:cs typeface="Calibri" panose="020F0502020204030204" pitchFamily="34" charset="0"/>
              </a:rPr>
              <a:t>7. Zaključak</a:t>
            </a:r>
          </a:p>
          <a:p>
            <a:pPr>
              <a:lnSpc>
                <a:spcPct val="150000"/>
              </a:lnSpc>
            </a:pPr>
            <a:endParaRPr lang="hr-H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8291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1: </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848" y="1858724"/>
            <a:ext cx="3575350" cy="252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6B4B00B4-064C-49C4-9018-DE9A77923422}"/>
              </a:ext>
            </a:extLst>
          </p:cNvPr>
          <p:cNvSpPr txBox="1"/>
          <p:nvPr/>
        </p:nvSpPr>
        <p:spPr>
          <a:xfrm>
            <a:off x="5176096" y="1233596"/>
            <a:ext cx="4537248" cy="995144"/>
          </a:xfrm>
          <a:prstGeom prst="rect">
            <a:avLst/>
          </a:prstGeom>
          <a:solidFill>
            <a:schemeClr val="accent5">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p>
            <a:pPr algn="just">
              <a:spcAft>
                <a:spcPts val="1000"/>
              </a:spcAft>
            </a:pPr>
            <a:r>
              <a:rPr lang="hr-HR" sz="1400" dirty="0">
                <a:effectLst/>
                <a:latin typeface="Calibri" panose="020F0502020204030204" pitchFamily="34" charset="0"/>
                <a:ea typeface="Times New Roman" panose="02020603050405020304" pitchFamily="18" charset="0"/>
                <a:cs typeface="Times New Roman" panose="02020603050405020304" pitchFamily="18" charset="0"/>
              </a:rPr>
              <a:t>Bitni elementi:</a:t>
            </a:r>
          </a:p>
          <a:p>
            <a:pPr marL="285750" indent="-285750" algn="just">
              <a:spcAft>
                <a:spcPts val="1000"/>
              </a:spcAft>
              <a:buFontTx/>
              <a:buChar char="-"/>
            </a:pPr>
            <a:r>
              <a:rPr lang="hr-HR" sz="1400" dirty="0">
                <a:latin typeface="Calibri" panose="020F0502020204030204" pitchFamily="34" charset="0"/>
                <a:ea typeface="Times New Roman" panose="02020603050405020304" pitchFamily="18" charset="0"/>
                <a:cs typeface="Times New Roman" panose="02020603050405020304" pitchFamily="18" charset="0"/>
              </a:rPr>
              <a:t>Naprasno postavljanje 5G antena</a:t>
            </a:r>
          </a:p>
          <a:p>
            <a:pPr marL="285750" indent="-285750" algn="just">
              <a:spcAft>
                <a:spcPts val="1000"/>
              </a:spcAft>
              <a:buFontTx/>
              <a:buChar char="-"/>
            </a:pPr>
            <a:r>
              <a:rPr lang="hr-HR" sz="1400" dirty="0">
                <a:latin typeface="Calibri" panose="020F0502020204030204" pitchFamily="34" charset="0"/>
                <a:ea typeface="Times New Roman" panose="02020603050405020304" pitchFamily="18" charset="0"/>
                <a:cs typeface="Times New Roman" panose="02020603050405020304" pitchFamily="18" charset="0"/>
              </a:rPr>
              <a:t>Prijevara stanovništva, nepovjerenje u sustav</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B4B00B4-064C-49C4-9018-DE9A77923422}"/>
              </a:ext>
            </a:extLst>
          </p:cNvPr>
          <p:cNvSpPr txBox="1"/>
          <p:nvPr/>
        </p:nvSpPr>
        <p:spPr>
          <a:xfrm>
            <a:off x="5176094" y="2375157"/>
            <a:ext cx="4537249" cy="866904"/>
          </a:xfrm>
          <a:prstGeom prst="rect">
            <a:avLst/>
          </a:prstGeom>
          <a:solidFill>
            <a:schemeClr val="accent3">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Relevantnost veze:</a:t>
            </a:r>
          </a:p>
          <a:p>
            <a:r>
              <a:rPr lang="hr-HR" dirty="0"/>
              <a:t>Nepoznat pojam 5G i COVID-19 -&gt; „uobičajena” prijevara stanovništva</a:t>
            </a:r>
          </a:p>
        </p:txBody>
      </p:sp>
      <p:sp>
        <p:nvSpPr>
          <p:cNvPr id="21" name="TextBox 20">
            <a:extLst>
              <a:ext uri="{FF2B5EF4-FFF2-40B4-BE49-F238E27FC236}">
                <a16:creationId xmlns:a16="http://schemas.microsoft.com/office/drawing/2014/main" id="{6B4B00B4-064C-49C4-9018-DE9A77923422}"/>
              </a:ext>
            </a:extLst>
          </p:cNvPr>
          <p:cNvSpPr txBox="1"/>
          <p:nvPr/>
        </p:nvSpPr>
        <p:spPr>
          <a:xfrm>
            <a:off x="5176094" y="3377870"/>
            <a:ext cx="4537250" cy="866904"/>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Okruženje:</a:t>
            </a:r>
          </a:p>
          <a:p>
            <a:r>
              <a:rPr lang="hr-HR" dirty="0"/>
              <a:t>Alarmantno: potres i pandemija -&gt; plodno tlo za ishitrene zaključke</a:t>
            </a:r>
          </a:p>
        </p:txBody>
      </p:sp>
      <p:sp>
        <p:nvSpPr>
          <p:cNvPr id="4" name="Rectangle 3"/>
          <p:cNvSpPr/>
          <p:nvPr/>
        </p:nvSpPr>
        <p:spPr>
          <a:xfrm>
            <a:off x="9941309" y="2485443"/>
            <a:ext cx="1459117" cy="646331"/>
          </a:xfrm>
          <a:prstGeom prst="rect">
            <a:avLst/>
          </a:prstGeom>
        </p:spPr>
        <p:txBody>
          <a:bodyPr wrap="none">
            <a:spAutoFit/>
          </a:bodyPr>
          <a:lstStyle/>
          <a:p>
            <a:r>
              <a:rPr lang="hr-HR" b="1" dirty="0">
                <a:latin typeface="Calibri" panose="020F0502020204030204" pitchFamily="34" charset="0"/>
                <a:ea typeface="Times New Roman" panose="02020603050405020304" pitchFamily="18" charset="0"/>
                <a:cs typeface="Times New Roman" panose="02020603050405020304" pitchFamily="18" charset="0"/>
              </a:rPr>
              <a:t>Indikativno </a:t>
            </a:r>
          </a:p>
          <a:p>
            <a:r>
              <a:rPr lang="hr-HR" b="1" dirty="0">
                <a:latin typeface="Calibri" panose="020F0502020204030204" pitchFamily="34" charset="0"/>
                <a:ea typeface="Times New Roman" panose="02020603050405020304" pitchFamily="18" charset="0"/>
                <a:cs typeface="Times New Roman" panose="02020603050405020304" pitchFamily="18" charset="0"/>
              </a:rPr>
              <a:t>zaključivanje </a:t>
            </a:r>
            <a:endParaRPr lang="en-US" dirty="0"/>
          </a:p>
        </p:txBody>
      </p:sp>
      <p:sp>
        <p:nvSpPr>
          <p:cNvPr id="23" name="Rectangle 22"/>
          <p:cNvSpPr/>
          <p:nvPr/>
        </p:nvSpPr>
        <p:spPr>
          <a:xfrm>
            <a:off x="9966216" y="3488156"/>
            <a:ext cx="2116926" cy="369332"/>
          </a:xfrm>
          <a:prstGeom prst="rect">
            <a:avLst/>
          </a:prstGeom>
        </p:spPr>
        <p:txBody>
          <a:bodyPr wrap="none">
            <a:spAutoFit/>
          </a:bodyPr>
          <a:lstStyle/>
          <a:p>
            <a:r>
              <a:rPr lang="hr-HR" b="1" dirty="0">
                <a:latin typeface="Calibri" panose="020F0502020204030204" pitchFamily="34" charset="0"/>
                <a:ea typeface="Times New Roman" panose="02020603050405020304" pitchFamily="18" charset="0"/>
                <a:cs typeface="Times New Roman" panose="02020603050405020304" pitchFamily="18" charset="0"/>
              </a:rPr>
              <a:t>Kontekst vrlo upitan</a:t>
            </a:r>
            <a:endParaRPr lang="en-US" dirty="0"/>
          </a:p>
        </p:txBody>
      </p:sp>
    </p:spTree>
    <p:extLst>
      <p:ext uri="{BB962C8B-B14F-4D97-AF65-F5344CB8AC3E}">
        <p14:creationId xmlns:p14="http://schemas.microsoft.com/office/powerpoint/2010/main" val="181490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4"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1: </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848" y="1858724"/>
            <a:ext cx="3575350" cy="252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6B4B00B4-064C-49C4-9018-DE9A77923422}"/>
              </a:ext>
            </a:extLst>
          </p:cNvPr>
          <p:cNvSpPr txBox="1"/>
          <p:nvPr/>
        </p:nvSpPr>
        <p:spPr>
          <a:xfrm>
            <a:off x="4762028" y="1218627"/>
            <a:ext cx="4537250" cy="1554272"/>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Smjer istraživanja:</a:t>
            </a:r>
          </a:p>
          <a:p>
            <a:pPr marL="285750" indent="-285750">
              <a:buFontTx/>
              <a:buChar char="-"/>
            </a:pPr>
            <a:r>
              <a:rPr lang="hr-HR" dirty="0"/>
              <a:t>Što je 5G? Kad su bile prve najave 5G? Kakvo postupanje je bilo s 4G?</a:t>
            </a:r>
          </a:p>
          <a:p>
            <a:pPr marL="285750" indent="-285750">
              <a:buFontTx/>
              <a:buChar char="-"/>
            </a:pPr>
            <a:r>
              <a:rPr lang="hr-HR" dirty="0"/>
              <a:t>Kako izgleda 5G antena?</a:t>
            </a:r>
          </a:p>
          <a:p>
            <a:pPr marL="285750" indent="-285750">
              <a:buFontTx/>
              <a:buChar char="-"/>
            </a:pPr>
            <a:r>
              <a:rPr lang="hr-HR" dirty="0"/>
              <a:t>Koji je izvor informacije? </a:t>
            </a:r>
          </a:p>
        </p:txBody>
      </p:sp>
      <p:sp>
        <p:nvSpPr>
          <p:cNvPr id="22" name="TextBox 21">
            <a:extLst>
              <a:ext uri="{FF2B5EF4-FFF2-40B4-BE49-F238E27FC236}">
                <a16:creationId xmlns:a16="http://schemas.microsoft.com/office/drawing/2014/main" id="{6B4B00B4-064C-49C4-9018-DE9A77923422}"/>
              </a:ext>
            </a:extLst>
          </p:cNvPr>
          <p:cNvSpPr txBox="1"/>
          <p:nvPr/>
        </p:nvSpPr>
        <p:spPr>
          <a:xfrm>
            <a:off x="4762027" y="3056053"/>
            <a:ext cx="7182681" cy="2328843"/>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Demantij:</a:t>
            </a:r>
          </a:p>
          <a:p>
            <a:pPr marL="285750" indent="-285750">
              <a:buFontTx/>
              <a:buChar char="-"/>
            </a:pPr>
            <a:r>
              <a:rPr lang="hr-HR" dirty="0"/>
              <a:t>HAKOM: „Ne postoji znanstveno i stručno utemeljena veza 5G tehnologije, kao niti bilo koje od prethodnih generacija (2G, 3G i 4G), sa širenjem koronavirusa”</a:t>
            </a:r>
          </a:p>
          <a:p>
            <a:pPr marL="285750" indent="-285750">
              <a:buFontTx/>
              <a:buChar char="-"/>
            </a:pPr>
            <a:r>
              <a:rPr lang="hr-HR" dirty="0"/>
              <a:t>Na slici su uobičajene antene koje su uklonjene zbog nestabilnosti objekta uzrokovanog potresom</a:t>
            </a:r>
          </a:p>
          <a:p>
            <a:pPr marL="285750" indent="-285750">
              <a:buFontTx/>
              <a:buChar char="-"/>
            </a:pPr>
            <a:r>
              <a:rPr lang="hr-HR" dirty="0"/>
              <a:t>Status 5G implementacije: faza testiranja u HR. „Dodjela radiofrekvencijskog spektra za 5G i komercijalno pružanje 5G usluga očekuje se tek u idućem razdoblju” (HAKOM)</a:t>
            </a:r>
          </a:p>
          <a:p>
            <a:pPr marL="285750" indent="-285750">
              <a:buFontTx/>
              <a:buChar char="-"/>
            </a:pPr>
            <a:endParaRPr lang="hr-HR" dirty="0"/>
          </a:p>
        </p:txBody>
      </p:sp>
    </p:spTree>
    <p:extLst>
      <p:ext uri="{BB962C8B-B14F-4D97-AF65-F5344CB8AC3E}">
        <p14:creationId xmlns:p14="http://schemas.microsoft.com/office/powerpoint/2010/main" val="9321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D6E7E65-BB07-4DEE-B16A-7B5A9B21EBE0}"/>
              </a:ext>
            </a:extLst>
          </p:cNvPr>
          <p:cNvSpPr txBox="1"/>
          <p:nvPr/>
        </p:nvSpPr>
        <p:spPr>
          <a:xfrm>
            <a:off x="459827" y="1324224"/>
            <a:ext cx="11272345" cy="959237"/>
          </a:xfrm>
          <a:prstGeom prst="rect">
            <a:avLst/>
          </a:prstGeom>
          <a:noFill/>
        </p:spPr>
        <p:txBody>
          <a:bodyPr wrap="square">
            <a:spAutoFit/>
          </a:bodyPr>
          <a:lstStyle/>
          <a:p>
            <a:pPr lvl="0">
              <a:spcBef>
                <a:spcPts val="2000"/>
              </a:spcBef>
              <a:spcAft>
                <a:spcPts val="200"/>
              </a:spcAft>
            </a:pPr>
            <a:r>
              <a:rPr lang="hr-HR" sz="24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NAPREDNE TEHNIKE VIZUALIZACIJE U FACT-CHECKINGU</a:t>
            </a:r>
            <a:endParaRPr lang="hr-HR" sz="2400" dirty="0">
              <a:effectLst/>
              <a:latin typeface="Calibri" panose="020F0502020204030204" pitchFamily="34" charset="0"/>
              <a:ea typeface="Times New Roman" panose="02020603050405020304" pitchFamily="18" charset="0"/>
              <a:cs typeface="Times New Roman" panose="02020603050405020304" pitchFamily="18" charset="0"/>
            </a:endParaRPr>
          </a:p>
          <a:p>
            <a:pPr lvl="1" algn="just">
              <a:spcBef>
                <a:spcPts val="800"/>
              </a:spcBef>
            </a:pPr>
            <a:r>
              <a:rPr lang="hr-HR" sz="24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Uporaba naprednih alata i tehnika za kreiranje vizualnih elemenata u </a:t>
            </a:r>
            <a:r>
              <a:rPr lang="hr-HR" sz="2400" b="1"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fact-checkingu</a:t>
            </a:r>
            <a:endParaRPr lang="hr-HR" sz="24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B4B00B4-064C-49C4-9018-DE9A77923422}"/>
              </a:ext>
            </a:extLst>
          </p:cNvPr>
          <p:cNvSpPr txBox="1"/>
          <p:nvPr/>
        </p:nvSpPr>
        <p:spPr>
          <a:xfrm>
            <a:off x="459827" y="2436549"/>
            <a:ext cx="10970173" cy="1604285"/>
          </a:xfrm>
          <a:prstGeom prst="rect">
            <a:avLst/>
          </a:prstGeom>
          <a:noFill/>
        </p:spPr>
        <p:txBody>
          <a:bodyPr wrap="square">
            <a:spAutoFit/>
          </a:bodyPr>
          <a:lstStyle/>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Vizualni elementi i</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maju</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ključnu ulogu u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fact-checkingu</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jer omogućuju jasnije i učinkovitije prenošenje informacija.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Uporaba naprednih alata i tehnika za kreiranje vizualnih elemenata može značajno poboljšati razumijevanje i percepciju točnosti podataka.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dirty="0">
                <a:latin typeface="Calibri" panose="020F0502020204030204" pitchFamily="34" charset="0"/>
                <a:ea typeface="Times New Roman" panose="02020603050405020304" pitchFamily="18" charset="0"/>
                <a:cs typeface="Times New Roman" panose="02020603050405020304" pitchFamily="18" charset="0"/>
              </a:rPr>
              <a:t>A</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lat</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 tehnike koje se koriste u izradi vizualnih elemenata za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fact-checking</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5471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hr-HR" b="1" dirty="0">
                <a:latin typeface="Calibri" panose="020F0502020204030204" pitchFamily="34" charset="0"/>
                <a:ea typeface="Times New Roman" panose="02020603050405020304" pitchFamily="18" charset="0"/>
                <a:cs typeface="Times New Roman" panose="02020603050405020304" pitchFamily="18" charset="0"/>
              </a:rPr>
              <a:t>2</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6B4B00B4-064C-49C4-9018-DE9A77923422}"/>
              </a:ext>
            </a:extLst>
          </p:cNvPr>
          <p:cNvSpPr txBox="1"/>
          <p:nvPr/>
        </p:nvSpPr>
        <p:spPr>
          <a:xfrm>
            <a:off x="5176096" y="1233596"/>
            <a:ext cx="4537248" cy="995144"/>
          </a:xfrm>
          <a:prstGeom prst="rect">
            <a:avLst/>
          </a:prstGeom>
          <a:solidFill>
            <a:schemeClr val="accent5">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p>
            <a:pPr algn="just">
              <a:spcAft>
                <a:spcPts val="1000"/>
              </a:spcAft>
            </a:pPr>
            <a:r>
              <a:rPr lang="hr-HR" sz="1400" dirty="0">
                <a:effectLst/>
                <a:latin typeface="Calibri" panose="020F0502020204030204" pitchFamily="34" charset="0"/>
                <a:ea typeface="Times New Roman" panose="02020603050405020304" pitchFamily="18" charset="0"/>
                <a:cs typeface="Times New Roman" panose="02020603050405020304" pitchFamily="18" charset="0"/>
              </a:rPr>
              <a:t>Bitni elementi:</a:t>
            </a:r>
          </a:p>
          <a:p>
            <a:pPr marL="285750" indent="-285750" algn="just">
              <a:spcAft>
                <a:spcPts val="1000"/>
              </a:spcAft>
              <a:buFontTx/>
              <a:buChar char="-"/>
            </a:pPr>
            <a:r>
              <a:rPr lang="hr-HR" sz="1400" dirty="0">
                <a:latin typeface="Calibri" panose="020F0502020204030204" pitchFamily="34" charset="0"/>
                <a:ea typeface="Times New Roman" panose="02020603050405020304" pitchFamily="18" charset="0"/>
                <a:cs typeface="Times New Roman" panose="02020603050405020304" pitchFamily="18" charset="0"/>
              </a:rPr>
              <a:t>Naprasno postavljanje HAARP antena</a:t>
            </a:r>
          </a:p>
          <a:p>
            <a:pPr marL="285750" indent="-285750" algn="just">
              <a:spcAft>
                <a:spcPts val="1000"/>
              </a:spcAft>
              <a:buFontTx/>
              <a:buChar char="-"/>
            </a:pPr>
            <a:r>
              <a:rPr lang="hr-HR" sz="1400" dirty="0">
                <a:latin typeface="Calibri" panose="020F0502020204030204" pitchFamily="34" charset="0"/>
                <a:ea typeface="Times New Roman" panose="02020603050405020304" pitchFamily="18" charset="0"/>
                <a:cs typeface="Times New Roman" panose="02020603050405020304" pitchFamily="18" charset="0"/>
              </a:rPr>
              <a:t>Prevara stanovništva</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B4B00B4-064C-49C4-9018-DE9A77923422}"/>
              </a:ext>
            </a:extLst>
          </p:cNvPr>
          <p:cNvSpPr txBox="1"/>
          <p:nvPr/>
        </p:nvSpPr>
        <p:spPr>
          <a:xfrm>
            <a:off x="5176094" y="2375157"/>
            <a:ext cx="4537249" cy="866904"/>
          </a:xfrm>
          <a:prstGeom prst="rect">
            <a:avLst/>
          </a:prstGeom>
          <a:solidFill>
            <a:schemeClr val="accent3">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Relevantnost veze:</a:t>
            </a:r>
          </a:p>
          <a:p>
            <a:r>
              <a:rPr lang="hr-HR" dirty="0"/>
              <a:t>Nepoznat pojam Haarp -&gt; „uobičajena” prijevara stanovništva</a:t>
            </a:r>
          </a:p>
        </p:txBody>
      </p:sp>
      <p:sp>
        <p:nvSpPr>
          <p:cNvPr id="21" name="TextBox 20">
            <a:extLst>
              <a:ext uri="{FF2B5EF4-FFF2-40B4-BE49-F238E27FC236}">
                <a16:creationId xmlns:a16="http://schemas.microsoft.com/office/drawing/2014/main" id="{6B4B00B4-064C-49C4-9018-DE9A77923422}"/>
              </a:ext>
            </a:extLst>
          </p:cNvPr>
          <p:cNvSpPr txBox="1"/>
          <p:nvPr/>
        </p:nvSpPr>
        <p:spPr>
          <a:xfrm>
            <a:off x="5176094" y="3377870"/>
            <a:ext cx="4537250" cy="866904"/>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Okruženje:</a:t>
            </a:r>
          </a:p>
          <a:p>
            <a:r>
              <a:rPr lang="hr-HR" dirty="0"/>
              <a:t>Alarmantno: nedavni potresi, klimatske promjene -&gt; plodno tlo za ishitrene zaključke.</a:t>
            </a:r>
          </a:p>
        </p:txBody>
      </p:sp>
      <p:sp>
        <p:nvSpPr>
          <p:cNvPr id="4" name="Rectangle 3"/>
          <p:cNvSpPr/>
          <p:nvPr/>
        </p:nvSpPr>
        <p:spPr>
          <a:xfrm>
            <a:off x="9941309" y="2485443"/>
            <a:ext cx="1459117" cy="646331"/>
          </a:xfrm>
          <a:prstGeom prst="rect">
            <a:avLst/>
          </a:prstGeom>
        </p:spPr>
        <p:txBody>
          <a:bodyPr wrap="none">
            <a:spAutoFit/>
          </a:bodyPr>
          <a:lstStyle/>
          <a:p>
            <a:r>
              <a:rPr lang="hr-HR" b="1" dirty="0">
                <a:latin typeface="Calibri" panose="020F0502020204030204" pitchFamily="34" charset="0"/>
                <a:ea typeface="Times New Roman" panose="02020603050405020304" pitchFamily="18" charset="0"/>
                <a:cs typeface="Times New Roman" panose="02020603050405020304" pitchFamily="18" charset="0"/>
              </a:rPr>
              <a:t>Indikativno </a:t>
            </a:r>
          </a:p>
          <a:p>
            <a:r>
              <a:rPr lang="hr-HR" b="1" dirty="0">
                <a:latin typeface="Calibri" panose="020F0502020204030204" pitchFamily="34" charset="0"/>
                <a:ea typeface="Times New Roman" panose="02020603050405020304" pitchFamily="18" charset="0"/>
                <a:cs typeface="Times New Roman" panose="02020603050405020304" pitchFamily="18" charset="0"/>
              </a:rPr>
              <a:t>zaključivanje </a:t>
            </a:r>
            <a:endParaRPr lang="en-US" dirty="0"/>
          </a:p>
        </p:txBody>
      </p:sp>
      <p:sp>
        <p:nvSpPr>
          <p:cNvPr id="23" name="Rectangle 22"/>
          <p:cNvSpPr/>
          <p:nvPr/>
        </p:nvSpPr>
        <p:spPr>
          <a:xfrm>
            <a:off x="9966216" y="3585922"/>
            <a:ext cx="2116926" cy="369332"/>
          </a:xfrm>
          <a:prstGeom prst="rect">
            <a:avLst/>
          </a:prstGeom>
        </p:spPr>
        <p:txBody>
          <a:bodyPr wrap="none">
            <a:spAutoFit/>
          </a:bodyPr>
          <a:lstStyle/>
          <a:p>
            <a:r>
              <a:rPr lang="hr-HR" b="1" dirty="0">
                <a:latin typeface="Calibri" panose="020F0502020204030204" pitchFamily="34" charset="0"/>
                <a:ea typeface="Times New Roman" panose="02020603050405020304" pitchFamily="18" charset="0"/>
                <a:cs typeface="Times New Roman" panose="02020603050405020304" pitchFamily="18" charset="0"/>
              </a:rPr>
              <a:t>Kontekst vrlo upitan</a:t>
            </a:r>
            <a:endParaRPr lang="en-US" dirty="0"/>
          </a:p>
        </p:txBody>
      </p:sp>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849" y="1825516"/>
            <a:ext cx="3407369" cy="261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4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4"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2: </a:t>
            </a:r>
          </a:p>
        </p:txBody>
      </p:sp>
      <p:sp>
        <p:nvSpPr>
          <p:cNvPr id="19" name="TextBox 18">
            <a:extLst>
              <a:ext uri="{FF2B5EF4-FFF2-40B4-BE49-F238E27FC236}">
                <a16:creationId xmlns:a16="http://schemas.microsoft.com/office/drawing/2014/main" id="{6B4B00B4-064C-49C4-9018-DE9A77923422}"/>
              </a:ext>
            </a:extLst>
          </p:cNvPr>
          <p:cNvSpPr txBox="1"/>
          <p:nvPr/>
        </p:nvSpPr>
        <p:spPr>
          <a:xfrm>
            <a:off x="4085753" y="1218627"/>
            <a:ext cx="5213524" cy="1338828"/>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Smjer istraživanja:</a:t>
            </a:r>
          </a:p>
          <a:p>
            <a:pPr marL="285750" indent="-285750">
              <a:buFontTx/>
              <a:buChar char="-"/>
            </a:pPr>
            <a:r>
              <a:rPr lang="hr-HR" dirty="0"/>
              <a:t>Što je Haarp? </a:t>
            </a:r>
          </a:p>
          <a:p>
            <a:pPr marL="285750" indent="-285750">
              <a:buFontTx/>
              <a:buChar char="-"/>
            </a:pPr>
            <a:r>
              <a:rPr lang="hr-HR" dirty="0"/>
              <a:t>Kako izgleda Haarp postrojenje?</a:t>
            </a:r>
          </a:p>
          <a:p>
            <a:pPr marL="285750" indent="-285750">
              <a:buFontTx/>
              <a:buChar char="-"/>
            </a:pPr>
            <a:r>
              <a:rPr lang="hr-HR" dirty="0"/>
              <a:t>Kako izgleda okruženje krajolika Udbine?</a:t>
            </a:r>
          </a:p>
        </p:txBody>
      </p:sp>
      <p:sp>
        <p:nvSpPr>
          <p:cNvPr id="22" name="TextBox 21">
            <a:extLst>
              <a:ext uri="{FF2B5EF4-FFF2-40B4-BE49-F238E27FC236}">
                <a16:creationId xmlns:a16="http://schemas.microsoft.com/office/drawing/2014/main" id="{6B4B00B4-064C-49C4-9018-DE9A77923422}"/>
              </a:ext>
            </a:extLst>
          </p:cNvPr>
          <p:cNvSpPr txBox="1"/>
          <p:nvPr/>
        </p:nvSpPr>
        <p:spPr>
          <a:xfrm>
            <a:off x="4113854" y="2696051"/>
            <a:ext cx="5185423" cy="2846933"/>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Rezultat:</a:t>
            </a:r>
          </a:p>
          <a:p>
            <a:pPr marL="285750" indent="-285750">
              <a:buFontTx/>
              <a:buChar char="-"/>
            </a:pPr>
            <a:r>
              <a:rPr lang="hr-HR" dirty="0"/>
              <a:t>Google search image -&gt; pokazuje nekoliko različitih inozemnih stranica s istom slikom. </a:t>
            </a:r>
          </a:p>
          <a:p>
            <a:pPr marL="285750" indent="-285750">
              <a:buFontTx/>
              <a:buChar char="-"/>
            </a:pPr>
            <a:r>
              <a:rPr lang="hr-HR" dirty="0"/>
              <a:t>Daljnja pretraga ukazuje na: </a:t>
            </a:r>
            <a:r>
              <a:rPr lang="en-US" dirty="0"/>
              <a:t>HAARP </a:t>
            </a:r>
            <a:r>
              <a:rPr lang="en-US" dirty="0" err="1"/>
              <a:t>Ionospheric</a:t>
            </a:r>
            <a:r>
              <a:rPr lang="en-US" dirty="0"/>
              <a:t> and Radio Science Laboratory</a:t>
            </a:r>
            <a:r>
              <a:rPr lang="hr-HR" dirty="0"/>
              <a:t>, Alaska</a:t>
            </a:r>
          </a:p>
          <a:p>
            <a:pPr marL="285750" indent="-285750">
              <a:buFontTx/>
              <a:buChar char="-"/>
            </a:pPr>
            <a:r>
              <a:rPr lang="hr-HR" dirty="0"/>
              <a:t>Relevantan izvor: Haarp </a:t>
            </a:r>
            <a:r>
              <a:rPr lang="vi-VN" dirty="0"/>
              <a:t>sa zemlje u ionosferu šalj</a:t>
            </a:r>
            <a:r>
              <a:rPr lang="hr-HR" dirty="0"/>
              <a:t>e</a:t>
            </a:r>
            <a:r>
              <a:rPr lang="vi-VN" dirty="0"/>
              <a:t> valovi visoke frekvencije, te se time ona zagrijava. Zagrijevanjem ionosfere mijenja se njena vodljivost te zbog toga struja nabijenih čestica počinje proizvoditi valove ekstremno niskih frekvencija (ELF) koji se mogu detektirati. </a:t>
            </a:r>
            <a:r>
              <a:rPr lang="hr-HR" dirty="0"/>
              <a:t> Nikakav utjecaj na zdravlje i klimu (Meteoinfo, https://haarp.gi.alaska.edu/publications/)</a:t>
            </a:r>
          </a:p>
        </p:txBody>
      </p:sp>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849" y="1825516"/>
            <a:ext cx="3407369" cy="261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91006" y="2228985"/>
            <a:ext cx="2592136" cy="238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35718" y="2561475"/>
            <a:ext cx="2492375" cy="421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99956" y="3593472"/>
            <a:ext cx="1994368" cy="318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3342" y="4665800"/>
            <a:ext cx="2947464"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49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3: </a:t>
            </a:r>
          </a:p>
        </p:txBody>
      </p:sp>
      <p:sp>
        <p:nvSpPr>
          <p:cNvPr id="18" name="TextBox 17">
            <a:extLst>
              <a:ext uri="{FF2B5EF4-FFF2-40B4-BE49-F238E27FC236}">
                <a16:creationId xmlns:a16="http://schemas.microsoft.com/office/drawing/2014/main" id="{6B4B00B4-064C-49C4-9018-DE9A77923422}"/>
              </a:ext>
            </a:extLst>
          </p:cNvPr>
          <p:cNvSpPr txBox="1"/>
          <p:nvPr/>
        </p:nvSpPr>
        <p:spPr>
          <a:xfrm>
            <a:off x="5176096" y="1233596"/>
            <a:ext cx="6249237" cy="1426031"/>
          </a:xfrm>
          <a:prstGeom prst="rect">
            <a:avLst/>
          </a:prstGeom>
          <a:solidFill>
            <a:schemeClr val="accent5">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p>
            <a:pPr algn="just">
              <a:spcAft>
                <a:spcPts val="1000"/>
              </a:spcAft>
            </a:pPr>
            <a:r>
              <a:rPr lang="hr-HR" sz="1400" dirty="0">
                <a:effectLst/>
                <a:latin typeface="Calibri" panose="020F0502020204030204" pitchFamily="34" charset="0"/>
                <a:ea typeface="Times New Roman" panose="02020603050405020304" pitchFamily="18" charset="0"/>
                <a:cs typeface="Times New Roman" panose="02020603050405020304" pitchFamily="18" charset="0"/>
              </a:rPr>
              <a:t>Bitni elementi:</a:t>
            </a:r>
          </a:p>
          <a:p>
            <a:pPr marL="285750" indent="-285750" algn="just">
              <a:spcAft>
                <a:spcPts val="1000"/>
              </a:spcAft>
              <a:buFontTx/>
              <a:buChar char="-"/>
            </a:pPr>
            <a:r>
              <a:rPr lang="hr-HR" sz="1400" dirty="0">
                <a:latin typeface="Calibri" panose="020F0502020204030204" pitchFamily="34" charset="0"/>
                <a:ea typeface="Times New Roman" panose="02020603050405020304" pitchFamily="18" charset="0"/>
                <a:cs typeface="Times New Roman" panose="02020603050405020304" pitchFamily="18" charset="0"/>
              </a:rPr>
              <a:t>Tijekom 2020. godine mnoge web stranice i postovi na društvenim mrežama tvrdili su kako visoke doze vitamina C mogu izliječiti i/ili biti učinkovit tretman za COVID-19. Prevara stanovništva</a:t>
            </a:r>
          </a:p>
          <a:p>
            <a:pPr marL="285750" indent="-285750" algn="just">
              <a:spcAft>
                <a:spcPts val="1000"/>
              </a:spcAft>
              <a:buFontTx/>
              <a:buChar char="-"/>
            </a:pPr>
            <a:r>
              <a:rPr lang="hr-HR" sz="1400" dirty="0">
                <a:latin typeface="Calibri" panose="020F0502020204030204" pitchFamily="34" charset="0"/>
                <a:ea typeface="Times New Roman" panose="02020603050405020304" pitchFamily="18" charset="0"/>
                <a:cs typeface="Times New Roman" panose="02020603050405020304" pitchFamily="18" charset="0"/>
              </a:rPr>
              <a:t>Vitamin C može pomoći u podršci tjelesnom imunološkom sustavu.</a:t>
            </a:r>
          </a:p>
        </p:txBody>
      </p:sp>
      <p:sp>
        <p:nvSpPr>
          <p:cNvPr id="20" name="TextBox 19">
            <a:extLst>
              <a:ext uri="{FF2B5EF4-FFF2-40B4-BE49-F238E27FC236}">
                <a16:creationId xmlns:a16="http://schemas.microsoft.com/office/drawing/2014/main" id="{6B4B00B4-064C-49C4-9018-DE9A77923422}"/>
              </a:ext>
            </a:extLst>
          </p:cNvPr>
          <p:cNvSpPr txBox="1"/>
          <p:nvPr/>
        </p:nvSpPr>
        <p:spPr>
          <a:xfrm>
            <a:off x="5176095" y="2995548"/>
            <a:ext cx="4537249" cy="866904"/>
          </a:xfrm>
          <a:prstGeom prst="rect">
            <a:avLst/>
          </a:prstGeom>
          <a:solidFill>
            <a:schemeClr val="accent3">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Relevantnost veze:</a:t>
            </a:r>
          </a:p>
          <a:p>
            <a:r>
              <a:rPr lang="hr-HR" dirty="0"/>
              <a:t>Relativno nepoznat utjecaj na imunološki sustav – histerija oko pandemije</a:t>
            </a:r>
          </a:p>
        </p:txBody>
      </p:sp>
      <p:sp>
        <p:nvSpPr>
          <p:cNvPr id="21" name="TextBox 20">
            <a:extLst>
              <a:ext uri="{FF2B5EF4-FFF2-40B4-BE49-F238E27FC236}">
                <a16:creationId xmlns:a16="http://schemas.microsoft.com/office/drawing/2014/main" id="{6B4B00B4-064C-49C4-9018-DE9A77923422}"/>
              </a:ext>
            </a:extLst>
          </p:cNvPr>
          <p:cNvSpPr txBox="1"/>
          <p:nvPr/>
        </p:nvSpPr>
        <p:spPr>
          <a:xfrm>
            <a:off x="5181181" y="4384149"/>
            <a:ext cx="4537250" cy="651460"/>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Okruženje:</a:t>
            </a:r>
          </a:p>
          <a:p>
            <a:r>
              <a:rPr lang="hr-HR" dirty="0"/>
              <a:t>Alarmantno: pandemija -&gt; plodno tlo za ishitrene zaključke.</a:t>
            </a:r>
          </a:p>
        </p:txBody>
      </p:sp>
      <p:sp>
        <p:nvSpPr>
          <p:cNvPr id="4" name="Rectangle 3"/>
          <p:cNvSpPr/>
          <p:nvPr/>
        </p:nvSpPr>
        <p:spPr>
          <a:xfrm>
            <a:off x="9966216" y="2995548"/>
            <a:ext cx="1459117" cy="646331"/>
          </a:xfrm>
          <a:prstGeom prst="rect">
            <a:avLst/>
          </a:prstGeom>
        </p:spPr>
        <p:txBody>
          <a:bodyPr wrap="none">
            <a:spAutoFit/>
          </a:bodyPr>
          <a:lstStyle/>
          <a:p>
            <a:r>
              <a:rPr lang="hr-HR" b="1" dirty="0">
                <a:latin typeface="Calibri" panose="020F0502020204030204" pitchFamily="34" charset="0"/>
                <a:ea typeface="Times New Roman" panose="02020603050405020304" pitchFamily="18" charset="0"/>
                <a:cs typeface="Times New Roman" panose="02020603050405020304" pitchFamily="18" charset="0"/>
              </a:rPr>
              <a:t>Indikativno </a:t>
            </a:r>
          </a:p>
          <a:p>
            <a:r>
              <a:rPr lang="hr-HR" b="1" dirty="0">
                <a:latin typeface="Calibri" panose="020F0502020204030204" pitchFamily="34" charset="0"/>
                <a:ea typeface="Times New Roman" panose="02020603050405020304" pitchFamily="18" charset="0"/>
                <a:cs typeface="Times New Roman" panose="02020603050405020304" pitchFamily="18" charset="0"/>
              </a:rPr>
              <a:t>zaključivanje </a:t>
            </a:r>
            <a:endParaRPr lang="en-US" dirty="0"/>
          </a:p>
        </p:txBody>
      </p:sp>
      <p:sp>
        <p:nvSpPr>
          <p:cNvPr id="23" name="Rectangle 22"/>
          <p:cNvSpPr/>
          <p:nvPr/>
        </p:nvSpPr>
        <p:spPr>
          <a:xfrm>
            <a:off x="9923443" y="4525213"/>
            <a:ext cx="2116926" cy="369332"/>
          </a:xfrm>
          <a:prstGeom prst="rect">
            <a:avLst/>
          </a:prstGeom>
        </p:spPr>
        <p:txBody>
          <a:bodyPr wrap="none">
            <a:spAutoFit/>
          </a:bodyPr>
          <a:lstStyle/>
          <a:p>
            <a:r>
              <a:rPr lang="hr-HR" b="1" dirty="0">
                <a:latin typeface="Calibri" panose="020F0502020204030204" pitchFamily="34" charset="0"/>
                <a:ea typeface="Times New Roman" panose="02020603050405020304" pitchFamily="18" charset="0"/>
                <a:cs typeface="Times New Roman" panose="02020603050405020304" pitchFamily="18" charset="0"/>
              </a:rPr>
              <a:t>Kontekst vrlo upitan</a:t>
            </a:r>
            <a:endParaRPr lang="en-US" dirty="0"/>
          </a:p>
        </p:txBody>
      </p:sp>
      <p:sp>
        <p:nvSpPr>
          <p:cNvPr id="5" name="Rectangle 4"/>
          <p:cNvSpPr/>
          <p:nvPr/>
        </p:nvSpPr>
        <p:spPr>
          <a:xfrm>
            <a:off x="-1" y="5294753"/>
            <a:ext cx="1742785" cy="230832"/>
          </a:xfrm>
          <a:prstGeom prst="rect">
            <a:avLst/>
          </a:prstGeom>
        </p:spPr>
        <p:txBody>
          <a:bodyPr wrap="none">
            <a:spAutoFit/>
          </a:bodyPr>
          <a:lstStyle/>
          <a:p>
            <a:r>
              <a:rPr lang="en-US" sz="900" i="1" dirty="0">
                <a:solidFill>
                  <a:schemeClr val="bg1">
                    <a:lumMod val="50000"/>
                  </a:schemeClr>
                </a:solidFill>
              </a:rPr>
              <a:t> </a:t>
            </a:r>
            <a:r>
              <a:rPr lang="hr-HR" sz="900" i="1" dirty="0">
                <a:solidFill>
                  <a:schemeClr val="bg1">
                    <a:lumMod val="50000"/>
                  </a:schemeClr>
                </a:solidFill>
              </a:rPr>
              <a:t>Slika: </a:t>
            </a:r>
            <a:r>
              <a:rPr lang="en-US" sz="900" i="1" dirty="0">
                <a:solidFill>
                  <a:schemeClr val="bg1">
                    <a:lumMod val="50000"/>
                  </a:schemeClr>
                </a:solidFill>
              </a:rPr>
              <a:t>SOMMAI / </a:t>
            </a:r>
            <a:r>
              <a:rPr lang="en-US" sz="900" i="1" dirty="0" err="1">
                <a:solidFill>
                  <a:schemeClr val="bg1">
                    <a:lumMod val="50000"/>
                  </a:schemeClr>
                </a:solidFill>
              </a:rPr>
              <a:t>Shutterstock</a:t>
            </a:r>
            <a:endParaRPr lang="en-US" sz="900" dirty="0">
              <a:solidFill>
                <a:schemeClr val="bg1">
                  <a:lumMod val="50000"/>
                </a:schemeClr>
              </a:solidFill>
            </a:endParaRPr>
          </a:p>
        </p:txBody>
      </p:sp>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441" y="1606947"/>
            <a:ext cx="3829843" cy="364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57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4"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6B4B00B4-064C-49C4-9018-DE9A77923422}"/>
              </a:ext>
            </a:extLst>
          </p:cNvPr>
          <p:cNvSpPr txBox="1"/>
          <p:nvPr/>
        </p:nvSpPr>
        <p:spPr>
          <a:xfrm>
            <a:off x="4340448" y="1218627"/>
            <a:ext cx="7742694" cy="1682512"/>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Smjer istraživanja:</a:t>
            </a:r>
          </a:p>
          <a:p>
            <a:pPr marL="285750" indent="-285750">
              <a:buFontTx/>
              <a:buChar char="-"/>
            </a:pPr>
            <a:r>
              <a:rPr lang="hr-HR" dirty="0"/>
              <a:t>Koji je izvor informacije?</a:t>
            </a:r>
          </a:p>
          <a:p>
            <a:pPr marL="285750" indent="-285750">
              <a:buFontTx/>
              <a:buChar char="-"/>
            </a:pPr>
            <a:r>
              <a:rPr lang="hr-HR" dirty="0"/>
              <a:t>Kako vitamin C utječe na imunološki sustav?</a:t>
            </a:r>
          </a:p>
          <a:p>
            <a:pPr marL="285750" indent="-285750">
              <a:buFontTx/>
              <a:buChar char="-"/>
            </a:pPr>
            <a:r>
              <a:rPr lang="hr-HR" dirty="0"/>
              <a:t>Utjecaj vitamina C na virusna oboljenja?</a:t>
            </a:r>
          </a:p>
          <a:p>
            <a:pPr marL="285750" indent="-285750">
              <a:buFontTx/>
              <a:buChar char="-"/>
            </a:pPr>
            <a:r>
              <a:rPr lang="hr-HR" dirty="0"/>
              <a:t>Postoje li provedena istraživanja?</a:t>
            </a:r>
          </a:p>
        </p:txBody>
      </p:sp>
      <p:sp>
        <p:nvSpPr>
          <p:cNvPr id="22" name="TextBox 21">
            <a:extLst>
              <a:ext uri="{FF2B5EF4-FFF2-40B4-BE49-F238E27FC236}">
                <a16:creationId xmlns:a16="http://schemas.microsoft.com/office/drawing/2014/main" id="{6B4B00B4-064C-49C4-9018-DE9A77923422}"/>
              </a:ext>
            </a:extLst>
          </p:cNvPr>
          <p:cNvSpPr txBox="1"/>
          <p:nvPr/>
        </p:nvSpPr>
        <p:spPr>
          <a:xfrm>
            <a:off x="4340448" y="2994062"/>
            <a:ext cx="7742694" cy="2416046"/>
          </a:xfrm>
          <a:prstGeom prst="rect">
            <a:avLst/>
          </a:prstGeom>
          <a:solidFill>
            <a:schemeClr val="tx2">
              <a:lumMod val="20000"/>
              <a:lumOff val="80000"/>
            </a:schemeClr>
          </a:solidFill>
          <a:ln w="3175">
            <a:solidFill>
              <a:schemeClr val="tx1"/>
            </a:solidFill>
          </a:ln>
          <a:effectLst>
            <a:outerShdw blurRad="63500" sx="102000" sy="102000" algn="ctr" rotWithShape="0">
              <a:prstClr val="black">
                <a:alpha val="40000"/>
              </a:prstClr>
            </a:outerShdw>
          </a:effectLst>
        </p:spPr>
        <p:txBody>
          <a:bodyPr wrap="square">
            <a:spAutoFit/>
          </a:bodyPr>
          <a:lstStyle>
            <a:defPPr>
              <a:defRPr lang="en-US"/>
            </a:defPPr>
            <a:lvl1pPr algn="just">
              <a:spcAft>
                <a:spcPts val="1000"/>
              </a:spcAft>
              <a:defRPr sz="1400">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hr-HR" dirty="0"/>
              <a:t>Rezultat:</a:t>
            </a:r>
          </a:p>
          <a:p>
            <a:pPr marL="285750" indent="-285750">
              <a:buFontTx/>
              <a:buChar char="-"/>
            </a:pPr>
            <a:r>
              <a:rPr lang="pl-PL" dirty="0"/>
              <a:t>Centar za kontrolu i prevenciju bolesti</a:t>
            </a:r>
            <a:r>
              <a:rPr lang="hr-HR" dirty="0"/>
              <a:t>: nije bilo dovoljno dokaza za panel da preporuči ili za ili protiv vitamina C za liječenje COVID-19 i pacijenata koji nisu hospitalizirani.</a:t>
            </a:r>
          </a:p>
          <a:p>
            <a:pPr marL="285750" indent="-285750">
              <a:buFontTx/>
              <a:buChar char="-"/>
            </a:pPr>
            <a:r>
              <a:rPr lang="hr-HR" dirty="0"/>
              <a:t>Prema Harvard Health Publishingu, vitamin C ima marginalne prednosti kod prehlade, poput smanjenja trajanja simptoma, ako se uzme prije nego što se prehladi. Te dobrobiti mogu se postići i  dnevnom prehranom koja uključuje voće i povrće.</a:t>
            </a:r>
          </a:p>
          <a:p>
            <a:pPr marL="285750" indent="-285750">
              <a:buFontTx/>
              <a:buChar char="-"/>
            </a:pPr>
            <a:r>
              <a:rPr lang="hr-HR" dirty="0"/>
              <a:t>Zaključak: </a:t>
            </a:r>
            <a:r>
              <a:rPr lang="vi-VN" dirty="0"/>
              <a:t>U ovoj konkretnoj tvrdnji ima istine i vitamin C je dobar za vaš imunitet. Međutim, dio pompe oko ovih tvrdnji došao je iz neobjavljenih izvora, lažnih vijesti, osobnih web stranica i od "utjecaja" na društvenim medijima. </a:t>
            </a:r>
            <a:endParaRPr lang="hr-HR" dirty="0"/>
          </a:p>
        </p:txBody>
      </p:sp>
      <p:sp>
        <p:nvSpPr>
          <p:cNvPr id="20" name="TextBox 19">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3: </a:t>
            </a:r>
          </a:p>
        </p:txBody>
      </p:sp>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441" y="1606947"/>
            <a:ext cx="3829843" cy="364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92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hr-HR" b="1" dirty="0">
                <a:latin typeface="Calibri" panose="020F0502020204030204" pitchFamily="34" charset="0"/>
                <a:ea typeface="Times New Roman" panose="02020603050405020304" pitchFamily="18" charset="0"/>
                <a:cs typeface="Times New Roman" panose="02020603050405020304" pitchFamily="18" charset="0"/>
              </a:rPr>
              <a:t>4</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225" y="1929589"/>
            <a:ext cx="31051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10800000">
            <a:off x="5010149" y="2947987"/>
            <a:ext cx="2562225" cy="638175"/>
          </a:xfrm>
          <a:prstGeom prst="rightArrow">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3413" y="1901014"/>
            <a:ext cx="317182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38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5: </a:t>
            </a:r>
          </a:p>
        </p:txBody>
      </p:sp>
      <p:sp>
        <p:nvSpPr>
          <p:cNvPr id="4" name="Right Arrow 3"/>
          <p:cNvSpPr/>
          <p:nvPr/>
        </p:nvSpPr>
        <p:spPr>
          <a:xfrm rot="10800000">
            <a:off x="5010149" y="2947987"/>
            <a:ext cx="2562225" cy="638175"/>
          </a:xfrm>
          <a:prstGeom prst="rightArrow">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a:stretch/>
        </p:blipFill>
        <p:spPr bwMode="auto">
          <a:xfrm>
            <a:off x="1493895" y="1309688"/>
            <a:ext cx="2726657"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3653"/>
          <a:stretch/>
        </p:blipFill>
        <p:spPr bwMode="auto">
          <a:xfrm>
            <a:off x="8255248" y="1146853"/>
            <a:ext cx="2726658" cy="424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0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8C3A67AF-6377-4021-A35B-AD6D9A377543}"/>
              </a:ext>
            </a:extLst>
          </p:cNvPr>
          <p:cNvSpPr txBox="1"/>
          <p:nvPr/>
        </p:nvSpPr>
        <p:spPr>
          <a:xfrm>
            <a:off x="387402" y="1215174"/>
            <a:ext cx="10909738" cy="410882"/>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hr-HR" b="1" dirty="0">
                <a:latin typeface="Calibri" panose="020F0502020204030204" pitchFamily="34" charset="0"/>
                <a:ea typeface="Times New Roman" panose="02020603050405020304" pitchFamily="18" charset="0"/>
                <a:cs typeface="Times New Roman" panose="02020603050405020304" pitchFamily="18" charset="0"/>
              </a:rPr>
              <a:t>6</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Deforestacija </a:t>
            </a:r>
          </a:p>
        </p:txBody>
      </p:sp>
      <p:sp>
        <p:nvSpPr>
          <p:cNvPr id="4" name="Right Arrow 3"/>
          <p:cNvSpPr/>
          <p:nvPr/>
        </p:nvSpPr>
        <p:spPr>
          <a:xfrm rot="10800000">
            <a:off x="5010149" y="2947987"/>
            <a:ext cx="2562225" cy="638175"/>
          </a:xfrm>
          <a:prstGeom prst="rightArrow">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402" y="1831170"/>
            <a:ext cx="4573205" cy="315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8795" y="1798385"/>
            <a:ext cx="4573205" cy="318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76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hr-HR" b="1" dirty="0">
                <a:latin typeface="Calibri" panose="020F0502020204030204" pitchFamily="34" charset="0"/>
                <a:ea typeface="Times New Roman" panose="02020603050405020304" pitchFamily="18" charset="0"/>
                <a:cs typeface="Times New Roman" panose="02020603050405020304" pitchFamily="18" charset="0"/>
              </a:rPr>
              <a:t>7</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Zamrznuto more u Veneciji </a:t>
            </a:r>
          </a:p>
        </p:txBody>
      </p:sp>
      <p:sp>
        <p:nvSpPr>
          <p:cNvPr id="4" name="Right Arrow 3"/>
          <p:cNvSpPr/>
          <p:nvPr/>
        </p:nvSpPr>
        <p:spPr>
          <a:xfrm rot="10800000">
            <a:off x="5010149" y="2947987"/>
            <a:ext cx="2562225" cy="638175"/>
          </a:xfrm>
          <a:prstGeom prst="rightArrow">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937" y="1624013"/>
            <a:ext cx="3609975"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4325" y="1604963"/>
            <a:ext cx="2876550"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hr-HR" b="1" dirty="0">
                <a:latin typeface="Calibri" panose="020F0502020204030204" pitchFamily="34" charset="0"/>
                <a:ea typeface="Times New Roman" panose="02020603050405020304" pitchFamily="18" charset="0"/>
                <a:cs typeface="Times New Roman" panose="02020603050405020304" pitchFamily="18" charset="0"/>
              </a:rPr>
              <a:t>8</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a:t>
            </a:r>
          </a:p>
        </p:txBody>
      </p:sp>
      <p:sp>
        <p:nvSpPr>
          <p:cNvPr id="4" name="Right Arrow 3"/>
          <p:cNvSpPr/>
          <p:nvPr/>
        </p:nvSpPr>
        <p:spPr>
          <a:xfrm rot="10800000">
            <a:off x="5010149" y="2947987"/>
            <a:ext cx="2562225" cy="638175"/>
          </a:xfrm>
          <a:prstGeom prst="rightArrow">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193" y="2009774"/>
            <a:ext cx="4687825" cy="302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6282" y="2100264"/>
            <a:ext cx="4276859" cy="263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20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hr-HR" b="1" dirty="0">
                <a:latin typeface="Calibri" panose="020F0502020204030204" pitchFamily="34" charset="0"/>
                <a:ea typeface="Times New Roman" panose="02020603050405020304" pitchFamily="18" charset="0"/>
                <a:cs typeface="Times New Roman" panose="02020603050405020304" pitchFamily="18" charset="0"/>
              </a:rPr>
              <a:t>9</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a:t>
            </a:r>
          </a:p>
        </p:txBody>
      </p:sp>
      <p:sp>
        <p:nvSpPr>
          <p:cNvPr id="4" name="Right Arrow 3"/>
          <p:cNvSpPr/>
          <p:nvPr/>
        </p:nvSpPr>
        <p:spPr>
          <a:xfrm rot="10800000">
            <a:off x="5010149" y="2947987"/>
            <a:ext cx="2562225" cy="638175"/>
          </a:xfrm>
          <a:prstGeom prst="rightArrow">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1613" y="2100264"/>
            <a:ext cx="322897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9115" y="2043113"/>
            <a:ext cx="3248025"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20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7FAD51A-9D86-4B09-AF61-CEE0A9FF361E}"/>
              </a:ext>
            </a:extLst>
          </p:cNvPr>
          <p:cNvSpPr txBox="1"/>
          <p:nvPr/>
        </p:nvSpPr>
        <p:spPr>
          <a:xfrm>
            <a:off x="574850" y="1448426"/>
            <a:ext cx="10587768" cy="3134961"/>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1. Alati za kreiranje vizualnih elemenata</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Data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visualization</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tools</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Tableau</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Popularan alat za vizualizaciju podataka koji omogućuje kreiranje interaktivnih i prilagođenih grafova i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dashboardova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Power BI: Microsoftov alat za poslovnu inteligenciju koji omogućuje jednostavno povezivanje s različitim izvorima podataka i kreiranje vizualizacija.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Google Data Studio: Besplatni alat koji omogućuje povezivanje s različitim izvorima podataka i izradu prilagođenih izvještaja i vizualizacija.</a:t>
            </a:r>
          </a:p>
        </p:txBody>
      </p:sp>
    </p:spTree>
    <p:extLst>
      <p:ext uri="{BB962C8B-B14F-4D97-AF65-F5344CB8AC3E}">
        <p14:creationId xmlns:p14="http://schemas.microsoft.com/office/powerpoint/2010/main" val="409845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hr-HR" b="1" dirty="0">
                <a:latin typeface="Calibri" panose="020F0502020204030204" pitchFamily="34" charset="0"/>
                <a:ea typeface="Times New Roman" panose="02020603050405020304" pitchFamily="18" charset="0"/>
                <a:cs typeface="Times New Roman" panose="02020603050405020304" pitchFamily="18" charset="0"/>
              </a:rPr>
              <a:t>10</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T. Roosvelt </a:t>
            </a:r>
          </a:p>
        </p:txBody>
      </p:sp>
      <p:sp>
        <p:nvSpPr>
          <p:cNvPr id="4" name="Right Arrow 3"/>
          <p:cNvSpPr/>
          <p:nvPr/>
        </p:nvSpPr>
        <p:spPr>
          <a:xfrm rot="10800000">
            <a:off x="5010149" y="2947987"/>
            <a:ext cx="2562225" cy="638175"/>
          </a:xfrm>
          <a:prstGeom prst="rightArrow">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849" y="2228849"/>
            <a:ext cx="4154447"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5240" y="2030411"/>
            <a:ext cx="2736666"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01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D6E7E65-BB07-4DEE-B16A-7B5A9B21EBE0}"/>
              </a:ext>
            </a:extLst>
          </p:cNvPr>
          <p:cNvSpPr txBox="1"/>
          <p:nvPr/>
        </p:nvSpPr>
        <p:spPr>
          <a:xfrm>
            <a:off x="459827" y="1324224"/>
            <a:ext cx="11272345" cy="461665"/>
          </a:xfrm>
          <a:prstGeom prst="rect">
            <a:avLst/>
          </a:prstGeom>
          <a:noFill/>
        </p:spPr>
        <p:txBody>
          <a:bodyPr wrap="square">
            <a:spAutoFit/>
          </a:bodyPr>
          <a:lstStyle/>
          <a:p>
            <a:pPr lvl="0">
              <a:spcBef>
                <a:spcPts val="2000"/>
              </a:spcBef>
              <a:spcAft>
                <a:spcPts val="200"/>
              </a:spcAft>
            </a:pPr>
            <a:r>
              <a:rPr lang="hr-HR" sz="2400" b="1" kern="0"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SIMULACIJE FACT-CHECKING SITUACIJA</a:t>
            </a:r>
          </a:p>
        </p:txBody>
      </p:sp>
      <p:sp>
        <p:nvSpPr>
          <p:cNvPr id="18" name="TextBox 17">
            <a:extLst>
              <a:ext uri="{FF2B5EF4-FFF2-40B4-BE49-F238E27FC236}">
                <a16:creationId xmlns:a16="http://schemas.microsoft.com/office/drawing/2014/main" id="{6B4B00B4-064C-49C4-9018-DE9A77923422}"/>
              </a:ext>
            </a:extLst>
          </p:cNvPr>
          <p:cNvSpPr txBox="1"/>
          <p:nvPr/>
        </p:nvSpPr>
        <p:spPr>
          <a:xfrm>
            <a:off x="559431" y="1988874"/>
            <a:ext cx="10970173" cy="3202415"/>
          </a:xfrm>
          <a:prstGeom prst="rect">
            <a:avLst/>
          </a:prstGeom>
          <a:noFill/>
        </p:spPr>
        <p:txBody>
          <a:bodyPr wrap="square">
            <a:spAutoFit/>
          </a:bodyPr>
          <a:lstStyle/>
          <a:p>
            <a:pPr algn="just">
              <a:lnSpc>
                <a:spcPct val="115000"/>
              </a:lnSpc>
              <a:spcAft>
                <a:spcPts val="1000"/>
              </a:spcAft>
            </a:pPr>
            <a:r>
              <a:rPr lang="en-US" dirty="0">
                <a:latin typeface="Calibri" panose="020F0502020204030204" pitchFamily="34" charset="0"/>
                <a:ea typeface="Times New Roman" panose="02020603050405020304" pitchFamily="18" charset="0"/>
                <a:cs typeface="Times New Roman" panose="02020603050405020304" pitchFamily="18" charset="0"/>
              </a:rPr>
              <a:t>S</a:t>
            </a:r>
            <a:r>
              <a:rPr lang="hr-HR" dirty="0" err="1">
                <a:latin typeface="Calibri" panose="020F0502020204030204" pitchFamily="34" charset="0"/>
                <a:ea typeface="Times New Roman" panose="02020603050405020304" pitchFamily="18" charset="0"/>
                <a:cs typeface="Times New Roman" panose="02020603050405020304" pitchFamily="18" charset="0"/>
              </a:rPr>
              <a:t>imulacije</a:t>
            </a:r>
            <a:r>
              <a:rPr lang="hr-HR" dirty="0">
                <a:latin typeface="Calibri" panose="020F0502020204030204" pitchFamily="34" charset="0"/>
                <a:ea typeface="Times New Roman" panose="02020603050405020304" pitchFamily="18" charset="0"/>
                <a:cs typeface="Times New Roman" panose="02020603050405020304" pitchFamily="18" charset="0"/>
              </a:rPr>
              <a:t> omogućuju polaznicima suočavanje s izazovima koji se mogu pojaviti u stvarnom svijetu i razviju vještine potrebne za učinkovitu provjeru činjenica.</a:t>
            </a:r>
          </a:p>
          <a:p>
            <a:pPr algn="just">
              <a:lnSpc>
                <a:spcPct val="115000"/>
              </a:lnSpc>
              <a:spcAft>
                <a:spcPts val="1000"/>
              </a:spcAft>
            </a:pPr>
            <a:r>
              <a:rPr lang="hr-HR" b="1" dirty="0">
                <a:latin typeface="Calibri" panose="020F0502020204030204" pitchFamily="34" charset="0"/>
                <a:ea typeface="Times New Roman" panose="02020603050405020304" pitchFamily="18" charset="0"/>
                <a:cs typeface="Times New Roman" panose="02020603050405020304" pitchFamily="18" charset="0"/>
              </a:rPr>
              <a:t>Radni zadatak:</a:t>
            </a:r>
          </a:p>
          <a:p>
            <a:pPr marL="742950" lvl="1" indent="-285750" algn="just">
              <a:spcAft>
                <a:spcPts val="1000"/>
              </a:spcAft>
              <a:buFontTx/>
              <a:buChar char="-"/>
            </a:pPr>
            <a:r>
              <a:rPr lang="hr-HR" dirty="0">
                <a:latin typeface="Calibri" panose="020F0502020204030204" pitchFamily="34" charset="0"/>
                <a:ea typeface="Times New Roman" panose="02020603050405020304" pitchFamily="18" charset="0"/>
                <a:cs typeface="Times New Roman" panose="02020603050405020304" pitchFamily="18" charset="0"/>
              </a:rPr>
              <a:t>Rad u grupama od 2-3 ljudi.</a:t>
            </a:r>
          </a:p>
          <a:p>
            <a:pPr marL="742950" lvl="1" indent="-285750" algn="just">
              <a:spcAft>
                <a:spcPts val="1000"/>
              </a:spcAft>
              <a:buFontTx/>
              <a:buChar char="-"/>
            </a:pPr>
            <a:r>
              <a:rPr lang="hr-HR" dirty="0">
                <a:latin typeface="Calibri" panose="020F0502020204030204" pitchFamily="34" charset="0"/>
                <a:ea typeface="Times New Roman" panose="02020603050405020304" pitchFamily="18" charset="0"/>
                <a:cs typeface="Times New Roman" panose="02020603050405020304" pitchFamily="18" charset="0"/>
              </a:rPr>
              <a:t>Koristeći predstavljenu metodologiju, pokuša</a:t>
            </a:r>
            <a:r>
              <a:rPr lang="en-US" dirty="0" err="1">
                <a:latin typeface="Calibri" panose="020F0502020204030204" pitchFamily="34" charset="0"/>
                <a:ea typeface="Times New Roman" panose="02020603050405020304" pitchFamily="18" charset="0"/>
                <a:cs typeface="Times New Roman" panose="02020603050405020304" pitchFamily="18" charset="0"/>
              </a:rPr>
              <a:t>ti</a:t>
            </a:r>
            <a:r>
              <a:rPr lang="hr-HR" dirty="0">
                <a:latin typeface="Calibri" panose="020F0502020204030204" pitchFamily="34" charset="0"/>
                <a:ea typeface="Times New Roman" panose="02020603050405020304" pitchFamily="18" charset="0"/>
                <a:cs typeface="Times New Roman" panose="02020603050405020304" pitchFamily="18" charset="0"/>
              </a:rPr>
              <a:t> odrediti </a:t>
            </a:r>
            <a:r>
              <a:rPr lang="en-US" dirty="0">
                <a:latin typeface="Calibri" panose="020F0502020204030204" pitchFamily="34" charset="0"/>
                <a:ea typeface="Times New Roman" panose="02020603050405020304" pitchFamily="18" charset="0"/>
                <a:cs typeface="Times New Roman" panose="02020603050405020304" pitchFamily="18" charset="0"/>
              </a:rPr>
              <a:t>da</a:t>
            </a:r>
            <a:r>
              <a:rPr lang="hr-HR" dirty="0">
                <a:latin typeface="Calibri" panose="020F0502020204030204" pitchFamily="34" charset="0"/>
                <a:ea typeface="Times New Roman" panose="02020603050405020304" pitchFamily="18" charset="0"/>
                <a:cs typeface="Times New Roman" panose="02020603050405020304" pitchFamily="18" charset="0"/>
              </a:rPr>
              <a:t> li</a:t>
            </a:r>
            <a:r>
              <a:rPr lang="en-US" dirty="0">
                <a:latin typeface="Calibri" panose="020F0502020204030204" pitchFamily="34" charset="0"/>
                <a:ea typeface="Times New Roman" panose="02020603050405020304" pitchFamily="18" charset="0"/>
                <a:cs typeface="Times New Roman" panose="02020603050405020304" pitchFamily="18" charset="0"/>
              </a:rPr>
              <a:t> je</a:t>
            </a:r>
            <a:r>
              <a:rPr lang="hr-HR" dirty="0">
                <a:latin typeface="Calibri" panose="020F0502020204030204" pitchFamily="34" charset="0"/>
                <a:ea typeface="Times New Roman" panose="02020603050405020304" pitchFamily="18" charset="0"/>
                <a:cs typeface="Times New Roman" panose="02020603050405020304" pitchFamily="18" charset="0"/>
              </a:rPr>
              <a:t> priča </a:t>
            </a:r>
          </a:p>
          <a:p>
            <a:pPr marL="1257300" lvl="2" indent="-342900" algn="just">
              <a:spcAft>
                <a:spcPts val="1000"/>
              </a:spcAft>
              <a:buFont typeface="+mj-lt"/>
              <a:buAutoNum type="alphaLcParenR"/>
            </a:pPr>
            <a:r>
              <a:rPr lang="hr-HR" dirty="0">
                <a:latin typeface="Calibri" panose="020F0502020204030204" pitchFamily="34" charset="0"/>
                <a:ea typeface="Times New Roman" panose="02020603050405020304" pitchFamily="18" charset="0"/>
                <a:cs typeface="Times New Roman" panose="02020603050405020304" pitchFamily="18" charset="0"/>
              </a:rPr>
              <a:t>lažna</a:t>
            </a:r>
          </a:p>
          <a:p>
            <a:pPr marL="1257300" lvl="2" indent="-342900" algn="just">
              <a:spcAft>
                <a:spcPts val="1000"/>
              </a:spcAft>
              <a:buFont typeface="+mj-lt"/>
              <a:buAutoNum type="alphaLcParenR"/>
            </a:pPr>
            <a:r>
              <a:rPr lang="hr-HR" dirty="0">
                <a:latin typeface="Calibri" panose="020F0502020204030204" pitchFamily="34" charset="0"/>
                <a:ea typeface="Times New Roman" panose="02020603050405020304" pitchFamily="18" charset="0"/>
                <a:cs typeface="Times New Roman" panose="02020603050405020304" pitchFamily="18" charset="0"/>
              </a:rPr>
              <a:t>istinita ili </a:t>
            </a:r>
          </a:p>
          <a:p>
            <a:pPr marL="1257300" lvl="2" indent="-342900" algn="just">
              <a:spcAft>
                <a:spcPts val="1000"/>
              </a:spcAft>
              <a:buFont typeface="+mj-lt"/>
              <a:buAutoNum type="alphaLcParenR"/>
            </a:pPr>
            <a:r>
              <a:rPr lang="hr-HR" dirty="0">
                <a:latin typeface="Calibri" panose="020F0502020204030204" pitchFamily="34" charset="0"/>
                <a:ea typeface="Times New Roman" panose="02020603050405020304" pitchFamily="18" charset="0"/>
                <a:cs typeface="Times New Roman" panose="02020603050405020304" pitchFamily="18" charset="0"/>
              </a:rPr>
              <a:t>mješavina istine i laži.</a:t>
            </a:r>
          </a:p>
        </p:txBody>
      </p:sp>
    </p:spTree>
    <p:extLst>
      <p:ext uri="{BB962C8B-B14F-4D97-AF65-F5344CB8AC3E}">
        <p14:creationId xmlns:p14="http://schemas.microsoft.com/office/powerpoint/2010/main" val="1886036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a:t>
            </a:r>
            <a:r>
              <a:rPr lang="hr-HR" b="1" dirty="0">
                <a:latin typeface="Calibri" panose="020F0502020204030204" pitchFamily="34" charset="0"/>
                <a:ea typeface="Times New Roman" panose="02020603050405020304" pitchFamily="18" charset="0"/>
                <a:cs typeface="Times New Roman" panose="02020603050405020304" pitchFamily="18" charset="0"/>
              </a:rPr>
              <a:t>1</a:t>
            </a:r>
            <a:endParaRPr lang="hr-HR" sz="1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90109" y="1662573"/>
            <a:ext cx="6096000" cy="3785652"/>
          </a:xfrm>
          <a:prstGeom prst="rect">
            <a:avLst/>
          </a:prstGeom>
        </p:spPr>
        <p:txBody>
          <a:bodyPr wrap="square">
            <a:spAutoFit/>
          </a:bodyPr>
          <a:lstStyle/>
          <a:p>
            <a:pPr algn="just"/>
            <a:r>
              <a:rPr lang="vi-VN" sz="1600" b="1" dirty="0">
                <a:latin typeface="Calibri" pitchFamily="34" charset="0"/>
                <a:ea typeface="Calibri" pitchFamily="34" charset="0"/>
                <a:cs typeface="Calibri" pitchFamily="34" charset="0"/>
              </a:rPr>
              <a:t>Nevjerojatno otkriće: Gusjenice se </a:t>
            </a:r>
            <a:r>
              <a:rPr lang="hr-HR" sz="1600" b="1" dirty="0">
                <a:latin typeface="Calibri" pitchFamily="34" charset="0"/>
                <a:ea typeface="Calibri" pitchFamily="34" charset="0"/>
                <a:cs typeface="Calibri" pitchFamily="34" charset="0"/>
              </a:rPr>
              <a:t>više ne</a:t>
            </a:r>
            <a:r>
              <a:rPr lang="vi-VN" sz="1600" b="1" dirty="0">
                <a:latin typeface="Calibri" pitchFamily="34" charset="0"/>
                <a:ea typeface="Calibri" pitchFamily="34" charset="0"/>
                <a:cs typeface="Calibri" pitchFamily="34" charset="0"/>
              </a:rPr>
              <a:t> pretvaraju u leptire!</a:t>
            </a:r>
            <a:endParaRPr lang="vi-VN" sz="1600" dirty="0">
              <a:latin typeface="Calibri" pitchFamily="34" charset="0"/>
              <a:ea typeface="Calibri" pitchFamily="34" charset="0"/>
              <a:cs typeface="Calibri" pitchFamily="34" charset="0"/>
            </a:endParaRPr>
          </a:p>
          <a:p>
            <a:pPr algn="just"/>
            <a:r>
              <a:rPr lang="vi-VN" sz="1600" dirty="0">
                <a:latin typeface="Calibri" pitchFamily="34" charset="0"/>
                <a:ea typeface="Calibri" pitchFamily="34" charset="0"/>
                <a:cs typeface="Calibri" pitchFamily="34" charset="0"/>
              </a:rPr>
              <a:t>U šokantnom preokretu, novo istraživanje objavljeno u renomiranom časopisu "Science Today" tvrdi da gusjenice zapravo nikada ne postaju leptiri. Prema dr. Johnu Smithu sa Sveučilišta u Watsworthu, dosadašnja znanost o metamorfozi bila je potpuno pogrešna</a:t>
            </a:r>
            <a:r>
              <a:rPr lang="hr-HR" sz="1600" dirty="0">
                <a:latin typeface="Calibri" pitchFamily="34" charset="0"/>
                <a:ea typeface="Calibri" pitchFamily="34" charset="0"/>
                <a:cs typeface="Calibri" pitchFamily="34" charset="0"/>
              </a:rPr>
              <a:t> ili je zastarjela.</a:t>
            </a:r>
          </a:p>
          <a:p>
            <a:pPr algn="just"/>
            <a:r>
              <a:rPr lang="vi-VN" sz="1600" dirty="0">
                <a:latin typeface="Calibri" pitchFamily="34" charset="0"/>
                <a:ea typeface="Calibri" pitchFamily="34" charset="0"/>
                <a:cs typeface="Calibri" pitchFamily="34" charset="0"/>
              </a:rPr>
              <a:t>"Naši rezultati pokazuju da gusjenice jednostavno nestaju, a leptiri se rađaju iz posebnih 'leptirskih jaja' koja su se prethodno pogrešno smatrala dijelom procesa metamorfoze," izjavio je dr. Smith. Ova radikalna teorija temelji se na opsežnim laboratorijskim eksperimentima i promatranjima.</a:t>
            </a:r>
          </a:p>
          <a:p>
            <a:pPr algn="just"/>
            <a:r>
              <a:rPr lang="vi-VN" sz="1600" dirty="0">
                <a:latin typeface="Calibri" pitchFamily="34" charset="0"/>
                <a:ea typeface="Calibri" pitchFamily="34" charset="0"/>
                <a:cs typeface="Calibri" pitchFamily="34" charset="0"/>
              </a:rPr>
              <a:t>Prema izvješću, gusjenice nikada ne stvaraju čahure, već ih insekti koji već postoje zamjenjuju. Tim istraživača tvrdi da je ovo otkriće revolucionaliziralo naše razumijevanje biologije i evolucije insekata.</a:t>
            </a:r>
          </a:p>
          <a:p>
            <a:pPr algn="just"/>
            <a:r>
              <a:rPr lang="vi-VN" sz="1600" b="1" dirty="0">
                <a:latin typeface="Calibri" pitchFamily="34" charset="0"/>
                <a:ea typeface="Calibri" pitchFamily="34" charset="0"/>
                <a:cs typeface="Calibri" pitchFamily="34" charset="0"/>
              </a:rPr>
              <a:t>Reference:</a:t>
            </a:r>
            <a:r>
              <a:rPr lang="vi-VN" sz="1600" dirty="0">
                <a:latin typeface="Calibri" pitchFamily="34" charset="0"/>
                <a:ea typeface="Calibri" pitchFamily="34" charset="0"/>
                <a:cs typeface="Calibri" pitchFamily="34" charset="0"/>
              </a:rPr>
              <a:t> Smith, J. (2024). "The Metamorphosis Myth: Caterpillars and Butterflies". </a:t>
            </a:r>
            <a:r>
              <a:rPr lang="vi-VN" sz="1600" i="1" dirty="0">
                <a:latin typeface="Calibri" pitchFamily="34" charset="0"/>
                <a:ea typeface="Calibri" pitchFamily="34" charset="0"/>
                <a:cs typeface="Calibri" pitchFamily="34" charset="0"/>
              </a:rPr>
              <a:t>Science Today</a:t>
            </a:r>
            <a:r>
              <a:rPr lang="vi-VN" sz="1600" dirty="0">
                <a:latin typeface="Calibri" pitchFamily="34" charset="0"/>
                <a:ea typeface="Calibri" pitchFamily="34" charset="0"/>
                <a:cs typeface="Calibri" pitchFamily="34" charset="0"/>
              </a:rPr>
              <a:t>, 58(3), 102-114.</a:t>
            </a:r>
          </a:p>
        </p:txBody>
      </p:sp>
      <p:pic>
        <p:nvPicPr>
          <p:cNvPr id="6" name="Picture 5">
            <a:extLst>
              <a:ext uri="{FF2B5EF4-FFF2-40B4-BE49-F238E27FC236}">
                <a16:creationId xmlns:a16="http://schemas.microsoft.com/office/drawing/2014/main" id="{F71C2CC9-ACC8-45CC-8FE2-B1056DA8BDCA}"/>
              </a:ext>
            </a:extLst>
          </p:cNvPr>
          <p:cNvPicPr>
            <a:picLocks noChangeAspect="1"/>
          </p:cNvPicPr>
          <p:nvPr/>
        </p:nvPicPr>
        <p:blipFill>
          <a:blip r:embed="rId8"/>
          <a:stretch>
            <a:fillRect/>
          </a:stretch>
        </p:blipFill>
        <p:spPr>
          <a:xfrm>
            <a:off x="6646795" y="1826285"/>
            <a:ext cx="5436347" cy="3061610"/>
          </a:xfrm>
          <a:prstGeom prst="rect">
            <a:avLst/>
          </a:prstGeom>
        </p:spPr>
      </p:pic>
    </p:spTree>
    <p:extLst>
      <p:ext uri="{BB962C8B-B14F-4D97-AF65-F5344CB8AC3E}">
        <p14:creationId xmlns:p14="http://schemas.microsoft.com/office/powerpoint/2010/main" val="513041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2</a:t>
            </a:r>
          </a:p>
        </p:txBody>
      </p:sp>
      <p:sp>
        <p:nvSpPr>
          <p:cNvPr id="5" name="Rectangle 4"/>
          <p:cNvSpPr/>
          <p:nvPr/>
        </p:nvSpPr>
        <p:spPr>
          <a:xfrm>
            <a:off x="390109" y="1531133"/>
            <a:ext cx="6096000" cy="4031873"/>
          </a:xfrm>
          <a:prstGeom prst="rect">
            <a:avLst/>
          </a:prstGeom>
        </p:spPr>
        <p:txBody>
          <a:bodyPr wrap="square">
            <a:spAutoFit/>
          </a:bodyPr>
          <a:lstStyle/>
          <a:p>
            <a:pPr algn="just"/>
            <a:r>
              <a:rPr lang="vi-VN" sz="1600" b="1" dirty="0">
                <a:latin typeface="Calibri" pitchFamily="34" charset="0"/>
                <a:ea typeface="Calibri" pitchFamily="34" charset="0"/>
                <a:cs typeface="Calibri" pitchFamily="34" charset="0"/>
              </a:rPr>
              <a:t>Zbunjujući podaci: Jesu li klimatsk</a:t>
            </a:r>
            <a:r>
              <a:rPr lang="hr-HR" sz="1600" b="1" dirty="0">
                <a:latin typeface="Calibri" pitchFamily="34" charset="0"/>
                <a:ea typeface="Calibri" pitchFamily="34" charset="0"/>
                <a:cs typeface="Calibri" pitchFamily="34" charset="0"/>
              </a:rPr>
              <a:t>i modeli dovoljno precizni?</a:t>
            </a:r>
            <a:endParaRPr lang="vi-VN" sz="1600" dirty="0">
              <a:latin typeface="Calibri" pitchFamily="34" charset="0"/>
              <a:ea typeface="Calibri" pitchFamily="34" charset="0"/>
              <a:cs typeface="Calibri" pitchFamily="34" charset="0"/>
            </a:endParaRPr>
          </a:p>
          <a:p>
            <a:pPr algn="just"/>
            <a:r>
              <a:rPr lang="vi-VN" sz="1600" dirty="0">
                <a:latin typeface="Calibri" pitchFamily="34" charset="0"/>
                <a:ea typeface="Calibri" pitchFamily="34" charset="0"/>
                <a:cs typeface="Calibri" pitchFamily="34" charset="0"/>
              </a:rPr>
              <a:t>Novo istraživanje izazvalo je pomutnju među znanstvenicima koji se bave klimatskim promjenama. Prema članku objavljenom u časopisu "Environmental Dynamics", neki klimatski modeli možda nisu potpuno točni. Dr. Emily Roberts sa Sveučilišta Northbridge ističe da su određeni podaci o temperaturi i razinama CO2 u atmosferi nedosljedni.</a:t>
            </a:r>
          </a:p>
          <a:p>
            <a:pPr algn="just"/>
            <a:r>
              <a:rPr lang="vi-VN" sz="1600" dirty="0">
                <a:latin typeface="Calibri" pitchFamily="34" charset="0"/>
                <a:ea typeface="Calibri" pitchFamily="34" charset="0"/>
                <a:cs typeface="Calibri" pitchFamily="34" charset="0"/>
              </a:rPr>
              <a:t>"Klimatski modeli koje koristimo možda ne prikazuju pravu sliku klimatskih promjena," izjavila je dr. Roberts. Istraživanje sugerira da neki modeli pokazuju veće varijacije temperature nego što se prethodno mislilo, što dovodi u pitanje njihovu pouzdanost.</a:t>
            </a:r>
          </a:p>
          <a:p>
            <a:pPr algn="just"/>
            <a:r>
              <a:rPr lang="vi-VN" sz="1600" dirty="0">
                <a:latin typeface="Calibri" pitchFamily="34" charset="0"/>
                <a:ea typeface="Calibri" pitchFamily="34" charset="0"/>
                <a:cs typeface="Calibri" pitchFamily="34" charset="0"/>
              </a:rPr>
              <a:t>Iako ovo istraživanje ne negira postojanje klimatskih promjena, otvara prostor za daljnje analize i prilagodbe u metodologijama koje se koriste. Znanstvena zajednica pozvana je na oprez i preispitivanje trenutnih modela kako bi se osigurala točnost predviđanja.</a:t>
            </a:r>
          </a:p>
          <a:p>
            <a:pPr algn="just"/>
            <a:r>
              <a:rPr lang="vi-VN" sz="1600" b="1" dirty="0">
                <a:latin typeface="Calibri" pitchFamily="34" charset="0"/>
                <a:ea typeface="Calibri" pitchFamily="34" charset="0"/>
                <a:cs typeface="Calibri" pitchFamily="34" charset="0"/>
              </a:rPr>
              <a:t>Reference:</a:t>
            </a:r>
            <a:r>
              <a:rPr lang="vi-VN" sz="1600" dirty="0">
                <a:latin typeface="Calibri" pitchFamily="34" charset="0"/>
                <a:ea typeface="Calibri" pitchFamily="34" charset="0"/>
                <a:cs typeface="Calibri" pitchFamily="34" charset="0"/>
              </a:rPr>
              <a:t> Roberts, E. (2024). "Reevaluating Climate Models: A Call for Caution". </a:t>
            </a:r>
            <a:r>
              <a:rPr lang="vi-VN" sz="1600" i="1" dirty="0">
                <a:latin typeface="Calibri" pitchFamily="34" charset="0"/>
                <a:ea typeface="Calibri" pitchFamily="34" charset="0"/>
                <a:cs typeface="Calibri" pitchFamily="34" charset="0"/>
              </a:rPr>
              <a:t>Environmental Dynamics</a:t>
            </a:r>
            <a:r>
              <a:rPr lang="vi-VN" sz="1600" dirty="0">
                <a:latin typeface="Calibri" pitchFamily="34" charset="0"/>
                <a:ea typeface="Calibri" pitchFamily="34" charset="0"/>
                <a:cs typeface="Calibri" pitchFamily="34" charset="0"/>
              </a:rPr>
              <a:t>, 47(2), 150-165.</a:t>
            </a:r>
          </a:p>
        </p:txBody>
      </p:sp>
      <p:pic>
        <p:nvPicPr>
          <p:cNvPr id="10" name="Picture 9">
            <a:extLst>
              <a:ext uri="{FF2B5EF4-FFF2-40B4-BE49-F238E27FC236}">
                <a16:creationId xmlns:a16="http://schemas.microsoft.com/office/drawing/2014/main" id="{53D2D45D-9A93-4797-8933-CF366DD86E70}"/>
              </a:ext>
            </a:extLst>
          </p:cNvPr>
          <p:cNvPicPr>
            <a:picLocks noChangeAspect="1"/>
          </p:cNvPicPr>
          <p:nvPr/>
        </p:nvPicPr>
        <p:blipFill>
          <a:blip r:embed="rId8"/>
          <a:stretch>
            <a:fillRect/>
          </a:stretch>
        </p:blipFill>
        <p:spPr>
          <a:xfrm>
            <a:off x="6486109" y="1991537"/>
            <a:ext cx="5597033" cy="3225409"/>
          </a:xfrm>
          <a:prstGeom prst="rect">
            <a:avLst/>
          </a:prstGeom>
        </p:spPr>
      </p:pic>
    </p:spTree>
    <p:extLst>
      <p:ext uri="{BB962C8B-B14F-4D97-AF65-F5344CB8AC3E}">
        <p14:creationId xmlns:p14="http://schemas.microsoft.com/office/powerpoint/2010/main" val="140039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8C3A67AF-6377-4021-A35B-AD6D9A377543}"/>
              </a:ext>
            </a:extLst>
          </p:cNvPr>
          <p:cNvSpPr txBox="1"/>
          <p:nvPr/>
        </p:nvSpPr>
        <p:spPr>
          <a:xfrm>
            <a:off x="387402" y="1215174"/>
            <a:ext cx="10909738" cy="392159"/>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Primjer 3</a:t>
            </a:r>
          </a:p>
        </p:txBody>
      </p:sp>
      <p:sp>
        <p:nvSpPr>
          <p:cNvPr id="5" name="Rectangle 4"/>
          <p:cNvSpPr/>
          <p:nvPr/>
        </p:nvSpPr>
        <p:spPr>
          <a:xfrm>
            <a:off x="390109" y="1531133"/>
            <a:ext cx="6096000" cy="4031873"/>
          </a:xfrm>
          <a:prstGeom prst="rect">
            <a:avLst/>
          </a:prstGeom>
        </p:spPr>
        <p:txBody>
          <a:bodyPr>
            <a:spAutoFit/>
          </a:bodyPr>
          <a:lstStyle/>
          <a:p>
            <a:pPr algn="just"/>
            <a:r>
              <a:rPr lang="en-US" sz="1600" b="1" dirty="0" err="1">
                <a:latin typeface="Calibri" pitchFamily="34" charset="0"/>
                <a:ea typeface="Calibri" pitchFamily="34" charset="0"/>
                <a:cs typeface="Calibri" pitchFamily="34" charset="0"/>
              </a:rPr>
              <a:t>Šokantno</a:t>
            </a:r>
            <a:r>
              <a:rPr lang="en-US" sz="1600" b="1" dirty="0">
                <a:latin typeface="Calibri" pitchFamily="34" charset="0"/>
                <a:ea typeface="Calibri" pitchFamily="34" charset="0"/>
                <a:cs typeface="Calibri" pitchFamily="34" charset="0"/>
              </a:rPr>
              <a:t> </a:t>
            </a:r>
            <a:r>
              <a:rPr lang="en-US" sz="1600" b="1" dirty="0" err="1">
                <a:latin typeface="Calibri" pitchFamily="34" charset="0"/>
                <a:ea typeface="Calibri" pitchFamily="34" charset="0"/>
                <a:cs typeface="Calibri" pitchFamily="34" charset="0"/>
              </a:rPr>
              <a:t>otkriće</a:t>
            </a:r>
            <a:r>
              <a:rPr lang="en-US" sz="1600" b="1" dirty="0">
                <a:latin typeface="Calibri" pitchFamily="34" charset="0"/>
                <a:ea typeface="Calibri" pitchFamily="34" charset="0"/>
                <a:cs typeface="Calibri" pitchFamily="34" charset="0"/>
              </a:rPr>
              <a:t>: </a:t>
            </a:r>
            <a:r>
              <a:rPr lang="en-US" sz="1600" b="1" dirty="0" err="1">
                <a:latin typeface="Calibri" pitchFamily="34" charset="0"/>
                <a:ea typeface="Calibri" pitchFamily="34" charset="0"/>
                <a:cs typeface="Calibri" pitchFamily="34" charset="0"/>
              </a:rPr>
              <a:t>Automobilske</a:t>
            </a:r>
            <a:r>
              <a:rPr lang="en-US" sz="1600" b="1" dirty="0">
                <a:latin typeface="Calibri" pitchFamily="34" charset="0"/>
                <a:ea typeface="Calibri" pitchFamily="34" charset="0"/>
                <a:cs typeface="Calibri" pitchFamily="34" charset="0"/>
              </a:rPr>
              <a:t> </a:t>
            </a:r>
            <a:r>
              <a:rPr lang="en-US" sz="1600" b="1" dirty="0" err="1">
                <a:latin typeface="Calibri" pitchFamily="34" charset="0"/>
                <a:ea typeface="Calibri" pitchFamily="34" charset="0"/>
                <a:cs typeface="Calibri" pitchFamily="34" charset="0"/>
              </a:rPr>
              <a:t>gume</a:t>
            </a:r>
            <a:r>
              <a:rPr lang="en-US" sz="1600" b="1" dirty="0">
                <a:latin typeface="Calibri" pitchFamily="34" charset="0"/>
                <a:ea typeface="Calibri" pitchFamily="34" charset="0"/>
                <a:cs typeface="Calibri" pitchFamily="34" charset="0"/>
              </a:rPr>
              <a:t> </a:t>
            </a:r>
            <a:r>
              <a:rPr lang="en-US" sz="1600" b="1" dirty="0" err="1">
                <a:latin typeface="Calibri" pitchFamily="34" charset="0"/>
                <a:ea typeface="Calibri" pitchFamily="34" charset="0"/>
                <a:cs typeface="Calibri" pitchFamily="34" charset="0"/>
              </a:rPr>
              <a:t>uzrokuju</a:t>
            </a:r>
            <a:r>
              <a:rPr lang="en-US" sz="1600" b="1" dirty="0">
                <a:latin typeface="Calibri" pitchFamily="34" charset="0"/>
                <a:ea typeface="Calibri" pitchFamily="34" charset="0"/>
                <a:cs typeface="Calibri" pitchFamily="34" charset="0"/>
              </a:rPr>
              <a:t> </a:t>
            </a:r>
            <a:r>
              <a:rPr lang="en-US" sz="1600" b="1" dirty="0" err="1">
                <a:latin typeface="Calibri" pitchFamily="34" charset="0"/>
                <a:ea typeface="Calibri" pitchFamily="34" charset="0"/>
                <a:cs typeface="Calibri" pitchFamily="34" charset="0"/>
              </a:rPr>
              <a:t>globalno</a:t>
            </a:r>
            <a:r>
              <a:rPr lang="en-US" sz="1600" b="1" dirty="0">
                <a:latin typeface="Calibri" pitchFamily="34" charset="0"/>
                <a:ea typeface="Calibri" pitchFamily="34" charset="0"/>
                <a:cs typeface="Calibri" pitchFamily="34" charset="0"/>
              </a:rPr>
              <a:t> </a:t>
            </a:r>
            <a:r>
              <a:rPr lang="en-US" sz="1600" b="1" dirty="0" err="1">
                <a:latin typeface="Calibri" pitchFamily="34" charset="0"/>
                <a:ea typeface="Calibri" pitchFamily="34" charset="0"/>
                <a:cs typeface="Calibri" pitchFamily="34" charset="0"/>
              </a:rPr>
              <a:t>zagrijavanje</a:t>
            </a:r>
            <a:endParaRPr lang="en-US" sz="1600" dirty="0">
              <a:latin typeface="Calibri" pitchFamily="34" charset="0"/>
              <a:ea typeface="Calibri" pitchFamily="34" charset="0"/>
              <a:cs typeface="Calibri" pitchFamily="34" charset="0"/>
            </a:endParaRPr>
          </a:p>
          <a:p>
            <a:pPr algn="just"/>
            <a:r>
              <a:rPr lang="en-US" sz="1600" dirty="0" err="1">
                <a:latin typeface="Calibri" pitchFamily="34" charset="0"/>
                <a:ea typeface="Calibri" pitchFamily="34" charset="0"/>
                <a:cs typeface="Calibri" pitchFamily="34" charset="0"/>
              </a:rPr>
              <a:t>Prema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najnovijim</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tvrdnjama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objavljenim</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na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portalu</a:t>
            </a:r>
            <a:r>
              <a:rPr lang="en-US" sz="1600" dirty="0">
                <a:latin typeface="Calibri" pitchFamily="34" charset="0"/>
                <a:ea typeface="Calibri" pitchFamily="34" charset="0"/>
                <a:cs typeface="Calibri" pitchFamily="34" charset="0"/>
              </a:rPr>
              <a:t> „</a:t>
            </a:r>
            <a:r>
              <a:rPr lang="hr-HR" sz="1600" dirty="0">
                <a:latin typeface="Calibri" pitchFamily="34" charset="0"/>
                <a:ea typeface="Calibri" pitchFamily="34" charset="0"/>
                <a:cs typeface="Calibri" pitchFamily="34" charset="0"/>
              </a:rPr>
              <a:t>Science up-to-date</a:t>
            </a:r>
            <a:r>
              <a:rPr lang="en-US" sz="1600" dirty="0">
                <a:latin typeface="Calibri" pitchFamily="34" charset="0"/>
                <a:ea typeface="Calibri" pitchFamily="34" charset="0"/>
                <a:cs typeface="Calibri" pitchFamily="34" charset="0"/>
              </a:rPr>
              <a:t>" (</a:t>
            </a:r>
            <a:r>
              <a:rPr lang="hr-HR" sz="1600" dirty="0">
                <a:latin typeface="Calibri" pitchFamily="34" charset="0"/>
                <a:ea typeface="Calibri" pitchFamily="34" charset="0"/>
                <a:cs typeface="Calibri" pitchFamily="34" charset="0"/>
              </a:rPr>
              <a:t>science-up2date</a:t>
            </a:r>
            <a:r>
              <a:rPr lang="en-US" sz="1600" dirty="0">
                <a:latin typeface="Calibri" pitchFamily="34" charset="0"/>
                <a:ea typeface="Calibri" pitchFamily="34" charset="0"/>
                <a:cs typeface="Calibri" pitchFamily="34" charset="0"/>
              </a:rPr>
              <a:t>.</a:t>
            </a:r>
            <a:r>
              <a:rPr lang="hr-HR" sz="1600" dirty="0">
                <a:latin typeface="Calibri" pitchFamily="34" charset="0"/>
                <a:ea typeface="Calibri" pitchFamily="34" charset="0"/>
                <a:cs typeface="Calibri" pitchFamily="34" charset="0"/>
              </a:rPr>
              <a:t>org</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automobilske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gume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su</a:t>
            </a:r>
            <a:r>
              <a:rPr lang="en-US" sz="1600" dirty="0">
                <a:latin typeface="Calibri" pitchFamily="34" charset="0"/>
                <a:ea typeface="Calibri" pitchFamily="34" charset="0"/>
                <a:cs typeface="Calibri" pitchFamily="34" charset="0"/>
              </a:rPr>
              <a:t> </a:t>
            </a:r>
            <a:r>
              <a:rPr lang="hr-HR" sz="1600" dirty="0">
                <a:latin typeface="Calibri" pitchFamily="34" charset="0"/>
                <a:ea typeface="Calibri" pitchFamily="34" charset="0"/>
                <a:cs typeface="Calibri" pitchFamily="34" charset="0"/>
              </a:rPr>
              <a:t>tihi </a:t>
            </a:r>
            <a:r>
              <a:rPr lang="en-US" sz="1600" dirty="0" err="1">
                <a:latin typeface="Calibri" pitchFamily="34" charset="0"/>
                <a:ea typeface="Calibri" pitchFamily="34" charset="0"/>
                <a:cs typeface="Calibri" pitchFamily="34" charset="0"/>
              </a:rPr>
              <a:t>uzrok</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globalnog</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zagrijavanja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Anonimni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izvori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iz</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automobilske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industrije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tvrde</a:t>
            </a:r>
            <a:r>
              <a:rPr lang="en-US" sz="1600" dirty="0">
                <a:latin typeface="Calibri" pitchFamily="34" charset="0"/>
                <a:ea typeface="Calibri" pitchFamily="34" charset="0"/>
                <a:cs typeface="Calibri" pitchFamily="34" charset="0"/>
              </a:rPr>
              <a:t> da je </a:t>
            </a:r>
            <a:r>
              <a:rPr lang="en-US" sz="1600" dirty="0" err="1">
                <a:latin typeface="Calibri" pitchFamily="34" charset="0"/>
                <a:ea typeface="Calibri" pitchFamily="34" charset="0"/>
                <a:cs typeface="Calibri" pitchFamily="34" charset="0"/>
              </a:rPr>
              <a:t>tajna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formulacija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guma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koja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uključuje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kemikalije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za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poboljšanje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performansi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odgovorna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za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ispuštanje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mikročestica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koje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uništavaju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ozonski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omotač</a:t>
            </a:r>
            <a:r>
              <a:rPr lang="en-US" sz="1600" dirty="0">
                <a:latin typeface="Calibri" pitchFamily="34" charset="0"/>
                <a:ea typeface="Calibri" pitchFamily="34" charset="0"/>
                <a:cs typeface="Calibri" pitchFamily="34" charset="0"/>
              </a:rPr>
              <a:t>.</a:t>
            </a:r>
            <a:r>
              <a:rPr lang="hr-HR" sz="1600" dirty="0">
                <a:latin typeface="Calibri" pitchFamily="34" charset="0"/>
                <a:ea typeface="Calibri" pitchFamily="34" charset="0"/>
                <a:cs typeface="Calibri" pitchFamily="34" charset="0"/>
              </a:rPr>
              <a:t> Čestice podižu u više slojeve atmosfere </a:t>
            </a:r>
            <a:r>
              <a:rPr lang="hr-HR" sz="1600" dirty="0" err="1">
                <a:latin typeface="Calibri" pitchFamily="34" charset="0"/>
                <a:ea typeface="Calibri" pitchFamily="34" charset="0"/>
                <a:cs typeface="Calibri" pitchFamily="34" charset="0"/>
              </a:rPr>
              <a:t>resuspenzijom</a:t>
            </a:r>
            <a:r>
              <a:rPr lang="hr-HR" sz="1600" dirty="0">
                <a:latin typeface="Calibri" pitchFamily="34" charset="0"/>
                <a:ea typeface="Calibri" pitchFamily="34" charset="0"/>
                <a:cs typeface="Calibri" pitchFamily="34" charset="0"/>
              </a:rPr>
              <a:t> s tla ili erozijom vjetra s površine tla ili ceste.</a:t>
            </a:r>
            <a:endParaRPr lang="en-US" sz="1600" dirty="0">
              <a:latin typeface="Calibri" pitchFamily="34" charset="0"/>
              <a:ea typeface="Calibri" pitchFamily="34" charset="0"/>
              <a:cs typeface="Calibri" pitchFamily="34" charset="0"/>
            </a:endParaRPr>
          </a:p>
          <a:p>
            <a:pPr algn="just"/>
            <a:r>
              <a:rPr lang="en-US" sz="1600" dirty="0" err="1">
                <a:latin typeface="Calibri" pitchFamily="34" charset="0"/>
                <a:ea typeface="Calibri" pitchFamily="34" charset="0"/>
                <a:cs typeface="Calibri" pitchFamily="34" charset="0"/>
              </a:rPr>
              <a:t>Stranica</a:t>
            </a:r>
            <a:r>
              <a:rPr lang="en-US" sz="1600" dirty="0">
                <a:latin typeface="Calibri" pitchFamily="34" charset="0"/>
                <a:ea typeface="Calibri" pitchFamily="34" charset="0"/>
                <a:cs typeface="Calibri" pitchFamily="34" charset="0"/>
              </a:rPr>
              <a:t> „</a:t>
            </a:r>
            <a:r>
              <a:rPr lang="hr-HR" sz="1600" dirty="0">
                <a:latin typeface="Calibri" pitchFamily="34" charset="0"/>
                <a:ea typeface="Calibri" pitchFamily="34" charset="0"/>
                <a:cs typeface="Calibri" pitchFamily="34" charset="0"/>
              </a:rPr>
              <a:t>Ekologija danas</a:t>
            </a:r>
            <a:r>
              <a:rPr lang="en-US" sz="1600" dirty="0">
                <a:latin typeface="Calibri" pitchFamily="34" charset="0"/>
                <a:ea typeface="Calibri" pitchFamily="34" charset="0"/>
                <a:cs typeface="Calibri" pitchFamily="34" charset="0"/>
              </a:rPr>
              <a:t>" (</a:t>
            </a:r>
            <a:r>
              <a:rPr lang="hr-HR" sz="1600" dirty="0">
                <a:latin typeface="Calibri" pitchFamily="34" charset="0"/>
                <a:ea typeface="Calibri" pitchFamily="34" charset="0"/>
                <a:cs typeface="Calibri" pitchFamily="34" charset="0"/>
              </a:rPr>
              <a:t>ecotoday.ac.ua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objavila</a:t>
            </a:r>
            <a:r>
              <a:rPr lang="en-US" sz="1600" dirty="0">
                <a:latin typeface="Calibri" pitchFamily="34" charset="0"/>
                <a:ea typeface="Calibri" pitchFamily="34" charset="0"/>
                <a:cs typeface="Calibri" pitchFamily="34" charset="0"/>
              </a:rPr>
              <a:t> je </a:t>
            </a:r>
            <a:r>
              <a:rPr lang="en-US" sz="1600" dirty="0" err="1">
                <a:latin typeface="Calibri" pitchFamily="34" charset="0"/>
                <a:ea typeface="Calibri" pitchFamily="34" charset="0"/>
                <a:cs typeface="Calibri" pitchFamily="34" charset="0"/>
              </a:rPr>
              <a:t>dokumente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koji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navodno</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pokazuju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kako</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velike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korporacije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zataškavaju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ove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podatke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desetljećima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Glavni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znanstvenici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odbacuju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ove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tvrdnje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kao</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apsurdne</a:t>
            </a:r>
            <a:r>
              <a:rPr lang="en-US" sz="1600" dirty="0">
                <a:latin typeface="Calibri" pitchFamily="34" charset="0"/>
                <a:ea typeface="Calibri" pitchFamily="34" charset="0"/>
                <a:cs typeface="Calibri" pitchFamily="34" charset="0"/>
              </a:rPr>
              <a:t> i </a:t>
            </a:r>
            <a:r>
              <a:rPr lang="en-US" sz="1600" dirty="0" err="1">
                <a:latin typeface="Calibri" pitchFamily="34" charset="0"/>
                <a:ea typeface="Calibri" pitchFamily="34" charset="0"/>
                <a:cs typeface="Calibri" pitchFamily="34" charset="0"/>
              </a:rPr>
              <a:t>neosnovane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ali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aktivisti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traže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hitnu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istragu</a:t>
            </a:r>
            <a:r>
              <a:rPr lang="en-US" sz="1600" dirty="0">
                <a:latin typeface="Calibri" pitchFamily="34" charset="0"/>
                <a:ea typeface="Calibri" pitchFamily="34" charset="0"/>
                <a:cs typeface="Calibri" pitchFamily="34" charset="0"/>
              </a:rPr>
              <a:t>.</a:t>
            </a:r>
          </a:p>
          <a:p>
            <a:pPr algn="just"/>
            <a:r>
              <a:rPr lang="en-US" sz="1600" dirty="0" err="1">
                <a:latin typeface="Calibri" pitchFamily="34" charset="0"/>
                <a:ea typeface="Calibri" pitchFamily="34" charset="0"/>
                <a:cs typeface="Calibri" pitchFamily="34" charset="0"/>
              </a:rPr>
              <a:t>Ove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kontroverzne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tvrdnje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dolaze</a:t>
            </a:r>
            <a:r>
              <a:rPr lang="en-US" sz="1600" dirty="0">
                <a:latin typeface="Calibri" pitchFamily="34" charset="0"/>
                <a:ea typeface="Calibri" pitchFamily="34" charset="0"/>
                <a:cs typeface="Calibri" pitchFamily="34" charset="0"/>
              </a:rPr>
              <a:t> u </a:t>
            </a:r>
            <a:r>
              <a:rPr lang="en-US" sz="1600" dirty="0" err="1">
                <a:latin typeface="Calibri" pitchFamily="34" charset="0"/>
                <a:ea typeface="Calibri" pitchFamily="34" charset="0"/>
                <a:cs typeface="Calibri" pitchFamily="34" charset="0"/>
              </a:rPr>
              <a:t>trenutku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kada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su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klimatske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promjene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postale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ključna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tema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globalnih</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politika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Ako</a:t>
            </a:r>
            <a:r>
              <a:rPr lang="en-US" sz="1600" dirty="0">
                <a:latin typeface="Calibri" pitchFamily="34" charset="0"/>
                <a:ea typeface="Calibri" pitchFamily="34" charset="0"/>
                <a:cs typeface="Calibri" pitchFamily="34" charset="0"/>
              </a:rPr>
              <a:t> se </a:t>
            </a:r>
            <a:r>
              <a:rPr lang="en-US" sz="1600" dirty="0" err="1">
                <a:latin typeface="Calibri" pitchFamily="34" charset="0"/>
                <a:ea typeface="Calibri" pitchFamily="34" charset="0"/>
                <a:cs typeface="Calibri" pitchFamily="34" charset="0"/>
              </a:rPr>
              <a:t>dokažu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istinitima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ovo</a:t>
            </a:r>
            <a:r>
              <a:rPr lang="en-US" sz="1600" dirty="0">
                <a:latin typeface="Calibri" pitchFamily="34" charset="0"/>
                <a:ea typeface="Calibri" pitchFamily="34" charset="0"/>
                <a:cs typeface="Calibri" pitchFamily="34" charset="0"/>
              </a:rPr>
              <a:t> bi </a:t>
            </a:r>
            <a:r>
              <a:rPr lang="en-US" sz="1600" dirty="0" err="1">
                <a:latin typeface="Calibri" pitchFamily="34" charset="0"/>
                <a:ea typeface="Calibri" pitchFamily="34" charset="0"/>
                <a:cs typeface="Calibri" pitchFamily="34" charset="0"/>
              </a:rPr>
              <a:t>moglo</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drastično</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promijeniti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industriju</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automobila</a:t>
            </a:r>
            <a:r>
              <a:rPr lang="en-US" sz="1600" dirty="0">
                <a:latin typeface="Calibri" pitchFamily="34" charset="0"/>
                <a:ea typeface="Calibri" pitchFamily="34" charset="0"/>
                <a:cs typeface="Calibri" pitchFamily="34" charset="0"/>
              </a:rPr>
              <a:t> i </a:t>
            </a:r>
            <a:r>
              <a:rPr lang="en-US" sz="1600" dirty="0" err="1">
                <a:latin typeface="Calibri" pitchFamily="34" charset="0"/>
                <a:ea typeface="Calibri" pitchFamily="34" charset="0"/>
                <a:cs typeface="Calibri" pitchFamily="34" charset="0"/>
              </a:rPr>
              <a:t>način</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na</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koji</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percipiramo</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ekološke</a:t>
            </a:r>
            <a:r>
              <a:rPr lang="en-US" sz="1600" dirty="0">
                <a:latin typeface="Calibri" pitchFamily="34" charset="0"/>
                <a:ea typeface="Calibri" pitchFamily="34" charset="0"/>
                <a:cs typeface="Calibri" pitchFamily="34" charset="0"/>
              </a:rPr>
              <a:t> </a:t>
            </a:r>
            <a:r>
              <a:rPr lang="en-US" sz="1600" dirty="0" err="1">
                <a:latin typeface="Calibri" pitchFamily="34" charset="0"/>
                <a:ea typeface="Calibri" pitchFamily="34" charset="0"/>
                <a:cs typeface="Calibri" pitchFamily="34" charset="0"/>
              </a:rPr>
              <a:t>probleme</a:t>
            </a:r>
            <a:r>
              <a:rPr lang="en-US" sz="1600" dirty="0">
                <a:latin typeface="Calibri" pitchFamily="34" charset="0"/>
                <a:ea typeface="Calibri" pitchFamily="34" charset="0"/>
                <a:cs typeface="Calibri" pitchFamily="34" charset="0"/>
              </a:rPr>
              <a:t>.</a:t>
            </a:r>
          </a:p>
        </p:txBody>
      </p:sp>
      <p:pic>
        <p:nvPicPr>
          <p:cNvPr id="14" name="Picture 13">
            <a:extLst>
              <a:ext uri="{FF2B5EF4-FFF2-40B4-BE49-F238E27FC236}">
                <a16:creationId xmlns:a16="http://schemas.microsoft.com/office/drawing/2014/main" id="{BC5E33EB-D4EF-4543-9EA7-1AFA88BBF4A7}"/>
              </a:ext>
            </a:extLst>
          </p:cNvPr>
          <p:cNvPicPr>
            <a:picLocks noChangeAspect="1"/>
          </p:cNvPicPr>
          <p:nvPr/>
        </p:nvPicPr>
        <p:blipFill>
          <a:blip r:embed="rId8"/>
          <a:stretch>
            <a:fillRect/>
          </a:stretch>
        </p:blipFill>
        <p:spPr>
          <a:xfrm>
            <a:off x="6600825" y="2258843"/>
            <a:ext cx="5482317" cy="3099618"/>
          </a:xfrm>
          <a:prstGeom prst="rect">
            <a:avLst/>
          </a:prstGeom>
        </p:spPr>
      </p:pic>
    </p:spTree>
    <p:extLst>
      <p:ext uri="{BB962C8B-B14F-4D97-AF65-F5344CB8AC3E}">
        <p14:creationId xmlns:p14="http://schemas.microsoft.com/office/powerpoint/2010/main" val="2165970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E30133C0-7515-44A7-92B9-F5C2605AB24F}"/>
              </a:ext>
            </a:extLst>
          </p:cNvPr>
          <p:cNvSpPr txBox="1"/>
          <p:nvPr/>
        </p:nvSpPr>
        <p:spPr>
          <a:xfrm>
            <a:off x="538361" y="1766918"/>
            <a:ext cx="11012313" cy="3416320"/>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P</a:t>
            </a:r>
            <a:r>
              <a:rPr lang="hr-HR" dirty="0" err="1">
                <a:latin typeface="Calibri" panose="020F0502020204030204" pitchFamily="34" charset="0"/>
                <a:ea typeface="Calibri" panose="020F0502020204030204" pitchFamily="34" charset="0"/>
                <a:cs typeface="Calibri" panose="020F0502020204030204" pitchFamily="34" charset="0"/>
              </a:rPr>
              <a:t>rovjera</a:t>
            </a:r>
            <a:r>
              <a:rPr lang="hr-HR" dirty="0">
                <a:latin typeface="Calibri" panose="020F0502020204030204" pitchFamily="34" charset="0"/>
                <a:ea typeface="Calibri" panose="020F0502020204030204" pitchFamily="34" charset="0"/>
                <a:cs typeface="Calibri" panose="020F0502020204030204" pitchFamily="34" charset="0"/>
              </a:rPr>
              <a:t> točnosti slika putem Google </a:t>
            </a:r>
            <a:r>
              <a:rPr lang="hr-HR" dirty="0" err="1">
                <a:latin typeface="Calibri" panose="020F0502020204030204" pitchFamily="34" charset="0"/>
                <a:ea typeface="Calibri" panose="020F0502020204030204" pitchFamily="34" charset="0"/>
                <a:cs typeface="Calibri" panose="020F0502020204030204" pitchFamily="34" charset="0"/>
              </a:rPr>
              <a:t>Images</a:t>
            </a:r>
            <a:r>
              <a:rPr lang="hr-HR" dirty="0">
                <a:latin typeface="Calibri" panose="020F0502020204030204" pitchFamily="34" charset="0"/>
                <a:ea typeface="Calibri" panose="020F0502020204030204" pitchFamily="34" charset="0"/>
                <a:cs typeface="Calibri" panose="020F0502020204030204" pitchFamily="34" charset="0"/>
              </a:rPr>
              <a:t> je koristan alat za </a:t>
            </a:r>
            <a:r>
              <a:rPr lang="hr-HR" dirty="0" err="1">
                <a:latin typeface="Calibri" panose="020F0502020204030204" pitchFamily="34" charset="0"/>
                <a:ea typeface="Calibri" panose="020F0502020204030204" pitchFamily="34" charset="0"/>
                <a:cs typeface="Calibri" panose="020F0502020204030204" pitchFamily="34" charset="0"/>
              </a:rPr>
              <a:t>fact-checking</a:t>
            </a:r>
            <a:r>
              <a:rPr lang="hr-HR" dirty="0">
                <a:latin typeface="Calibri" panose="020F0502020204030204" pitchFamily="34" charset="0"/>
                <a:ea typeface="Calibri" panose="020F0502020204030204" pitchFamily="34" charset="0"/>
                <a:cs typeface="Calibri" panose="020F0502020204030204" pitchFamily="34" charset="0"/>
              </a:rPr>
              <a:t> jer omogućava identifikaciju izvora slike i pronalaženje drugih konteksta u kojima se ta slika pojavljuje. </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hr-HR" dirty="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Korištenje Google Reverse </a:t>
            </a:r>
            <a:r>
              <a:rPr lang="hr-HR" b="1" dirty="0" err="1">
                <a:latin typeface="Calibri" panose="020F0502020204030204" pitchFamily="34" charset="0"/>
                <a:ea typeface="Calibri" panose="020F0502020204030204" pitchFamily="34" charset="0"/>
                <a:cs typeface="Calibri" panose="020F0502020204030204" pitchFamily="34" charset="0"/>
              </a:rPr>
              <a:t>Image</a:t>
            </a:r>
            <a:r>
              <a:rPr lang="hr-HR" b="1" dirty="0">
                <a:latin typeface="Calibri" panose="020F0502020204030204" pitchFamily="34" charset="0"/>
                <a:ea typeface="Calibri" panose="020F0502020204030204" pitchFamily="34" charset="0"/>
                <a:cs typeface="Calibri" panose="020F0502020204030204" pitchFamily="34" charset="0"/>
              </a:rPr>
              <a:t> Search</a:t>
            </a:r>
            <a:endParaRPr lang="en-US" b="1" dirty="0">
              <a:latin typeface="Calibri" panose="020F0502020204030204" pitchFamily="34" charset="0"/>
              <a:ea typeface="Calibri" panose="020F0502020204030204" pitchFamily="34" charset="0"/>
              <a:cs typeface="Calibri" panose="020F0502020204030204" pitchFamily="34" charset="0"/>
            </a:endParaRPr>
          </a:p>
          <a:p>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dirty="0">
                <a:latin typeface="Calibri" panose="020F0502020204030204" pitchFamily="34" charset="0"/>
                <a:ea typeface="Calibri" panose="020F0502020204030204" pitchFamily="34" charset="0"/>
                <a:cs typeface="Calibri" panose="020F0502020204030204" pitchFamily="34" charset="0"/>
              </a:rPr>
              <a:t>Google Reverse </a:t>
            </a:r>
            <a:r>
              <a:rPr lang="hr-HR" dirty="0" err="1">
                <a:latin typeface="Calibri" panose="020F0502020204030204" pitchFamily="34" charset="0"/>
                <a:ea typeface="Calibri" panose="020F0502020204030204" pitchFamily="34" charset="0"/>
                <a:cs typeface="Calibri" panose="020F0502020204030204" pitchFamily="34" charset="0"/>
              </a:rPr>
              <a:t>Image</a:t>
            </a:r>
            <a:r>
              <a:rPr lang="hr-HR" dirty="0">
                <a:latin typeface="Calibri" panose="020F0502020204030204" pitchFamily="34" charset="0"/>
                <a:ea typeface="Calibri" panose="020F0502020204030204" pitchFamily="34" charset="0"/>
                <a:cs typeface="Calibri" panose="020F0502020204030204" pitchFamily="34" charset="0"/>
              </a:rPr>
              <a:t> Search omogućava pretragu koristeći sliku umjesto teksta.</a:t>
            </a:r>
          </a:p>
          <a:p>
            <a:r>
              <a:rPr lang="hr-HR" b="1" dirty="0">
                <a:latin typeface="Calibri" panose="020F0502020204030204" pitchFamily="34" charset="0"/>
                <a:ea typeface="Calibri" panose="020F0502020204030204" pitchFamily="34" charset="0"/>
                <a:cs typeface="Calibri" panose="020F0502020204030204" pitchFamily="34" charset="0"/>
              </a:rPr>
              <a:t>Koraci:</a:t>
            </a:r>
          </a:p>
          <a:p>
            <a:pPr>
              <a:buFont typeface="+mj-lt"/>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Pristupite Google </a:t>
            </a:r>
            <a:r>
              <a:rPr lang="hr-HR" b="1" dirty="0" err="1">
                <a:latin typeface="Calibri" panose="020F0502020204030204" pitchFamily="34" charset="0"/>
                <a:ea typeface="Calibri" panose="020F0502020204030204" pitchFamily="34" charset="0"/>
                <a:cs typeface="Calibri" panose="020F0502020204030204" pitchFamily="34" charset="0"/>
              </a:rPr>
              <a:t>Images</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Idite na </a:t>
            </a:r>
            <a:r>
              <a:rPr lang="hr-HR" dirty="0">
                <a:latin typeface="Calibri" panose="020F0502020204030204" pitchFamily="34" charset="0"/>
                <a:ea typeface="Calibri" panose="020F0502020204030204" pitchFamily="34" charset="0"/>
                <a:cs typeface="Calibri" panose="020F0502020204030204" pitchFamily="34" charset="0"/>
                <a:hlinkClick r:id="rId8"/>
              </a:rPr>
              <a:t>Google </a:t>
            </a:r>
            <a:r>
              <a:rPr lang="hr-HR" dirty="0" err="1">
                <a:latin typeface="Calibri" panose="020F0502020204030204" pitchFamily="34" charset="0"/>
                <a:ea typeface="Calibri" panose="020F0502020204030204" pitchFamily="34" charset="0"/>
                <a:cs typeface="Calibri" panose="020F0502020204030204" pitchFamily="34" charset="0"/>
                <a:hlinkClick r:id="rId8"/>
              </a:rPr>
              <a:t>Images</a:t>
            </a:r>
            <a:r>
              <a:rPr lang="hr-HR" dirty="0">
                <a:latin typeface="Calibri" panose="020F0502020204030204" pitchFamily="34" charset="0"/>
                <a:ea typeface="Calibri" panose="020F0502020204030204" pitchFamily="34" charset="0"/>
                <a:cs typeface="Calibri" panose="020F0502020204030204" pitchFamily="34" charset="0"/>
              </a:rPr>
              <a:t>.</a:t>
            </a:r>
          </a:p>
          <a:p>
            <a:pPr>
              <a:buFont typeface="+mj-lt"/>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Kliknite na ikonu kamere:</a:t>
            </a:r>
            <a:r>
              <a:rPr lang="hr-HR" dirty="0">
                <a:latin typeface="Calibri" panose="020F0502020204030204" pitchFamily="34" charset="0"/>
                <a:ea typeface="Calibri" panose="020F0502020204030204" pitchFamily="34" charset="0"/>
                <a:cs typeface="Calibri" panose="020F0502020204030204" pitchFamily="34" charset="0"/>
              </a:rPr>
              <a:t> Ovo vam omogućava učitavanje slike ili lijepljenje URL-a slike.</a:t>
            </a:r>
          </a:p>
          <a:p>
            <a:pPr>
              <a:buFont typeface="+mj-lt"/>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Učitajte sliku ili unesite URL:</a:t>
            </a:r>
            <a:endParaRPr lang="hr-HR"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mj-lt"/>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Učitajte sliku:</a:t>
            </a:r>
            <a:r>
              <a:rPr lang="hr-HR" dirty="0">
                <a:latin typeface="Calibri" panose="020F0502020204030204" pitchFamily="34" charset="0"/>
                <a:ea typeface="Calibri" panose="020F0502020204030204" pitchFamily="34" charset="0"/>
                <a:cs typeface="Calibri" panose="020F0502020204030204" pitchFamily="34" charset="0"/>
              </a:rPr>
              <a:t> Ako imate sliku na svom uređaju, možete je učitati.</a:t>
            </a:r>
          </a:p>
          <a:p>
            <a:pPr marL="742950" lvl="1" indent="-285750">
              <a:buFont typeface="+mj-lt"/>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Unesite URL:</a:t>
            </a:r>
            <a:r>
              <a:rPr lang="hr-HR" dirty="0">
                <a:latin typeface="Calibri" panose="020F0502020204030204" pitchFamily="34" charset="0"/>
                <a:ea typeface="Calibri" panose="020F0502020204030204" pitchFamily="34" charset="0"/>
                <a:cs typeface="Calibri" panose="020F0502020204030204" pitchFamily="34" charset="0"/>
              </a:rPr>
              <a:t> Ako je slika online, možete unijeti URL slike.</a:t>
            </a:r>
          </a:p>
        </p:txBody>
      </p:sp>
    </p:spTree>
    <p:extLst>
      <p:ext uri="{BB962C8B-B14F-4D97-AF65-F5344CB8AC3E}">
        <p14:creationId xmlns:p14="http://schemas.microsoft.com/office/powerpoint/2010/main" val="2475652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2C98723-B8F4-4281-AF66-0679903BE585}"/>
              </a:ext>
            </a:extLst>
          </p:cNvPr>
          <p:cNvSpPr txBox="1"/>
          <p:nvPr/>
        </p:nvSpPr>
        <p:spPr>
          <a:xfrm>
            <a:off x="574850" y="1911748"/>
            <a:ext cx="10583688" cy="2862322"/>
          </a:xfrm>
          <a:prstGeom prst="rect">
            <a:avLst/>
          </a:prstGeom>
          <a:noFill/>
        </p:spPr>
        <p:txBody>
          <a:bodyPr wrap="square">
            <a:spAutoFit/>
          </a:bodyPr>
          <a:lstStyle/>
          <a:p>
            <a:r>
              <a:rPr lang="hr-HR" dirty="0">
                <a:latin typeface="Calibri" panose="020F0502020204030204" pitchFamily="34" charset="0"/>
                <a:ea typeface="Calibri" panose="020F0502020204030204" pitchFamily="34" charset="0"/>
                <a:cs typeface="Calibri" panose="020F0502020204030204" pitchFamily="34" charset="0"/>
              </a:rPr>
              <a:t>Google će prikazati rezultate pretrage koji uključuju:</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Vizualno slične slike:</a:t>
            </a:r>
            <a:r>
              <a:rPr lang="hr-HR" dirty="0">
                <a:latin typeface="Calibri" panose="020F0502020204030204" pitchFamily="34" charset="0"/>
                <a:ea typeface="Calibri" panose="020F0502020204030204" pitchFamily="34" charset="0"/>
                <a:cs typeface="Calibri" panose="020F0502020204030204" pitchFamily="34" charset="0"/>
              </a:rPr>
              <a:t> Prikaz sličnih slika koje se nalaze na internetu.</a:t>
            </a:r>
          </a:p>
          <a:p>
            <a:r>
              <a:rPr lang="hr-HR" b="1" dirty="0">
                <a:latin typeface="Calibri" panose="020F0502020204030204" pitchFamily="34" charset="0"/>
                <a:ea typeface="Calibri" panose="020F0502020204030204" pitchFamily="34" charset="0"/>
                <a:cs typeface="Calibri" panose="020F0502020204030204" pitchFamily="34" charset="0"/>
              </a:rPr>
              <a:t>Web stranice koje sadrže sliku:</a:t>
            </a:r>
            <a:r>
              <a:rPr lang="hr-HR" dirty="0">
                <a:latin typeface="Calibri" panose="020F0502020204030204" pitchFamily="34" charset="0"/>
                <a:ea typeface="Calibri" panose="020F0502020204030204" pitchFamily="34" charset="0"/>
                <a:cs typeface="Calibri" panose="020F0502020204030204" pitchFamily="34" charset="0"/>
              </a:rPr>
              <a:t> Lista stranica koje koriste istu ili sličnu sliku.</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Provjera:</a:t>
            </a:r>
          </a:p>
          <a:p>
            <a:r>
              <a:rPr lang="hr-HR" b="1" dirty="0">
                <a:latin typeface="Calibri" panose="020F0502020204030204" pitchFamily="34" charset="0"/>
                <a:ea typeface="Calibri" panose="020F0502020204030204" pitchFamily="34" charset="0"/>
                <a:cs typeface="Calibri" panose="020F0502020204030204" pitchFamily="34" charset="0"/>
              </a:rPr>
              <a:t>Identifikacija izvora:</a:t>
            </a:r>
            <a:r>
              <a:rPr lang="hr-HR" dirty="0">
                <a:latin typeface="Calibri" panose="020F0502020204030204" pitchFamily="34" charset="0"/>
                <a:ea typeface="Calibri" panose="020F0502020204030204" pitchFamily="34" charset="0"/>
                <a:cs typeface="Calibri" panose="020F0502020204030204" pitchFamily="34" charset="0"/>
              </a:rPr>
              <a:t> Pregledajte različite izvore koji koriste tu sliku kako biste pronašli originalni izvor.</a:t>
            </a:r>
          </a:p>
          <a:p>
            <a:r>
              <a:rPr lang="hr-HR" b="1" dirty="0">
                <a:latin typeface="Calibri" panose="020F0502020204030204" pitchFamily="34" charset="0"/>
                <a:ea typeface="Calibri" panose="020F0502020204030204" pitchFamily="34" charset="0"/>
                <a:cs typeface="Calibri" panose="020F0502020204030204" pitchFamily="34" charset="0"/>
              </a:rPr>
              <a:t>Kontekst upotrebe:</a:t>
            </a:r>
            <a:r>
              <a:rPr lang="hr-HR" dirty="0">
                <a:latin typeface="Calibri" panose="020F0502020204030204" pitchFamily="34" charset="0"/>
                <a:ea typeface="Calibri" panose="020F0502020204030204" pitchFamily="34" charset="0"/>
                <a:cs typeface="Calibri" panose="020F0502020204030204" pitchFamily="34" charset="0"/>
              </a:rPr>
              <a:t> Pogledajte kako se slika koristi u različitim kontekstima da biste utvrdili je li slika autentična ili je manipulirana.</a:t>
            </a:r>
          </a:p>
          <a:p>
            <a:r>
              <a:rPr lang="hr-HR" b="1" dirty="0">
                <a:latin typeface="Calibri" panose="020F0502020204030204" pitchFamily="34" charset="0"/>
                <a:ea typeface="Calibri" panose="020F0502020204030204" pitchFamily="34" charset="0"/>
                <a:cs typeface="Calibri" panose="020F0502020204030204" pitchFamily="34" charset="0"/>
              </a:rPr>
              <a:t>Datum objave:</a:t>
            </a:r>
            <a:r>
              <a:rPr lang="hr-HR" dirty="0">
                <a:latin typeface="Calibri" panose="020F0502020204030204" pitchFamily="34" charset="0"/>
                <a:ea typeface="Calibri" panose="020F0502020204030204" pitchFamily="34" charset="0"/>
                <a:cs typeface="Calibri" panose="020F0502020204030204" pitchFamily="34" charset="0"/>
              </a:rPr>
              <a:t> Pokušajte pronaći najraniji datum objave slike kako biste odredili kada se slika prvi put pojavila.</a:t>
            </a:r>
          </a:p>
        </p:txBody>
      </p:sp>
    </p:spTree>
    <p:extLst>
      <p:ext uri="{BB962C8B-B14F-4D97-AF65-F5344CB8AC3E}">
        <p14:creationId xmlns:p14="http://schemas.microsoft.com/office/powerpoint/2010/main" val="2238984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F335EBDA-F39F-42BF-8C0E-6BFB5C88CA80}"/>
              </a:ext>
            </a:extLst>
          </p:cNvPr>
          <p:cNvSpPr txBox="1"/>
          <p:nvPr/>
        </p:nvSpPr>
        <p:spPr>
          <a:xfrm>
            <a:off x="810505" y="2136339"/>
            <a:ext cx="9748637" cy="1754326"/>
          </a:xfrm>
          <a:prstGeom prst="rect">
            <a:avLst/>
          </a:prstGeom>
          <a:noFill/>
        </p:spPr>
        <p:txBody>
          <a:bodyPr wrap="square">
            <a:spAutoFit/>
          </a:bodyPr>
          <a:lstStyle/>
          <a:p>
            <a:r>
              <a:rPr lang="hr-HR" dirty="0">
                <a:latin typeface="Calibri" panose="020F0502020204030204" pitchFamily="34" charset="0"/>
                <a:ea typeface="Calibri" panose="020F0502020204030204" pitchFamily="34" charset="0"/>
                <a:cs typeface="Calibri" panose="020F0502020204030204" pitchFamily="34" charset="0"/>
              </a:rPr>
              <a:t>Pored Google </a:t>
            </a:r>
            <a:r>
              <a:rPr lang="hr-HR" dirty="0" err="1">
                <a:latin typeface="Calibri" panose="020F0502020204030204" pitchFamily="34" charset="0"/>
                <a:ea typeface="Calibri" panose="020F0502020204030204" pitchFamily="34" charset="0"/>
                <a:cs typeface="Calibri" panose="020F0502020204030204" pitchFamily="34" charset="0"/>
              </a:rPr>
              <a:t>Images</a:t>
            </a:r>
            <a:r>
              <a:rPr lang="hr-HR" dirty="0">
                <a:latin typeface="Calibri" panose="020F0502020204030204" pitchFamily="34" charset="0"/>
                <a:ea typeface="Calibri" panose="020F0502020204030204" pitchFamily="34" charset="0"/>
                <a:cs typeface="Calibri" panose="020F0502020204030204" pitchFamily="34" charset="0"/>
              </a:rPr>
              <a:t>, postoje i drugi alati koji mogu pomoći u provjeri autentičnosti slika.</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Alati:</a:t>
            </a:r>
          </a:p>
          <a:p>
            <a:r>
              <a:rPr lang="hr-HR" b="1" dirty="0" err="1">
                <a:latin typeface="Calibri" panose="020F0502020204030204" pitchFamily="34" charset="0"/>
                <a:ea typeface="Calibri" panose="020F0502020204030204" pitchFamily="34" charset="0"/>
                <a:cs typeface="Calibri" panose="020F0502020204030204" pitchFamily="34" charset="0"/>
              </a:rPr>
              <a:t>TinEye</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hlinkClick r:id="rId8"/>
              </a:rPr>
              <a:t>TinEye</a:t>
            </a:r>
            <a:r>
              <a:rPr lang="hr-HR" dirty="0">
                <a:latin typeface="Calibri" panose="020F0502020204030204" pitchFamily="34" charset="0"/>
                <a:ea typeface="Calibri" panose="020F0502020204030204" pitchFamily="34" charset="0"/>
                <a:cs typeface="Calibri" panose="020F0502020204030204" pitchFamily="34" charset="0"/>
              </a:rPr>
              <a:t> je alat za reverznu pretragu slika koji nudi slične funkcionalnosti kao Google </a:t>
            </a:r>
            <a:r>
              <a:rPr lang="hr-HR" dirty="0" err="1">
                <a:latin typeface="Calibri" panose="020F0502020204030204" pitchFamily="34" charset="0"/>
                <a:ea typeface="Calibri" panose="020F0502020204030204" pitchFamily="34" charset="0"/>
                <a:cs typeface="Calibri" panose="020F0502020204030204" pitchFamily="34" charset="0"/>
              </a:rPr>
              <a:t>Images</a:t>
            </a:r>
            <a:r>
              <a:rPr lang="hr-HR" dirty="0">
                <a:latin typeface="Calibri" panose="020F0502020204030204" pitchFamily="34" charset="0"/>
                <a:ea typeface="Calibri" panose="020F0502020204030204" pitchFamily="34" charset="0"/>
                <a:cs typeface="Calibri" panose="020F0502020204030204" pitchFamily="34" charset="0"/>
              </a:rPr>
              <a:t>.</a:t>
            </a:r>
          </a:p>
          <a:p>
            <a:r>
              <a:rPr lang="hr-HR" b="1" dirty="0" err="1">
                <a:latin typeface="Calibri" panose="020F0502020204030204" pitchFamily="34" charset="0"/>
                <a:ea typeface="Calibri" panose="020F0502020204030204" pitchFamily="34" charset="0"/>
                <a:cs typeface="Calibri" panose="020F0502020204030204" pitchFamily="34" charset="0"/>
              </a:rPr>
              <a:t>Yandex</a:t>
            </a:r>
            <a:r>
              <a:rPr lang="hr-HR"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Images</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rPr>
              <a:t>Yandex</a:t>
            </a:r>
            <a:r>
              <a:rPr lang="hr-HR" dirty="0">
                <a:latin typeface="Calibri" panose="020F0502020204030204" pitchFamily="34" charset="0"/>
                <a:ea typeface="Calibri" panose="020F0502020204030204" pitchFamily="34" charset="0"/>
                <a:cs typeface="Calibri" panose="020F0502020204030204" pitchFamily="34" charset="0"/>
              </a:rPr>
              <a:t> nudi reverznu pretragu slika i može ponekad dati različite rezultate od Googlea.</a:t>
            </a:r>
          </a:p>
          <a:p>
            <a:r>
              <a:rPr lang="hr-HR" b="1" dirty="0" err="1">
                <a:latin typeface="Calibri" panose="020F0502020204030204" pitchFamily="34" charset="0"/>
                <a:ea typeface="Calibri" panose="020F0502020204030204" pitchFamily="34" charset="0"/>
                <a:cs typeface="Calibri" panose="020F0502020204030204" pitchFamily="34" charset="0"/>
              </a:rPr>
              <a:t>Berify</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hlinkClick r:id="rId9"/>
              </a:rPr>
              <a:t>Berify</a:t>
            </a:r>
            <a:r>
              <a:rPr lang="hr-HR" dirty="0">
                <a:latin typeface="Calibri" panose="020F0502020204030204" pitchFamily="34" charset="0"/>
                <a:ea typeface="Calibri" panose="020F0502020204030204" pitchFamily="34" charset="0"/>
                <a:cs typeface="Calibri" panose="020F0502020204030204" pitchFamily="34" charset="0"/>
              </a:rPr>
              <a:t> nudi napredne mogućnosti za pretragu slika i može pronaći gdje se slike pojavljuju online.</a:t>
            </a:r>
          </a:p>
        </p:txBody>
      </p:sp>
      <p:sp>
        <p:nvSpPr>
          <p:cNvPr id="18" name="TextBox 17">
            <a:extLst>
              <a:ext uri="{FF2B5EF4-FFF2-40B4-BE49-F238E27FC236}">
                <a16:creationId xmlns:a16="http://schemas.microsoft.com/office/drawing/2014/main" id="{C970C237-C671-4E38-B3F5-99D9D590BD07}"/>
              </a:ext>
            </a:extLst>
          </p:cNvPr>
          <p:cNvSpPr txBox="1"/>
          <p:nvPr/>
        </p:nvSpPr>
        <p:spPr>
          <a:xfrm>
            <a:off x="1221104" y="4290679"/>
            <a:ext cx="8222933" cy="369332"/>
          </a:xfrm>
          <a:prstGeom prst="rect">
            <a:avLst/>
          </a:prstGeom>
          <a:noFill/>
        </p:spPr>
        <p:txBody>
          <a:bodyPr wrap="square">
            <a:spAutoFit/>
          </a:bodyPr>
          <a:lstStyle/>
          <a:p>
            <a:r>
              <a:rPr lang="hr-HR" dirty="0">
                <a:latin typeface="Calibri" panose="020F0502020204030204" pitchFamily="34" charset="0"/>
                <a:ea typeface="Calibri" panose="020F0502020204030204" pitchFamily="34" charset="0"/>
                <a:cs typeface="Calibri" panose="020F0502020204030204" pitchFamily="34" charset="0"/>
                <a:hlinkClick r:id="rId10"/>
              </a:rPr>
              <a:t>https://www.morski.hr/uragani-definicija-potpune-katastrofe/</a:t>
            </a:r>
            <a:r>
              <a:rPr lang="en-US" dirty="0">
                <a:latin typeface="Calibri" panose="020F0502020204030204" pitchFamily="34" charset="0"/>
                <a:ea typeface="Calibri" panose="020F0502020204030204" pitchFamily="34" charset="0"/>
                <a:cs typeface="Calibri" panose="020F0502020204030204" pitchFamily="34" charset="0"/>
              </a:rPr>
              <a:t> </a:t>
            </a:r>
            <a:endParaRPr lang="hr-H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8172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E595150A-919C-4717-BB70-FADF7D9283DB}"/>
              </a:ext>
            </a:extLst>
          </p:cNvPr>
          <p:cNvSpPr txBox="1"/>
          <p:nvPr/>
        </p:nvSpPr>
        <p:spPr>
          <a:xfrm>
            <a:off x="810505" y="2274838"/>
            <a:ext cx="9962270" cy="1754326"/>
          </a:xfrm>
          <a:prstGeom prst="rect">
            <a:avLst/>
          </a:prstGeom>
          <a:noFill/>
        </p:spPr>
        <p:txBody>
          <a:bodyPr wrap="square">
            <a:spAutoFit/>
          </a:bodyPr>
          <a:lstStyle/>
          <a:p>
            <a:r>
              <a:rPr lang="hr-HR" dirty="0" err="1">
                <a:latin typeface="Calibri" panose="020F0502020204030204" pitchFamily="34" charset="0"/>
                <a:ea typeface="Calibri" panose="020F0502020204030204" pitchFamily="34" charset="0"/>
                <a:cs typeface="Calibri" panose="020F0502020204030204" pitchFamily="34" charset="0"/>
              </a:rPr>
              <a:t>Metapodaci</a:t>
            </a:r>
            <a:r>
              <a:rPr lang="hr-HR" dirty="0">
                <a:latin typeface="Calibri" panose="020F0502020204030204" pitchFamily="34" charset="0"/>
                <a:ea typeface="Calibri" panose="020F0502020204030204" pitchFamily="34" charset="0"/>
                <a:cs typeface="Calibri" panose="020F0502020204030204" pitchFamily="34" charset="0"/>
              </a:rPr>
              <a:t> slike mogu pružiti dodatne informacije o slici, poput datuma kada je snimljena, lokacije i uređaja korištenog za snimanje.</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Alati:</a:t>
            </a:r>
          </a:p>
          <a:p>
            <a:pPr>
              <a:buFont typeface="Arial" panose="020B0604020202020204" pitchFamily="34" charset="0"/>
              <a:buChar char="•"/>
            </a:pPr>
            <a:r>
              <a:rPr lang="hr-HR" b="1" dirty="0">
                <a:latin typeface="Calibri" panose="020F0502020204030204" pitchFamily="34" charset="0"/>
                <a:ea typeface="Calibri" panose="020F0502020204030204" pitchFamily="34" charset="0"/>
                <a:cs typeface="Calibri" panose="020F0502020204030204" pitchFamily="34" charset="0"/>
              </a:rPr>
              <a:t>EXIF </a:t>
            </a:r>
            <a:r>
              <a:rPr lang="hr-HR" b="1" dirty="0" err="1">
                <a:latin typeface="Calibri" panose="020F0502020204030204" pitchFamily="34" charset="0"/>
                <a:ea typeface="Calibri" panose="020F0502020204030204" pitchFamily="34" charset="0"/>
                <a:cs typeface="Calibri" panose="020F0502020204030204" pitchFamily="34" charset="0"/>
              </a:rPr>
              <a:t>Tools</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Alati kao što su </a:t>
            </a:r>
            <a:r>
              <a:rPr lang="hr-HR" dirty="0" err="1">
                <a:latin typeface="Calibri" panose="020F0502020204030204" pitchFamily="34" charset="0"/>
                <a:ea typeface="Calibri" panose="020F0502020204030204" pitchFamily="34" charset="0"/>
                <a:cs typeface="Calibri" panose="020F0502020204030204" pitchFamily="34" charset="0"/>
                <a:hlinkClick r:id="rId8"/>
              </a:rPr>
              <a:t>EXIFTool</a:t>
            </a:r>
            <a:r>
              <a:rPr lang="hr-HR" dirty="0">
                <a:latin typeface="Calibri" panose="020F0502020204030204" pitchFamily="34" charset="0"/>
                <a:ea typeface="Calibri" panose="020F0502020204030204" pitchFamily="34" charset="0"/>
                <a:cs typeface="Calibri" panose="020F0502020204030204" pitchFamily="34" charset="0"/>
              </a:rPr>
              <a:t> mogu pomoći u ekstrakciji </a:t>
            </a:r>
            <a:r>
              <a:rPr lang="hr-HR" dirty="0" err="1">
                <a:latin typeface="Calibri" panose="020F0502020204030204" pitchFamily="34" charset="0"/>
                <a:ea typeface="Calibri" panose="020F0502020204030204" pitchFamily="34" charset="0"/>
                <a:cs typeface="Calibri" panose="020F0502020204030204" pitchFamily="34" charset="0"/>
              </a:rPr>
              <a:t>metapodataka</a:t>
            </a:r>
            <a:r>
              <a:rPr lang="hr-HR" dirty="0">
                <a:latin typeface="Calibri" panose="020F0502020204030204" pitchFamily="34" charset="0"/>
                <a:ea typeface="Calibri" panose="020F0502020204030204" pitchFamily="34" charset="0"/>
                <a:cs typeface="Calibri" panose="020F0502020204030204" pitchFamily="34" charset="0"/>
              </a:rPr>
              <a:t> iz slika.</a:t>
            </a:r>
          </a:p>
          <a:p>
            <a:pPr>
              <a:buFont typeface="Arial" panose="020B0604020202020204" pitchFamily="34" charset="0"/>
              <a:buChar char="•"/>
            </a:pPr>
            <a:r>
              <a:rPr lang="hr-HR" b="1" dirty="0" err="1">
                <a:latin typeface="Calibri" panose="020F0502020204030204" pitchFamily="34" charset="0"/>
                <a:ea typeface="Calibri" panose="020F0502020204030204" pitchFamily="34" charset="0"/>
                <a:cs typeface="Calibri" panose="020F0502020204030204" pitchFamily="34" charset="0"/>
              </a:rPr>
              <a:t>Jeffrey's</a:t>
            </a:r>
            <a:r>
              <a:rPr lang="hr-HR"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Image</a:t>
            </a:r>
            <a:r>
              <a:rPr lang="hr-HR"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Metadata</a:t>
            </a:r>
            <a:r>
              <a:rPr lang="hr-HR"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Viewer</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rPr>
              <a:t>Jeffrey's</a:t>
            </a:r>
            <a:r>
              <a:rPr lang="hr-HR" dirty="0">
                <a:latin typeface="Calibri" panose="020F0502020204030204" pitchFamily="34" charset="0"/>
                <a:ea typeface="Calibri" panose="020F0502020204030204" pitchFamily="34" charset="0"/>
                <a:cs typeface="Calibri" panose="020F0502020204030204" pitchFamily="34" charset="0"/>
              </a:rPr>
              <a:t> online alat za pregled </a:t>
            </a:r>
            <a:r>
              <a:rPr lang="hr-HR" dirty="0" err="1">
                <a:latin typeface="Calibri" panose="020F0502020204030204" pitchFamily="34" charset="0"/>
                <a:ea typeface="Calibri" panose="020F0502020204030204" pitchFamily="34" charset="0"/>
                <a:cs typeface="Calibri" panose="020F0502020204030204" pitchFamily="34" charset="0"/>
              </a:rPr>
              <a:t>metapodataka</a:t>
            </a:r>
            <a:r>
              <a:rPr lang="hr-HR" dirty="0">
                <a:latin typeface="Calibri" panose="020F0502020204030204" pitchFamily="34" charset="0"/>
                <a:ea typeface="Calibri" panose="020F0502020204030204" pitchFamily="34" charset="0"/>
                <a:cs typeface="Calibri" panose="020F0502020204030204" pitchFamily="34" charset="0"/>
              </a:rPr>
              <a:t> slike.</a:t>
            </a:r>
          </a:p>
        </p:txBody>
      </p:sp>
    </p:spTree>
    <p:extLst>
      <p:ext uri="{BB962C8B-B14F-4D97-AF65-F5344CB8AC3E}">
        <p14:creationId xmlns:p14="http://schemas.microsoft.com/office/powerpoint/2010/main" val="3280786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04ECEAE-4E41-41FA-AA02-FA98A7D3472D}"/>
              </a:ext>
            </a:extLst>
          </p:cNvPr>
          <p:cNvSpPr txBox="1"/>
          <p:nvPr/>
        </p:nvSpPr>
        <p:spPr>
          <a:xfrm>
            <a:off x="810505" y="2274838"/>
            <a:ext cx="10005133" cy="1754326"/>
          </a:xfrm>
          <a:prstGeom prst="rect">
            <a:avLst/>
          </a:prstGeom>
          <a:noFill/>
        </p:spPr>
        <p:txBody>
          <a:bodyPr wrap="square">
            <a:spAutoFit/>
          </a:bodyPr>
          <a:lstStyle/>
          <a:p>
            <a:r>
              <a:rPr lang="hr-HR" dirty="0">
                <a:latin typeface="Calibri" panose="020F0502020204030204" pitchFamily="34" charset="0"/>
                <a:ea typeface="Calibri" panose="020F0502020204030204" pitchFamily="34" charset="0"/>
                <a:cs typeface="Calibri" panose="020F0502020204030204" pitchFamily="34" charset="0"/>
              </a:rPr>
              <a:t>Neke slike mogu biti manipulirane ili </a:t>
            </a:r>
            <a:r>
              <a:rPr lang="hr-HR" dirty="0" err="1">
                <a:latin typeface="Calibri" panose="020F0502020204030204" pitchFamily="34" charset="0"/>
                <a:ea typeface="Calibri" panose="020F0502020204030204" pitchFamily="34" charset="0"/>
                <a:cs typeface="Calibri" panose="020F0502020204030204" pitchFamily="34" charset="0"/>
              </a:rPr>
              <a:t>fotoshopirane</a:t>
            </a:r>
            <a:r>
              <a:rPr lang="hr-HR" dirty="0">
                <a:latin typeface="Calibri" panose="020F0502020204030204" pitchFamily="34" charset="0"/>
                <a:ea typeface="Calibri" panose="020F0502020204030204" pitchFamily="34" charset="0"/>
                <a:cs typeface="Calibri" panose="020F0502020204030204" pitchFamily="34" charset="0"/>
              </a:rPr>
              <a:t>. Postoje alati koji pomažu u otkrivanju takvih manipulacija.</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Alati:</a:t>
            </a:r>
          </a:p>
          <a:p>
            <a:r>
              <a:rPr lang="hr-HR" b="1" dirty="0" err="1">
                <a:latin typeface="Calibri" panose="020F0502020204030204" pitchFamily="34" charset="0"/>
                <a:ea typeface="Calibri" panose="020F0502020204030204" pitchFamily="34" charset="0"/>
                <a:cs typeface="Calibri" panose="020F0502020204030204" pitchFamily="34" charset="0"/>
              </a:rPr>
              <a:t>FotoForensics</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hlinkClick r:id="rId8"/>
              </a:rPr>
              <a:t>FotoForensics</a:t>
            </a:r>
            <a:r>
              <a:rPr lang="hr-HR" dirty="0">
                <a:latin typeface="Calibri" panose="020F0502020204030204" pitchFamily="34" charset="0"/>
                <a:ea typeface="Calibri" panose="020F0502020204030204" pitchFamily="34" charset="0"/>
                <a:cs typeface="Calibri" panose="020F0502020204030204" pitchFamily="34" charset="0"/>
              </a:rPr>
              <a:t> omogućava analizu slike kako bi se otkrile moguće manipulacije.</a:t>
            </a:r>
          </a:p>
          <a:p>
            <a:r>
              <a:rPr lang="hr-HR" b="1" dirty="0" err="1">
                <a:latin typeface="Calibri" panose="020F0502020204030204" pitchFamily="34" charset="0"/>
                <a:ea typeface="Calibri" panose="020F0502020204030204" pitchFamily="34" charset="0"/>
                <a:cs typeface="Calibri" panose="020F0502020204030204" pitchFamily="34" charset="0"/>
              </a:rPr>
              <a:t>Image</a:t>
            </a:r>
            <a:r>
              <a:rPr lang="hr-HR"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Edited</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Ovaj alat može identificirati da li je slika uređena koristeći različite metode.</a:t>
            </a:r>
          </a:p>
        </p:txBody>
      </p:sp>
      <p:sp>
        <p:nvSpPr>
          <p:cNvPr id="18" name="TextBox 17">
            <a:extLst>
              <a:ext uri="{FF2B5EF4-FFF2-40B4-BE49-F238E27FC236}">
                <a16:creationId xmlns:a16="http://schemas.microsoft.com/office/drawing/2014/main" id="{F66D85A7-BF76-4E62-8264-E4C4D8B4DB57}"/>
              </a:ext>
            </a:extLst>
          </p:cNvPr>
          <p:cNvSpPr txBox="1"/>
          <p:nvPr/>
        </p:nvSpPr>
        <p:spPr>
          <a:xfrm>
            <a:off x="1153630" y="4446613"/>
            <a:ext cx="10347808" cy="369332"/>
          </a:xfrm>
          <a:prstGeom prst="rect">
            <a:avLst/>
          </a:prstGeom>
          <a:noFill/>
        </p:spPr>
        <p:txBody>
          <a:bodyPr wrap="square">
            <a:spAutoFit/>
          </a:bodyPr>
          <a:lstStyle/>
          <a:p>
            <a:r>
              <a:rPr lang="hr-HR" dirty="0">
                <a:latin typeface="Calibri" panose="020F0502020204030204" pitchFamily="34" charset="0"/>
                <a:ea typeface="Calibri" panose="020F0502020204030204" pitchFamily="34" charset="0"/>
                <a:cs typeface="Calibri" panose="020F0502020204030204" pitchFamily="34" charset="0"/>
                <a:hlinkClick r:id="rId9"/>
              </a:rPr>
              <a:t>https://dnevnik.hr/vijesti/hrvatska/novo-snazno-nevrijeme-pogodilo-hrvatsku---793197.html#</a:t>
            </a:r>
            <a:r>
              <a:rPr lang="en-US" dirty="0">
                <a:latin typeface="Calibri" panose="020F0502020204030204" pitchFamily="34" charset="0"/>
                <a:ea typeface="Calibri" panose="020F0502020204030204" pitchFamily="34" charset="0"/>
                <a:cs typeface="Calibri" panose="020F0502020204030204" pitchFamily="34" charset="0"/>
              </a:rPr>
              <a:t> </a:t>
            </a:r>
            <a:endParaRPr lang="hr-H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9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E723FCFD-452D-4193-8A4A-14EA82BD754D}"/>
              </a:ext>
            </a:extLst>
          </p:cNvPr>
          <p:cNvSpPr txBox="1"/>
          <p:nvPr/>
        </p:nvSpPr>
        <p:spPr>
          <a:xfrm>
            <a:off x="574849" y="1766366"/>
            <a:ext cx="10681729" cy="2835135"/>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Grafički alati</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Adobe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Illustrator</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Napredan alat za grafički dizajn koji omogućuje kreiranje složenih vizualnih elemenata.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Canva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Korisnički pristupačan alat za dizajn koji omogućuje jednostavno kreiranje vizualnih elemenata pomoću predložaka.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Infogram: Alat za izradu infografika i vizualizacija podataka koji omogućuje jednostavno kreiranje atraktivnih grafičkih prikaza.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dirty="0">
                <a:latin typeface="Calibri" panose="020F0502020204030204" pitchFamily="34" charset="0"/>
                <a:ea typeface="Times New Roman" panose="02020603050405020304" pitchFamily="18" charset="0"/>
                <a:cs typeface="Times New Roman" panose="02020603050405020304" pitchFamily="18" charset="0"/>
              </a:rPr>
              <a:t>Microsoft Visio – izrada hodograma, toka misli, mentalnih mapa i sl.</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91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B5163BDE-67ED-4D68-B025-DF54EA1B0193}"/>
              </a:ext>
            </a:extLst>
          </p:cNvPr>
          <p:cNvSpPr txBox="1"/>
          <p:nvPr/>
        </p:nvSpPr>
        <p:spPr>
          <a:xfrm>
            <a:off x="574850" y="2828836"/>
            <a:ext cx="10869438" cy="707886"/>
          </a:xfrm>
          <a:prstGeom prst="rect">
            <a:avLst/>
          </a:prstGeom>
          <a:noFill/>
        </p:spPr>
        <p:txBody>
          <a:bodyPr wrap="square">
            <a:spAutoFit/>
          </a:bodyPr>
          <a:lstStyle/>
          <a:p>
            <a:r>
              <a:rPr lang="hr-HR" sz="2000" dirty="0">
                <a:latin typeface="Calibri" panose="020F0502020204030204" pitchFamily="34" charset="0"/>
                <a:ea typeface="Calibri" panose="020F0502020204030204" pitchFamily="34" charset="0"/>
                <a:cs typeface="Calibri" panose="020F0502020204030204" pitchFamily="34" charset="0"/>
              </a:rPr>
              <a:t>Korištenjem Google </a:t>
            </a:r>
            <a:r>
              <a:rPr lang="hr-HR" sz="2000" dirty="0" err="1">
                <a:latin typeface="Calibri" panose="020F0502020204030204" pitchFamily="34" charset="0"/>
                <a:ea typeface="Calibri" panose="020F0502020204030204" pitchFamily="34" charset="0"/>
                <a:cs typeface="Calibri" panose="020F0502020204030204" pitchFamily="34" charset="0"/>
              </a:rPr>
              <a:t>Images</a:t>
            </a:r>
            <a:r>
              <a:rPr lang="hr-HR" sz="2000" dirty="0">
                <a:latin typeface="Calibri" panose="020F0502020204030204" pitchFamily="34" charset="0"/>
                <a:ea typeface="Calibri" panose="020F0502020204030204" pitchFamily="34" charset="0"/>
                <a:cs typeface="Calibri" panose="020F0502020204030204" pitchFamily="34" charset="0"/>
              </a:rPr>
              <a:t> za reverznu pretragu slika zajedno s drugim alatima za analizu </a:t>
            </a:r>
            <a:r>
              <a:rPr lang="hr-HR" sz="2000" dirty="0" err="1">
                <a:latin typeface="Calibri" panose="020F0502020204030204" pitchFamily="34" charset="0"/>
                <a:ea typeface="Calibri" panose="020F0502020204030204" pitchFamily="34" charset="0"/>
                <a:cs typeface="Calibri" panose="020F0502020204030204" pitchFamily="34" charset="0"/>
              </a:rPr>
              <a:t>metapodataka</a:t>
            </a:r>
            <a:r>
              <a:rPr lang="hr-HR" sz="2000" dirty="0">
                <a:latin typeface="Calibri" panose="020F0502020204030204" pitchFamily="34" charset="0"/>
                <a:ea typeface="Calibri" panose="020F0502020204030204" pitchFamily="34" charset="0"/>
                <a:cs typeface="Calibri" panose="020F0502020204030204" pitchFamily="34" charset="0"/>
              </a:rPr>
              <a:t> i otkrivanje manipulacija, možete značajno poboljšati proces </a:t>
            </a:r>
            <a:r>
              <a:rPr lang="hr-HR" sz="2000" dirty="0" err="1">
                <a:latin typeface="Calibri" panose="020F0502020204030204" pitchFamily="34" charset="0"/>
                <a:ea typeface="Calibri" panose="020F0502020204030204" pitchFamily="34" charset="0"/>
                <a:cs typeface="Calibri" panose="020F0502020204030204" pitchFamily="34" charset="0"/>
              </a:rPr>
              <a:t>fact-checkinga</a:t>
            </a:r>
            <a:r>
              <a:rPr lang="hr-HR" sz="2000" dirty="0">
                <a:latin typeface="Calibri" panose="020F0502020204030204" pitchFamily="34" charset="0"/>
                <a:ea typeface="Calibri" panose="020F0502020204030204" pitchFamily="34" charset="0"/>
                <a:cs typeface="Calibri" panose="020F0502020204030204" pitchFamily="34" charset="0"/>
              </a:rPr>
              <a:t> slika.</a:t>
            </a:r>
          </a:p>
        </p:txBody>
      </p:sp>
    </p:spTree>
    <p:extLst>
      <p:ext uri="{BB962C8B-B14F-4D97-AF65-F5344CB8AC3E}">
        <p14:creationId xmlns:p14="http://schemas.microsoft.com/office/powerpoint/2010/main" val="3781204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23FF1DB3-20B7-45A3-B9C9-2DB401AB4225}"/>
              </a:ext>
            </a:extLst>
          </p:cNvPr>
          <p:cNvSpPr txBox="1"/>
          <p:nvPr/>
        </p:nvSpPr>
        <p:spPr>
          <a:xfrm>
            <a:off x="1285085" y="1710901"/>
            <a:ext cx="9887740"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Provjera</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točnosti</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ili izvora videa u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fact</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checkingu</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zahtijeva</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niz koraka i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korištenje</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različitih alata za analizu i verifikaciju sadržaja. </a:t>
            </a:r>
            <a:endParaRPr kumimoji="0" lang="en-U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 </a:t>
            </a:r>
            <a:r>
              <a:rPr kumimoji="0" lang="sr-Latn-RS" altLang="sr-Latn-RS"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Reverzna</a:t>
            </a: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pretraga video </a:t>
            </a:r>
            <a:r>
              <a:rPr kumimoji="0" lang="sr-Latn-RS" altLang="sr-Latn-RS"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frame</a:t>
            </a: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Koraci:</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Ekstrakcija </a:t>
            </a:r>
            <a:r>
              <a:rPr kumimoji="0" lang="sr-Latn-RS" altLang="sr-Latn-RS"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Frame</a:t>
            </a: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-ova:</a:t>
            </a:r>
            <a:endPar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Tx/>
              <a:buSzTx/>
              <a:tabLst/>
            </a:pP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Alati:</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Koristite alate poput VLC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Media</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Player</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ili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FFmpeg</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za izdvajanje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frame</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-ova iz videa.</a:t>
            </a:r>
          </a:p>
          <a:p>
            <a:pPr marL="457200" marR="0" lvl="1" indent="0" algn="l" defTabSz="914400" rtl="0" eaLnBrk="0" fontAlgn="base" latinLnBrk="0" hangingPunct="0">
              <a:lnSpc>
                <a:spcPct val="100000"/>
              </a:lnSpc>
              <a:spcBef>
                <a:spcPct val="0"/>
              </a:spcBef>
              <a:spcAft>
                <a:spcPct val="0"/>
              </a:spcAft>
              <a:buClrTx/>
              <a:buSzTx/>
              <a:tabLst/>
            </a:pP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VLC </a:t>
            </a:r>
            <a:r>
              <a:rPr kumimoji="0" lang="sr-Latn-RS" altLang="sr-Latn-RS"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Media</a:t>
            </a: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Player</a:t>
            </a: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Otvorite video, idite na Video &gt;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Take</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Snapshot</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ili koristite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Shift</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S za snimanje trenutnog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frame</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a:t>
            </a:r>
          </a:p>
          <a:p>
            <a:pPr marL="457200" marR="0" lvl="1" indent="0" algn="l" defTabSz="914400" rtl="0" eaLnBrk="0" fontAlgn="base" latinLnBrk="0" hangingPunct="0">
              <a:lnSpc>
                <a:spcPct val="100000"/>
              </a:lnSpc>
              <a:spcBef>
                <a:spcPct val="0"/>
              </a:spcBef>
              <a:spcAft>
                <a:spcPct val="0"/>
              </a:spcAft>
              <a:buClrTx/>
              <a:buSzTx/>
              <a:tabLst/>
            </a:pPr>
            <a:r>
              <a:rPr kumimoji="0" lang="sr-Latn-RS" altLang="sr-Latn-RS"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FFmpeg</a:t>
            </a:r>
            <a:r>
              <a:rPr kumimoji="0" lang="sr-Latn-RS" altLang="sr-Latn-R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Koristite naredbu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ffmpeg</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 video.mp4 -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vf</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select</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eq</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pict_type</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vsync</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vfr</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frame_%04d.png za izdvajanje </a:t>
            </a:r>
            <a:r>
              <a:rPr kumimoji="0" lang="sr-Latn-RS" altLang="sr-Latn-R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frame</a:t>
            </a:r>
            <a:r>
              <a:rPr kumimoji="0" lang="sr-Latn-RS" altLang="sr-Latn-R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-ova.</a:t>
            </a:r>
          </a:p>
        </p:txBody>
      </p:sp>
    </p:spTree>
    <p:extLst>
      <p:ext uri="{BB962C8B-B14F-4D97-AF65-F5344CB8AC3E}">
        <p14:creationId xmlns:p14="http://schemas.microsoft.com/office/powerpoint/2010/main" val="4208118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F1E397A7-1DB4-4E63-BFDB-496F62C52E98}"/>
              </a:ext>
            </a:extLst>
          </p:cNvPr>
          <p:cNvSpPr txBox="1"/>
          <p:nvPr/>
        </p:nvSpPr>
        <p:spPr>
          <a:xfrm>
            <a:off x="933450" y="2274838"/>
            <a:ext cx="10420350" cy="1754326"/>
          </a:xfrm>
          <a:prstGeom prst="rect">
            <a:avLst/>
          </a:prstGeom>
          <a:noFill/>
        </p:spPr>
        <p:txBody>
          <a:bodyPr wrap="square">
            <a:spAutoFit/>
          </a:bodyPr>
          <a:lstStyle/>
          <a:p>
            <a:pPr algn="ctr"/>
            <a:r>
              <a:rPr lang="hr-HR" b="1" dirty="0">
                <a:latin typeface="Calibri" panose="020F0502020204030204" pitchFamily="34" charset="0"/>
                <a:ea typeface="Calibri" panose="020F0502020204030204" pitchFamily="34" charset="0"/>
                <a:cs typeface="Calibri" panose="020F0502020204030204" pitchFamily="34" charset="0"/>
              </a:rPr>
              <a:t>Pretraga </a:t>
            </a:r>
            <a:r>
              <a:rPr lang="hr-HR" b="1" dirty="0" err="1">
                <a:latin typeface="Calibri" panose="020F0502020204030204" pitchFamily="34" charset="0"/>
                <a:ea typeface="Calibri" panose="020F0502020204030204" pitchFamily="34" charset="0"/>
                <a:cs typeface="Calibri" panose="020F0502020204030204" pitchFamily="34" charset="0"/>
              </a:rPr>
              <a:t>Frame</a:t>
            </a:r>
            <a:r>
              <a:rPr lang="hr-HR" b="1" dirty="0">
                <a:latin typeface="Calibri" panose="020F0502020204030204" pitchFamily="34" charset="0"/>
                <a:ea typeface="Calibri" panose="020F0502020204030204" pitchFamily="34" charset="0"/>
                <a:cs typeface="Calibri" panose="020F0502020204030204" pitchFamily="34" charset="0"/>
              </a:rPr>
              <a:t>-ova</a:t>
            </a:r>
            <a:endParaRPr lang="en-US" b="1" dirty="0">
              <a:latin typeface="Calibri" panose="020F0502020204030204" pitchFamily="34" charset="0"/>
              <a:ea typeface="Calibri" panose="020F0502020204030204" pitchFamily="34" charset="0"/>
              <a:cs typeface="Calibri" panose="020F0502020204030204" pitchFamily="34" charset="0"/>
            </a:endParaRPr>
          </a:p>
          <a:p>
            <a:pPr algn="ctr"/>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Google Reverse </a:t>
            </a:r>
            <a:r>
              <a:rPr lang="hr-HR" b="1" dirty="0" err="1">
                <a:latin typeface="Calibri" panose="020F0502020204030204" pitchFamily="34" charset="0"/>
                <a:ea typeface="Calibri" panose="020F0502020204030204" pitchFamily="34" charset="0"/>
                <a:cs typeface="Calibri" panose="020F0502020204030204" pitchFamily="34" charset="0"/>
              </a:rPr>
              <a:t>Image</a:t>
            </a:r>
            <a:r>
              <a:rPr lang="hr-HR" b="1" dirty="0">
                <a:latin typeface="Calibri" panose="020F0502020204030204" pitchFamily="34" charset="0"/>
                <a:ea typeface="Calibri" panose="020F0502020204030204" pitchFamily="34" charset="0"/>
                <a:cs typeface="Calibri" panose="020F0502020204030204" pitchFamily="34" charset="0"/>
              </a:rPr>
              <a:t> Search:</a:t>
            </a:r>
            <a:r>
              <a:rPr lang="hr-HR" dirty="0">
                <a:latin typeface="Calibri" panose="020F0502020204030204" pitchFamily="34" charset="0"/>
                <a:ea typeface="Calibri" panose="020F0502020204030204" pitchFamily="34" charset="0"/>
                <a:cs typeface="Calibri" panose="020F0502020204030204" pitchFamily="34" charset="0"/>
              </a:rPr>
              <a:t> Učitajte izdvojene </a:t>
            </a:r>
            <a:r>
              <a:rPr lang="hr-HR" dirty="0" err="1">
                <a:latin typeface="Calibri" panose="020F0502020204030204" pitchFamily="34" charset="0"/>
                <a:ea typeface="Calibri" panose="020F0502020204030204" pitchFamily="34" charset="0"/>
                <a:cs typeface="Calibri" panose="020F0502020204030204" pitchFamily="34" charset="0"/>
              </a:rPr>
              <a:t>frame</a:t>
            </a:r>
            <a:r>
              <a:rPr lang="hr-HR" dirty="0">
                <a:latin typeface="Calibri" panose="020F0502020204030204" pitchFamily="34" charset="0"/>
                <a:ea typeface="Calibri" panose="020F0502020204030204" pitchFamily="34" charset="0"/>
                <a:cs typeface="Calibri" panose="020F0502020204030204" pitchFamily="34" charset="0"/>
              </a:rPr>
              <a:t>-ove na Google </a:t>
            </a:r>
            <a:r>
              <a:rPr lang="hr-HR" dirty="0" err="1">
                <a:latin typeface="Calibri" panose="020F0502020204030204" pitchFamily="34" charset="0"/>
                <a:ea typeface="Calibri" panose="020F0502020204030204" pitchFamily="34" charset="0"/>
                <a:cs typeface="Calibri" panose="020F0502020204030204" pitchFamily="34" charset="0"/>
              </a:rPr>
              <a:t>Images</a:t>
            </a:r>
            <a:r>
              <a:rPr lang="hr-HR" dirty="0">
                <a:latin typeface="Calibri" panose="020F0502020204030204" pitchFamily="34" charset="0"/>
                <a:ea typeface="Calibri" panose="020F0502020204030204" pitchFamily="34" charset="0"/>
                <a:cs typeface="Calibri" panose="020F0502020204030204" pitchFamily="34" charset="0"/>
              </a:rPr>
              <a:t> i potražite slične slike ili kontekste.</a:t>
            </a:r>
          </a:p>
          <a:p>
            <a:r>
              <a:rPr lang="hr-HR" b="1" dirty="0" err="1">
                <a:latin typeface="Calibri" panose="020F0502020204030204" pitchFamily="34" charset="0"/>
                <a:ea typeface="Calibri" panose="020F0502020204030204" pitchFamily="34" charset="0"/>
                <a:cs typeface="Calibri" panose="020F0502020204030204" pitchFamily="34" charset="0"/>
              </a:rPr>
              <a:t>TinEye</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Koristite </a:t>
            </a:r>
            <a:r>
              <a:rPr lang="hr-HR" dirty="0" err="1">
                <a:latin typeface="Calibri" panose="020F0502020204030204" pitchFamily="34" charset="0"/>
                <a:ea typeface="Calibri" panose="020F0502020204030204" pitchFamily="34" charset="0"/>
                <a:cs typeface="Calibri" panose="020F0502020204030204" pitchFamily="34" charset="0"/>
              </a:rPr>
              <a:t>TinEye</a:t>
            </a:r>
            <a:r>
              <a:rPr lang="hr-HR" dirty="0">
                <a:latin typeface="Calibri" panose="020F0502020204030204" pitchFamily="34" charset="0"/>
                <a:ea typeface="Calibri" panose="020F0502020204030204" pitchFamily="34" charset="0"/>
                <a:cs typeface="Calibri" panose="020F0502020204030204" pitchFamily="34" charset="0"/>
              </a:rPr>
              <a:t> za dodatnu reverznu pretragu slika.</a:t>
            </a:r>
          </a:p>
          <a:p>
            <a:r>
              <a:rPr lang="hr-HR" b="1" dirty="0" err="1">
                <a:latin typeface="Calibri" panose="020F0502020204030204" pitchFamily="34" charset="0"/>
                <a:ea typeface="Calibri" panose="020F0502020204030204" pitchFamily="34" charset="0"/>
                <a:cs typeface="Calibri" panose="020F0502020204030204" pitchFamily="34" charset="0"/>
              </a:rPr>
              <a:t>Yandex</a:t>
            </a:r>
            <a:r>
              <a:rPr lang="hr-HR" b="1" dirty="0">
                <a:latin typeface="Calibri" panose="020F0502020204030204" pitchFamily="34" charset="0"/>
                <a:ea typeface="Calibri" panose="020F0502020204030204" pitchFamily="34" charset="0"/>
                <a:cs typeface="Calibri" panose="020F0502020204030204" pitchFamily="34" charset="0"/>
              </a:rPr>
              <a:t> </a:t>
            </a:r>
            <a:r>
              <a:rPr lang="hr-HR" b="1" dirty="0" err="1">
                <a:latin typeface="Calibri" panose="020F0502020204030204" pitchFamily="34" charset="0"/>
                <a:ea typeface="Calibri" panose="020F0502020204030204" pitchFamily="34" charset="0"/>
                <a:cs typeface="Calibri" panose="020F0502020204030204" pitchFamily="34" charset="0"/>
              </a:rPr>
              <a:t>Images</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rPr>
              <a:t>Yandex</a:t>
            </a:r>
            <a:r>
              <a:rPr lang="hr-HR" dirty="0">
                <a:latin typeface="Calibri" panose="020F0502020204030204" pitchFamily="34" charset="0"/>
                <a:ea typeface="Calibri" panose="020F0502020204030204" pitchFamily="34" charset="0"/>
                <a:cs typeface="Calibri" panose="020F0502020204030204" pitchFamily="34" charset="0"/>
              </a:rPr>
              <a:t> često pruža različite rezultate od Googlea, što može biti korisno za dodatnu provjeru.</a:t>
            </a:r>
          </a:p>
        </p:txBody>
      </p:sp>
    </p:spTree>
    <p:extLst>
      <p:ext uri="{BB962C8B-B14F-4D97-AF65-F5344CB8AC3E}">
        <p14:creationId xmlns:p14="http://schemas.microsoft.com/office/powerpoint/2010/main" val="3299183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9094A79-C5E6-4B29-B36F-ACE43240A80C}"/>
              </a:ext>
            </a:extLst>
          </p:cNvPr>
          <p:cNvSpPr txBox="1"/>
          <p:nvPr/>
        </p:nvSpPr>
        <p:spPr>
          <a:xfrm>
            <a:off x="1047750" y="1997839"/>
            <a:ext cx="9934156" cy="2585323"/>
          </a:xfrm>
          <a:prstGeom prst="rect">
            <a:avLst/>
          </a:prstGeom>
          <a:noFill/>
        </p:spPr>
        <p:txBody>
          <a:bodyPr wrap="square">
            <a:spAutoFit/>
          </a:bodyPr>
          <a:lstStyle/>
          <a:p>
            <a:pPr algn="ctr"/>
            <a:r>
              <a:rPr lang="hr-HR" b="1" dirty="0">
                <a:latin typeface="Calibri" panose="020F0502020204030204" pitchFamily="34" charset="0"/>
                <a:ea typeface="Calibri" panose="020F0502020204030204" pitchFamily="34" charset="0"/>
                <a:cs typeface="Calibri" panose="020F0502020204030204" pitchFamily="34" charset="0"/>
              </a:rPr>
              <a:t>Provjera </a:t>
            </a:r>
            <a:r>
              <a:rPr lang="en-US" b="1" dirty="0">
                <a:latin typeface="Calibri" panose="020F0502020204030204" pitchFamily="34" charset="0"/>
                <a:ea typeface="Calibri" panose="020F0502020204030204" pitchFamily="34" charset="0"/>
                <a:cs typeface="Calibri" panose="020F0502020204030204" pitchFamily="34" charset="0"/>
              </a:rPr>
              <a:t>m</a:t>
            </a:r>
            <a:r>
              <a:rPr lang="hr-HR" b="1" dirty="0" err="1">
                <a:latin typeface="Calibri" panose="020F0502020204030204" pitchFamily="34" charset="0"/>
                <a:ea typeface="Calibri" panose="020F0502020204030204" pitchFamily="34" charset="0"/>
                <a:cs typeface="Calibri" panose="020F0502020204030204" pitchFamily="34" charset="0"/>
              </a:rPr>
              <a:t>etapodataka</a:t>
            </a:r>
            <a:endParaRPr lang="en-US" b="1" dirty="0">
              <a:latin typeface="Calibri" panose="020F0502020204030204" pitchFamily="34" charset="0"/>
              <a:ea typeface="Calibri" panose="020F0502020204030204" pitchFamily="34" charset="0"/>
              <a:cs typeface="Calibri" panose="020F0502020204030204" pitchFamily="34" charset="0"/>
            </a:endParaRPr>
          </a:p>
          <a:p>
            <a:pPr algn="ctr"/>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Koraci:</a:t>
            </a:r>
            <a:endParaRPr lang="en-US" b="1" dirty="0">
              <a:latin typeface="Calibri" panose="020F0502020204030204" pitchFamily="34" charset="0"/>
              <a:ea typeface="Calibri" panose="020F0502020204030204" pitchFamily="34" charset="0"/>
              <a:cs typeface="Calibri" panose="020F0502020204030204" pitchFamily="34" charset="0"/>
            </a:endParaRPr>
          </a:p>
          <a:p>
            <a:endParaRPr lang="hr-HR"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Ekstrakcija </a:t>
            </a:r>
            <a:r>
              <a:rPr lang="en-US" b="1" dirty="0">
                <a:latin typeface="Calibri" panose="020F0502020204030204" pitchFamily="34" charset="0"/>
                <a:ea typeface="Calibri" panose="020F0502020204030204" pitchFamily="34" charset="0"/>
                <a:cs typeface="Calibri" panose="020F0502020204030204" pitchFamily="34" charset="0"/>
              </a:rPr>
              <a:t>m</a:t>
            </a:r>
            <a:r>
              <a:rPr lang="hr-HR" b="1" dirty="0" err="1">
                <a:latin typeface="Calibri" panose="020F0502020204030204" pitchFamily="34" charset="0"/>
                <a:ea typeface="Calibri" panose="020F0502020204030204" pitchFamily="34" charset="0"/>
                <a:cs typeface="Calibri" panose="020F0502020204030204" pitchFamily="34" charset="0"/>
              </a:rPr>
              <a:t>etapodataka</a:t>
            </a:r>
            <a:r>
              <a:rPr lang="hr-HR" b="1" dirty="0">
                <a:latin typeface="Calibri" panose="020F0502020204030204" pitchFamily="34" charset="0"/>
                <a:ea typeface="Calibri" panose="020F0502020204030204" pitchFamily="34" charset="0"/>
                <a:cs typeface="Calibri" panose="020F0502020204030204" pitchFamily="34" charset="0"/>
              </a:rPr>
              <a:t>:</a:t>
            </a:r>
            <a:endParaRPr lang="hr-HR"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mj-lt"/>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Alati:</a:t>
            </a:r>
            <a:r>
              <a:rPr lang="hr-HR" dirty="0">
                <a:latin typeface="Calibri" panose="020F0502020204030204" pitchFamily="34" charset="0"/>
                <a:ea typeface="Calibri" panose="020F0502020204030204" pitchFamily="34" charset="0"/>
                <a:cs typeface="Calibri" panose="020F0502020204030204" pitchFamily="34" charset="0"/>
              </a:rPr>
              <a:t> Koristite alate poput </a:t>
            </a:r>
            <a:r>
              <a:rPr lang="hr-HR" dirty="0" err="1">
                <a:latin typeface="Calibri" panose="020F0502020204030204" pitchFamily="34" charset="0"/>
                <a:ea typeface="Calibri" panose="020F0502020204030204" pitchFamily="34" charset="0"/>
                <a:cs typeface="Calibri" panose="020F0502020204030204" pitchFamily="34" charset="0"/>
              </a:rPr>
              <a:t>MediaInfo</a:t>
            </a:r>
            <a:r>
              <a:rPr lang="hr-HR" dirty="0">
                <a:latin typeface="Calibri" panose="020F0502020204030204" pitchFamily="34" charset="0"/>
                <a:ea typeface="Calibri" panose="020F0502020204030204" pitchFamily="34" charset="0"/>
                <a:cs typeface="Calibri" panose="020F0502020204030204" pitchFamily="34" charset="0"/>
              </a:rPr>
              <a:t> ili </a:t>
            </a:r>
            <a:r>
              <a:rPr lang="hr-HR" dirty="0" err="1">
                <a:latin typeface="Calibri" panose="020F0502020204030204" pitchFamily="34" charset="0"/>
                <a:ea typeface="Calibri" panose="020F0502020204030204" pitchFamily="34" charset="0"/>
                <a:cs typeface="Calibri" panose="020F0502020204030204" pitchFamily="34" charset="0"/>
              </a:rPr>
              <a:t>ExifTool</a:t>
            </a:r>
            <a:r>
              <a:rPr lang="hr-HR" dirty="0">
                <a:latin typeface="Calibri" panose="020F0502020204030204" pitchFamily="34" charset="0"/>
                <a:ea typeface="Calibri" panose="020F0502020204030204" pitchFamily="34" charset="0"/>
                <a:cs typeface="Calibri" panose="020F0502020204030204" pitchFamily="34" charset="0"/>
              </a:rPr>
              <a:t> za ekstrakciju </a:t>
            </a:r>
            <a:r>
              <a:rPr lang="hr-HR" dirty="0" err="1">
                <a:latin typeface="Calibri" panose="020F0502020204030204" pitchFamily="34" charset="0"/>
                <a:ea typeface="Calibri" panose="020F0502020204030204" pitchFamily="34" charset="0"/>
                <a:cs typeface="Calibri" panose="020F0502020204030204" pitchFamily="34" charset="0"/>
              </a:rPr>
              <a:t>metapodataka</a:t>
            </a:r>
            <a:r>
              <a:rPr lang="hr-HR" dirty="0">
                <a:latin typeface="Calibri" panose="020F0502020204030204" pitchFamily="34" charset="0"/>
                <a:ea typeface="Calibri" panose="020F0502020204030204" pitchFamily="34" charset="0"/>
                <a:cs typeface="Calibri" panose="020F0502020204030204" pitchFamily="34" charset="0"/>
              </a:rPr>
              <a:t> iz video datoteka.</a:t>
            </a:r>
          </a:p>
          <a:p>
            <a:pPr marL="742950" lvl="1" indent="-285750">
              <a:buFont typeface="+mj-lt"/>
              <a:buAutoNum type="arabicPeriod"/>
            </a:pPr>
            <a:r>
              <a:rPr lang="hr-HR" b="1" dirty="0" err="1">
                <a:latin typeface="Calibri" panose="020F0502020204030204" pitchFamily="34" charset="0"/>
                <a:ea typeface="Calibri" panose="020F0502020204030204" pitchFamily="34" charset="0"/>
                <a:cs typeface="Calibri" panose="020F0502020204030204" pitchFamily="34" charset="0"/>
              </a:rPr>
              <a:t>MediaInfo</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Pruža detaljne informacije o video datoteci, uključujući datum snimanja, korištenu opremu i postavke.</a:t>
            </a:r>
          </a:p>
          <a:p>
            <a:pPr marL="742950" lvl="1" indent="-285750">
              <a:buFont typeface="+mj-lt"/>
              <a:buAutoNum type="arabicPeriod"/>
            </a:pPr>
            <a:r>
              <a:rPr lang="hr-HR" b="1" dirty="0" err="1">
                <a:latin typeface="Calibri" panose="020F0502020204030204" pitchFamily="34" charset="0"/>
                <a:ea typeface="Calibri" panose="020F0502020204030204" pitchFamily="34" charset="0"/>
                <a:cs typeface="Calibri" panose="020F0502020204030204" pitchFamily="34" charset="0"/>
              </a:rPr>
              <a:t>ExifTool</a:t>
            </a:r>
            <a:r>
              <a:rPr lang="hr-HR" b="1" dirty="0">
                <a:latin typeface="Calibri" panose="020F0502020204030204" pitchFamily="34" charset="0"/>
                <a:ea typeface="Calibri" panose="020F0502020204030204" pitchFamily="34" charset="0"/>
                <a:cs typeface="Calibri" panose="020F0502020204030204" pitchFamily="34" charset="0"/>
              </a:rPr>
              <a:t>:</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rPr>
              <a:t>Ekstraktira</a:t>
            </a:r>
            <a:r>
              <a:rPr lang="hr-HR" dirty="0">
                <a:latin typeface="Calibri" panose="020F0502020204030204" pitchFamily="34" charset="0"/>
                <a:ea typeface="Calibri" panose="020F0502020204030204" pitchFamily="34" charset="0"/>
                <a:cs typeface="Calibri" panose="020F0502020204030204" pitchFamily="34" charset="0"/>
              </a:rPr>
              <a:t> i analizira </a:t>
            </a:r>
            <a:r>
              <a:rPr lang="hr-HR" dirty="0" err="1">
                <a:latin typeface="Calibri" panose="020F0502020204030204" pitchFamily="34" charset="0"/>
                <a:ea typeface="Calibri" panose="020F0502020204030204" pitchFamily="34" charset="0"/>
                <a:cs typeface="Calibri" panose="020F0502020204030204" pitchFamily="34" charset="0"/>
              </a:rPr>
              <a:t>metapodatke</a:t>
            </a:r>
            <a:r>
              <a:rPr lang="hr-HR" dirty="0">
                <a:latin typeface="Calibri" panose="020F0502020204030204" pitchFamily="34" charset="0"/>
                <a:ea typeface="Calibri" panose="020F0502020204030204" pitchFamily="34" charset="0"/>
                <a:cs typeface="Calibri" panose="020F0502020204030204" pitchFamily="34" charset="0"/>
              </a:rPr>
              <a:t> slične </a:t>
            </a:r>
            <a:r>
              <a:rPr lang="hr-HR" dirty="0" err="1">
                <a:latin typeface="Calibri" panose="020F0502020204030204" pitchFamily="34" charset="0"/>
                <a:ea typeface="Calibri" panose="020F0502020204030204" pitchFamily="34" charset="0"/>
                <a:cs typeface="Calibri" panose="020F0502020204030204" pitchFamily="34" charset="0"/>
              </a:rPr>
              <a:t>MediaInfo</a:t>
            </a:r>
            <a:r>
              <a:rPr lang="hr-HR"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42760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ABB2D7C-22B2-4046-AB92-9A31F91BAB8E}"/>
              </a:ext>
            </a:extLst>
          </p:cNvPr>
          <p:cNvSpPr txBox="1"/>
          <p:nvPr/>
        </p:nvSpPr>
        <p:spPr>
          <a:xfrm>
            <a:off x="942975" y="1720840"/>
            <a:ext cx="10344150" cy="2862322"/>
          </a:xfrm>
          <a:prstGeom prst="rect">
            <a:avLst/>
          </a:prstGeom>
          <a:noFill/>
        </p:spPr>
        <p:txBody>
          <a:bodyPr wrap="square">
            <a:spAutoFit/>
          </a:bodyPr>
          <a:lstStyle/>
          <a:p>
            <a:pPr algn="ctr"/>
            <a:r>
              <a:rPr lang="hr-HR" b="1" dirty="0"/>
              <a:t>Analiza konteksta i sadržaja</a:t>
            </a:r>
          </a:p>
          <a:p>
            <a:r>
              <a:rPr lang="hr-HR" b="1" dirty="0"/>
              <a:t>Koraci:</a:t>
            </a:r>
          </a:p>
          <a:p>
            <a:pPr>
              <a:buFont typeface="+mj-lt"/>
              <a:buAutoNum type="arabicPeriod"/>
            </a:pPr>
            <a:r>
              <a:rPr lang="en-US" b="1" dirty="0"/>
              <a:t> </a:t>
            </a:r>
            <a:r>
              <a:rPr lang="hr-HR" b="1" dirty="0" err="1"/>
              <a:t>Geolokacija</a:t>
            </a:r>
            <a:r>
              <a:rPr lang="hr-HR" b="1" dirty="0"/>
              <a:t>:</a:t>
            </a:r>
            <a:endParaRPr lang="hr-HR" dirty="0"/>
          </a:p>
          <a:p>
            <a:pPr lvl="1"/>
            <a:r>
              <a:rPr lang="hr-HR" b="1" dirty="0"/>
              <a:t>Alati:</a:t>
            </a:r>
            <a:r>
              <a:rPr lang="hr-HR" dirty="0"/>
              <a:t> Google </a:t>
            </a:r>
            <a:r>
              <a:rPr lang="hr-HR" dirty="0" err="1"/>
              <a:t>Earth</a:t>
            </a:r>
            <a:r>
              <a:rPr lang="hr-HR" dirty="0"/>
              <a:t>, Google </a:t>
            </a:r>
            <a:r>
              <a:rPr lang="hr-HR" dirty="0" err="1"/>
              <a:t>Maps</a:t>
            </a:r>
            <a:r>
              <a:rPr lang="hr-HR" dirty="0"/>
              <a:t>, </a:t>
            </a:r>
            <a:r>
              <a:rPr lang="hr-HR" dirty="0" err="1"/>
              <a:t>Yandex</a:t>
            </a:r>
            <a:r>
              <a:rPr lang="hr-HR" dirty="0"/>
              <a:t> </a:t>
            </a:r>
            <a:r>
              <a:rPr lang="hr-HR" dirty="0" err="1"/>
              <a:t>Maps</a:t>
            </a:r>
            <a:r>
              <a:rPr lang="hr-HR" dirty="0"/>
              <a:t>.</a:t>
            </a:r>
          </a:p>
          <a:p>
            <a:pPr lvl="1"/>
            <a:r>
              <a:rPr lang="hr-HR" b="1" dirty="0"/>
              <a:t>Tehnike:</a:t>
            </a:r>
            <a:r>
              <a:rPr lang="hr-HR" dirty="0"/>
              <a:t> Identificirajte vizualne markere (znakovi, zgrade, prirodne značajke) u videu i usporedite ih s poznatim lokacijama.</a:t>
            </a:r>
          </a:p>
          <a:p>
            <a:pPr>
              <a:buFont typeface="+mj-lt"/>
              <a:buAutoNum type="arabicPeriod"/>
            </a:pPr>
            <a:r>
              <a:rPr lang="en-US" b="1" dirty="0"/>
              <a:t> </a:t>
            </a:r>
            <a:r>
              <a:rPr lang="hr-HR" b="1" dirty="0"/>
              <a:t>Analiza </a:t>
            </a:r>
            <a:r>
              <a:rPr lang="en-US" b="1" dirty="0"/>
              <a:t>z</a:t>
            </a:r>
            <a:r>
              <a:rPr lang="hr-HR" b="1" dirty="0"/>
              <a:t>vuka:</a:t>
            </a:r>
            <a:endParaRPr lang="hr-HR" dirty="0"/>
          </a:p>
          <a:p>
            <a:pPr lvl="1"/>
            <a:r>
              <a:rPr lang="hr-HR" b="1" dirty="0"/>
              <a:t>Alati:</a:t>
            </a:r>
            <a:r>
              <a:rPr lang="hr-HR" dirty="0"/>
              <a:t> </a:t>
            </a:r>
            <a:r>
              <a:rPr lang="hr-HR" dirty="0" err="1"/>
              <a:t>Audacity</a:t>
            </a:r>
            <a:r>
              <a:rPr lang="hr-HR" dirty="0"/>
              <a:t>, Adobe </a:t>
            </a:r>
            <a:r>
              <a:rPr lang="hr-HR" dirty="0" err="1"/>
              <a:t>Audition</a:t>
            </a:r>
            <a:r>
              <a:rPr lang="hr-HR" dirty="0"/>
              <a:t>.</a:t>
            </a:r>
          </a:p>
          <a:p>
            <a:pPr lvl="1"/>
            <a:r>
              <a:rPr lang="hr-HR" b="1" dirty="0"/>
              <a:t>Tehnike:</a:t>
            </a:r>
            <a:r>
              <a:rPr lang="hr-HR" dirty="0"/>
              <a:t> Izolirajte i analizirajte zvučne zapise kako biste identificirali pozadinske zvukove, jezike ili druge relevantne informacije.</a:t>
            </a:r>
          </a:p>
        </p:txBody>
      </p:sp>
    </p:spTree>
    <p:extLst>
      <p:ext uri="{BB962C8B-B14F-4D97-AF65-F5344CB8AC3E}">
        <p14:creationId xmlns:p14="http://schemas.microsoft.com/office/powerpoint/2010/main" val="624796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309B3F6E-3377-4B6A-B3BA-12F5063CA686}"/>
              </a:ext>
            </a:extLst>
          </p:cNvPr>
          <p:cNvSpPr txBox="1"/>
          <p:nvPr/>
        </p:nvSpPr>
        <p:spPr>
          <a:xfrm>
            <a:off x="1014413" y="2551837"/>
            <a:ext cx="9967493" cy="1477328"/>
          </a:xfrm>
          <a:prstGeom prst="rect">
            <a:avLst/>
          </a:prstGeom>
          <a:noFill/>
        </p:spPr>
        <p:txBody>
          <a:bodyPr wrap="square">
            <a:spAutoFit/>
          </a:bodyPr>
          <a:lstStyle/>
          <a:p>
            <a:r>
              <a:rPr lang="hr-HR" b="1" dirty="0"/>
              <a:t>Provjera vremenskih uvjeta</a:t>
            </a:r>
            <a:endParaRPr lang="en-US" b="1" dirty="0"/>
          </a:p>
          <a:p>
            <a:endParaRPr lang="hr-HR" dirty="0"/>
          </a:p>
          <a:p>
            <a:r>
              <a:rPr lang="hr-HR" b="1" dirty="0"/>
              <a:t>Alati:</a:t>
            </a:r>
            <a:r>
              <a:rPr lang="hr-HR" dirty="0"/>
              <a:t> </a:t>
            </a:r>
            <a:r>
              <a:rPr lang="hr-HR" dirty="0" err="1"/>
              <a:t>Wolfram</a:t>
            </a:r>
            <a:r>
              <a:rPr lang="hr-HR" dirty="0"/>
              <a:t> </a:t>
            </a:r>
            <a:r>
              <a:rPr lang="hr-HR" dirty="0" err="1"/>
              <a:t>Alpha</a:t>
            </a:r>
            <a:r>
              <a:rPr lang="hr-HR" dirty="0"/>
              <a:t>, vremenske aplikacije i web stranice.</a:t>
            </a:r>
          </a:p>
          <a:p>
            <a:r>
              <a:rPr lang="hr-HR" b="1" dirty="0"/>
              <a:t>Tehnike:</a:t>
            </a:r>
            <a:r>
              <a:rPr lang="hr-HR" dirty="0"/>
              <a:t> Provjerite vremenske uvjete prikazane u videu s vremenskim uvjetima zabilježenim na određeni datum i lokaciju.</a:t>
            </a:r>
          </a:p>
        </p:txBody>
      </p:sp>
    </p:spTree>
    <p:extLst>
      <p:ext uri="{BB962C8B-B14F-4D97-AF65-F5344CB8AC3E}">
        <p14:creationId xmlns:p14="http://schemas.microsoft.com/office/powerpoint/2010/main" val="2062121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D046B81A-8752-423D-BC92-3097429D7DEF}"/>
              </a:ext>
            </a:extLst>
          </p:cNvPr>
          <p:cNvSpPr txBox="1"/>
          <p:nvPr/>
        </p:nvSpPr>
        <p:spPr>
          <a:xfrm>
            <a:off x="574850" y="1166843"/>
            <a:ext cx="10740850" cy="3970318"/>
          </a:xfrm>
          <a:prstGeom prst="rect">
            <a:avLst/>
          </a:prstGeom>
          <a:noFill/>
        </p:spPr>
        <p:txBody>
          <a:bodyPr wrap="square">
            <a:spAutoFit/>
          </a:bodyPr>
          <a:lstStyle/>
          <a:p>
            <a:pPr algn="ctr"/>
            <a:r>
              <a:rPr lang="hr-HR" b="1" dirty="0"/>
              <a:t>Identifikacija </a:t>
            </a:r>
            <a:r>
              <a:rPr lang="en-US" b="1" dirty="0"/>
              <a:t>m</a:t>
            </a:r>
            <a:r>
              <a:rPr lang="hr-HR" b="1" dirty="0" err="1"/>
              <a:t>anipulacija</a:t>
            </a:r>
            <a:endParaRPr lang="hr-HR" b="1" dirty="0"/>
          </a:p>
          <a:p>
            <a:r>
              <a:rPr lang="hr-HR" b="1" dirty="0"/>
              <a:t>Koraci:</a:t>
            </a:r>
          </a:p>
          <a:p>
            <a:pPr>
              <a:buFont typeface="+mj-lt"/>
              <a:buAutoNum type="arabicPeriod"/>
            </a:pPr>
            <a:r>
              <a:rPr lang="en-US" b="1" dirty="0"/>
              <a:t> </a:t>
            </a:r>
            <a:r>
              <a:rPr lang="hr-HR" b="1" dirty="0"/>
              <a:t>Detekcija </a:t>
            </a:r>
            <a:r>
              <a:rPr lang="en-US" b="1" dirty="0"/>
              <a:t>m</a:t>
            </a:r>
            <a:r>
              <a:rPr lang="hr-HR" b="1" dirty="0" err="1"/>
              <a:t>anipulacija</a:t>
            </a:r>
            <a:r>
              <a:rPr lang="hr-HR" b="1" dirty="0"/>
              <a:t>:</a:t>
            </a:r>
            <a:endParaRPr lang="hr-HR" dirty="0"/>
          </a:p>
          <a:p>
            <a:pPr lvl="1"/>
            <a:r>
              <a:rPr lang="hr-HR" b="1" dirty="0"/>
              <a:t>Alati:</a:t>
            </a:r>
            <a:r>
              <a:rPr lang="hr-HR" dirty="0"/>
              <a:t> </a:t>
            </a:r>
            <a:r>
              <a:rPr lang="hr-HR" dirty="0" err="1"/>
              <a:t>InVID</a:t>
            </a:r>
            <a:r>
              <a:rPr lang="hr-HR" dirty="0"/>
              <a:t>, </a:t>
            </a:r>
            <a:r>
              <a:rPr lang="hr-HR" dirty="0" err="1"/>
              <a:t>WeVerify</a:t>
            </a:r>
            <a:r>
              <a:rPr lang="hr-HR" dirty="0"/>
              <a:t>.</a:t>
            </a:r>
          </a:p>
          <a:p>
            <a:pPr lvl="1"/>
            <a:r>
              <a:rPr lang="hr-HR" b="1" dirty="0" err="1"/>
              <a:t>InVID</a:t>
            </a:r>
            <a:r>
              <a:rPr lang="hr-HR" b="1" dirty="0"/>
              <a:t>:</a:t>
            </a:r>
            <a:r>
              <a:rPr lang="hr-HR" dirty="0"/>
              <a:t> Alat za analizu videa koji omogućava pretragu </a:t>
            </a:r>
            <a:r>
              <a:rPr lang="hr-HR" dirty="0" err="1"/>
              <a:t>frame</a:t>
            </a:r>
            <a:r>
              <a:rPr lang="hr-HR" dirty="0"/>
              <a:t>-ova, analizu </a:t>
            </a:r>
            <a:r>
              <a:rPr lang="hr-HR" dirty="0" err="1"/>
              <a:t>metapodataka</a:t>
            </a:r>
            <a:r>
              <a:rPr lang="hr-HR" dirty="0"/>
              <a:t> i detekciju manipulacija.</a:t>
            </a:r>
          </a:p>
          <a:p>
            <a:pPr lvl="1"/>
            <a:r>
              <a:rPr lang="hr-HR" b="1" dirty="0" err="1"/>
              <a:t>WeVerify</a:t>
            </a:r>
            <a:r>
              <a:rPr lang="hr-HR" b="1" dirty="0"/>
              <a:t>:</a:t>
            </a:r>
            <a:r>
              <a:rPr lang="hr-HR" dirty="0"/>
              <a:t> Alat za verifikaciju videa koji pomaže u analizi sadržaja i otkrivanju manipulacija.</a:t>
            </a:r>
          </a:p>
          <a:p>
            <a:endParaRPr lang="en-US" b="1" dirty="0"/>
          </a:p>
          <a:p>
            <a:pPr algn="ctr"/>
            <a:r>
              <a:rPr lang="hr-HR" b="1" dirty="0"/>
              <a:t>Korištenje društvenih mreža za provjeru</a:t>
            </a:r>
          </a:p>
          <a:p>
            <a:r>
              <a:rPr lang="hr-HR" b="1" dirty="0"/>
              <a:t>Koraci:</a:t>
            </a:r>
          </a:p>
          <a:p>
            <a:pPr>
              <a:buFont typeface="+mj-lt"/>
              <a:buAutoNum type="arabicPeriod"/>
            </a:pPr>
            <a:r>
              <a:rPr lang="en-US" b="1" dirty="0"/>
              <a:t> </a:t>
            </a:r>
            <a:r>
              <a:rPr lang="hr-HR" b="1" dirty="0"/>
              <a:t>Pretraga društvenih mreža:</a:t>
            </a:r>
            <a:endParaRPr lang="hr-HR" dirty="0"/>
          </a:p>
          <a:p>
            <a:pPr lvl="1"/>
            <a:r>
              <a:rPr lang="hr-HR" b="1" dirty="0"/>
              <a:t>Alati:</a:t>
            </a:r>
            <a:r>
              <a:rPr lang="hr-HR" dirty="0"/>
              <a:t> Twitter, Facebook, YouTube.</a:t>
            </a:r>
          </a:p>
          <a:p>
            <a:pPr lvl="1"/>
            <a:r>
              <a:rPr lang="hr-HR" b="1" dirty="0"/>
              <a:t>Tehnike:</a:t>
            </a:r>
            <a:r>
              <a:rPr lang="hr-HR" dirty="0"/>
              <a:t> Koristite ključne riječi, </a:t>
            </a:r>
            <a:r>
              <a:rPr lang="hr-HR" dirty="0" err="1"/>
              <a:t>heštegove</a:t>
            </a:r>
            <a:r>
              <a:rPr lang="hr-HR" dirty="0"/>
              <a:t> i filtere datuma kako biste pronašli originalne objave videa ili diskusije vezane uz njega.</a:t>
            </a:r>
          </a:p>
        </p:txBody>
      </p:sp>
    </p:spTree>
    <p:extLst>
      <p:ext uri="{BB962C8B-B14F-4D97-AF65-F5344CB8AC3E}">
        <p14:creationId xmlns:p14="http://schemas.microsoft.com/office/powerpoint/2010/main" val="2612269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607D25D-9B29-4C7D-9DF3-3759B52903C5}"/>
              </a:ext>
            </a:extLst>
          </p:cNvPr>
          <p:cNvSpPr txBox="1"/>
          <p:nvPr/>
        </p:nvSpPr>
        <p:spPr>
          <a:xfrm>
            <a:off x="574850" y="1663868"/>
            <a:ext cx="10597975" cy="3416320"/>
          </a:xfrm>
          <a:prstGeom prst="rect">
            <a:avLst/>
          </a:prstGeom>
          <a:noFill/>
        </p:spPr>
        <p:txBody>
          <a:bodyPr wrap="square">
            <a:spAutoFit/>
          </a:bodyPr>
          <a:lstStyle/>
          <a:p>
            <a:pPr algn="ctr"/>
            <a:r>
              <a:rPr lang="hr-HR" b="1" dirty="0">
                <a:latin typeface="Calibri" panose="020F0502020204030204" pitchFamily="34" charset="0"/>
                <a:ea typeface="Calibri" panose="020F0502020204030204" pitchFamily="34" charset="0"/>
                <a:cs typeface="Calibri" panose="020F0502020204030204" pitchFamily="34" charset="0"/>
              </a:rPr>
              <a:t>Suradnja s drugim </a:t>
            </a:r>
            <a:r>
              <a:rPr lang="hr-HR" b="1" dirty="0" err="1">
                <a:latin typeface="Calibri" panose="020F0502020204030204" pitchFamily="34" charset="0"/>
                <a:ea typeface="Calibri" panose="020F0502020204030204" pitchFamily="34" charset="0"/>
                <a:cs typeface="Calibri" panose="020F0502020204030204" pitchFamily="34" charset="0"/>
              </a:rPr>
              <a:t>fact-checkerima</a:t>
            </a:r>
            <a:endParaRPr lang="hr-HR" b="1" dirty="0">
              <a:latin typeface="Calibri" panose="020F0502020204030204" pitchFamily="34" charset="0"/>
              <a:ea typeface="Calibri" panose="020F0502020204030204" pitchFamily="34" charset="0"/>
              <a:cs typeface="Calibri" panose="020F0502020204030204" pitchFamily="34" charset="0"/>
            </a:endParaRP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Koraci:</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Korištenje </a:t>
            </a:r>
            <a:r>
              <a:rPr lang="en-US" b="1" dirty="0">
                <a:latin typeface="Calibri" panose="020F0502020204030204" pitchFamily="34" charset="0"/>
                <a:ea typeface="Calibri" panose="020F0502020204030204" pitchFamily="34" charset="0"/>
                <a:cs typeface="Calibri" panose="020F0502020204030204" pitchFamily="34" charset="0"/>
              </a:rPr>
              <a:t>p</a:t>
            </a:r>
            <a:r>
              <a:rPr lang="hr-HR" b="1" dirty="0" err="1">
                <a:latin typeface="Calibri" panose="020F0502020204030204" pitchFamily="34" charset="0"/>
                <a:ea typeface="Calibri" panose="020F0502020204030204" pitchFamily="34" charset="0"/>
                <a:cs typeface="Calibri" panose="020F0502020204030204" pitchFamily="34" charset="0"/>
              </a:rPr>
              <a:t>latformi</a:t>
            </a:r>
            <a:r>
              <a:rPr lang="hr-HR" b="1" dirty="0">
                <a:latin typeface="Calibri" panose="020F0502020204030204" pitchFamily="34" charset="0"/>
                <a:ea typeface="Calibri" panose="020F0502020204030204" pitchFamily="34" charset="0"/>
                <a:cs typeface="Calibri" panose="020F0502020204030204" pitchFamily="34" charset="0"/>
              </a:rPr>
              <a:t> za </a:t>
            </a:r>
            <a:r>
              <a:rPr lang="hr-HR" b="1" dirty="0" err="1">
                <a:latin typeface="Calibri" panose="020F0502020204030204" pitchFamily="34" charset="0"/>
                <a:ea typeface="Calibri" panose="020F0502020204030204" pitchFamily="34" charset="0"/>
                <a:cs typeface="Calibri" panose="020F0502020204030204" pitchFamily="34" charset="0"/>
              </a:rPr>
              <a:t>fact-checking</a:t>
            </a:r>
            <a:r>
              <a:rPr lang="hr-HR" b="1" dirty="0">
                <a:latin typeface="Calibri" panose="020F0502020204030204" pitchFamily="34" charset="0"/>
                <a:ea typeface="Calibri" panose="020F0502020204030204" pitchFamily="34" charset="0"/>
                <a:cs typeface="Calibri" panose="020F0502020204030204" pitchFamily="34" charset="0"/>
              </a:rPr>
              <a:t>:</a:t>
            </a:r>
            <a:endParaRPr lang="hr-HR"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mj-lt"/>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Alati:</a:t>
            </a:r>
            <a:r>
              <a:rPr lang="hr-HR" dirty="0">
                <a:latin typeface="Calibri" panose="020F0502020204030204" pitchFamily="34" charset="0"/>
                <a:ea typeface="Calibri" panose="020F0502020204030204" pitchFamily="34" charset="0"/>
                <a:cs typeface="Calibri" panose="020F0502020204030204" pitchFamily="34" charset="0"/>
              </a:rPr>
              <a:t> FactCheck.org, </a:t>
            </a:r>
            <a:r>
              <a:rPr lang="hr-HR" dirty="0" err="1">
                <a:latin typeface="Calibri" panose="020F0502020204030204" pitchFamily="34" charset="0"/>
                <a:ea typeface="Calibri" panose="020F0502020204030204" pitchFamily="34" charset="0"/>
                <a:cs typeface="Calibri" panose="020F0502020204030204" pitchFamily="34" charset="0"/>
              </a:rPr>
              <a:t>Snopes</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rPr>
              <a:t>Full</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rPr>
              <a:t>Fact</a:t>
            </a:r>
            <a:r>
              <a:rPr lang="hr-HR" dirty="0">
                <a:latin typeface="Calibri" panose="020F0502020204030204" pitchFamily="34" charset="0"/>
                <a:ea typeface="Calibri" panose="020F0502020204030204" pitchFamily="34" charset="0"/>
                <a:cs typeface="Calibri" panose="020F0502020204030204" pitchFamily="34" charset="0"/>
              </a:rPr>
              <a:t>.</a:t>
            </a:r>
          </a:p>
          <a:p>
            <a:pPr marL="742950" lvl="1" indent="-285750">
              <a:buFont typeface="+mj-lt"/>
              <a:buAutoNum type="arabicPeriod"/>
            </a:pPr>
            <a:r>
              <a:rPr lang="hr-HR" b="1" dirty="0">
                <a:latin typeface="Calibri" panose="020F0502020204030204" pitchFamily="34" charset="0"/>
                <a:ea typeface="Calibri" panose="020F0502020204030204" pitchFamily="34" charset="0"/>
                <a:cs typeface="Calibri" panose="020F0502020204030204" pitchFamily="34" charset="0"/>
              </a:rPr>
              <a:t>Tehnike:</a:t>
            </a:r>
            <a:r>
              <a:rPr lang="hr-HR" dirty="0">
                <a:latin typeface="Calibri" panose="020F0502020204030204" pitchFamily="34" charset="0"/>
                <a:ea typeface="Calibri" panose="020F0502020204030204" pitchFamily="34" charset="0"/>
                <a:cs typeface="Calibri" panose="020F0502020204030204" pitchFamily="34" charset="0"/>
              </a:rPr>
              <a:t> Pregledajte baze podataka ovih organizacija za slične ili iste videozapise i njihove analize.</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hr-HR" dirty="0">
                <a:latin typeface="Calibri" panose="020F0502020204030204" pitchFamily="34" charset="0"/>
                <a:ea typeface="Calibri" panose="020F0502020204030204" pitchFamily="34" charset="0"/>
                <a:cs typeface="Calibri" panose="020F0502020204030204" pitchFamily="34" charset="0"/>
              </a:rPr>
              <a:t>Provjera videa u </a:t>
            </a:r>
            <a:r>
              <a:rPr lang="hr-HR" dirty="0" err="1">
                <a:latin typeface="Calibri" panose="020F0502020204030204" pitchFamily="34" charset="0"/>
                <a:ea typeface="Calibri" panose="020F0502020204030204" pitchFamily="34" charset="0"/>
                <a:cs typeface="Calibri" panose="020F0502020204030204" pitchFamily="34" charset="0"/>
              </a:rPr>
              <a:t>fact</a:t>
            </a:r>
            <a:r>
              <a:rPr lang="hr-HR" dirty="0">
                <a:latin typeface="Calibri" panose="020F0502020204030204" pitchFamily="34" charset="0"/>
                <a:ea typeface="Calibri" panose="020F0502020204030204" pitchFamily="34" charset="0"/>
                <a:cs typeface="Calibri" panose="020F0502020204030204" pitchFamily="34" charset="0"/>
              </a:rPr>
              <a:t> </a:t>
            </a:r>
            <a:r>
              <a:rPr lang="hr-HR" dirty="0" err="1">
                <a:latin typeface="Calibri" panose="020F0502020204030204" pitchFamily="34" charset="0"/>
                <a:ea typeface="Calibri" panose="020F0502020204030204" pitchFamily="34" charset="0"/>
                <a:cs typeface="Calibri" panose="020F0502020204030204" pitchFamily="34" charset="0"/>
              </a:rPr>
              <a:t>checkingu</a:t>
            </a:r>
            <a:r>
              <a:rPr lang="hr-HR" dirty="0">
                <a:latin typeface="Calibri" panose="020F0502020204030204" pitchFamily="34" charset="0"/>
                <a:ea typeface="Calibri" panose="020F0502020204030204" pitchFamily="34" charset="0"/>
                <a:cs typeface="Calibri" panose="020F0502020204030204" pitchFamily="34" charset="0"/>
              </a:rPr>
              <a:t> zahtijeva kombinaciju tehničkih alata i analitičkih tehnika.</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r>
              <a:rPr lang="hr-HR" dirty="0">
                <a:latin typeface="Calibri" panose="020F0502020204030204" pitchFamily="34" charset="0"/>
                <a:ea typeface="Calibri" panose="020F0502020204030204" pitchFamily="34" charset="0"/>
                <a:cs typeface="Calibri" panose="020F0502020204030204" pitchFamily="34" charset="0"/>
              </a:rPr>
              <a:t>Korištenjem gore navedenih metoda, možete značajno poboljšati proces verifikacije videa, identificirati izvore, otkriti manipulacije i osigurati točnost informacija.</a:t>
            </a:r>
          </a:p>
        </p:txBody>
      </p:sp>
    </p:spTree>
    <p:extLst>
      <p:ext uri="{BB962C8B-B14F-4D97-AF65-F5344CB8AC3E}">
        <p14:creationId xmlns:p14="http://schemas.microsoft.com/office/powerpoint/2010/main" val="4171259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1C560120-8E13-4615-AA2D-1EC9588E3A10}"/>
              </a:ext>
            </a:extLst>
          </p:cNvPr>
          <p:cNvSpPr txBox="1"/>
          <p:nvPr/>
        </p:nvSpPr>
        <p:spPr>
          <a:xfrm>
            <a:off x="574850" y="1358620"/>
            <a:ext cx="11040888" cy="1220847"/>
          </a:xfrm>
          <a:prstGeom prst="rect">
            <a:avLst/>
          </a:prstGeom>
          <a:noFill/>
        </p:spPr>
        <p:txBody>
          <a:bodyPr wrap="square">
            <a:spAutoFit/>
          </a:bodyPr>
          <a:lstStyle/>
          <a:p>
            <a:pPr lvl="1" algn="ctr">
              <a:spcBef>
                <a:spcPts val="800"/>
              </a:spcBef>
            </a:pPr>
            <a:r>
              <a:rPr lang="en-US" sz="2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SAŽETAK EDUKACIJA</a:t>
            </a:r>
            <a:endParaRPr lang="en-US" sz="20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lgn="just">
              <a:spcBef>
                <a:spcPts val="800"/>
              </a:spcBef>
            </a:pPr>
            <a:endParaRPr lang="en-US" sz="20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lgn="just">
              <a:spcBef>
                <a:spcPts val="800"/>
              </a:spcBef>
            </a:pPr>
            <a:r>
              <a:rPr lang="hr-HR" sz="2000" b="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Definicija </a:t>
            </a:r>
            <a:r>
              <a:rPr lang="hr-HR" sz="2000" b="1"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fact-checkinga</a:t>
            </a:r>
            <a:r>
              <a:rPr lang="en-US" sz="20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hr-HR" sz="1800" b="1" i="1" dirty="0">
                <a:effectLst/>
                <a:latin typeface="Calibri" panose="020F0502020204030204" pitchFamily="34" charset="0"/>
                <a:ea typeface="Times New Roman" panose="02020603050405020304" pitchFamily="18" charset="0"/>
                <a:cs typeface="Times New Roman" panose="02020603050405020304" pitchFamily="18" charset="0"/>
              </a:rPr>
              <a:t>vještina i usluga koja je ključna u pružanju informacija javnosti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E24EB80B-A78E-4C44-8933-079A556C1F31}"/>
              </a:ext>
            </a:extLst>
          </p:cNvPr>
          <p:cNvSpPr txBox="1"/>
          <p:nvPr/>
        </p:nvSpPr>
        <p:spPr>
          <a:xfrm>
            <a:off x="574850" y="2707902"/>
            <a:ext cx="10798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 povećanjem neprovjerenih informacija osmišljen je sustav koji filtrira sve što izlazi u medijima odnosno servis za provjeru činjenica ili </a:t>
            </a:r>
            <a:r>
              <a:rPr kumimoji="0" lang="hr-HR" sz="20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fact-checkeri</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E179AE9-A440-446B-9D4C-5168EAF1059D}"/>
              </a:ext>
            </a:extLst>
          </p:cNvPr>
          <p:cNvSpPr txBox="1"/>
          <p:nvPr/>
        </p:nvSpPr>
        <p:spPr>
          <a:xfrm>
            <a:off x="574850" y="3310651"/>
            <a:ext cx="9312100" cy="232345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hr-HR" sz="2000" b="1"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Važnost </a:t>
            </a:r>
            <a:r>
              <a:rPr kumimoji="0" lang="hr-HR" sz="2000" b="1" i="0" u="sng"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fact-checkinga</a:t>
            </a:r>
            <a:r>
              <a:rPr kumimoji="0" lang="hr-HR" sz="2000" b="1" i="0" u="sng"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u suvremenom informacijskom okruženju</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Borba protiv dezinformacija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Očuvanje povjerenja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Osnaživanje javnosti</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Odgovornost i transparentnost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1000"/>
              </a:spcAft>
              <a:buClrTx/>
              <a:buSzTx/>
              <a:buFont typeface="Wingdings" panose="05000000000000000000" pitchFamily="2" charset="2"/>
              <a:buChar char=""/>
              <a:tabLst/>
              <a:defRPr/>
            </a:pP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Edukacija i kritičko razmišljanje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974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366DD3A-26ED-45CE-B6E0-B633265E8D2A}"/>
              </a:ext>
            </a:extLst>
          </p:cNvPr>
          <p:cNvSpPr txBox="1"/>
          <p:nvPr/>
        </p:nvSpPr>
        <p:spPr>
          <a:xfrm>
            <a:off x="406893" y="1274891"/>
            <a:ext cx="6062431" cy="115749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hr-HR" sz="1800" b="1" i="1"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Times New Roman" panose="02020603050405020304" pitchFamily="18" charset="0"/>
              </a:rPr>
              <a:t>Povijest </a:t>
            </a:r>
            <a:r>
              <a:rPr kumimoji="0" lang="hr-HR" sz="1800" b="1" i="1" u="none" strike="noStrike" kern="1200" cap="none" spc="0" normalizeH="0" baseline="0" noProof="0" dirty="0" err="1">
                <a:ln>
                  <a:noFill/>
                </a:ln>
                <a:solidFill>
                  <a:srgbClr val="2F5496"/>
                </a:solidFill>
                <a:effectLst/>
                <a:uLnTx/>
                <a:uFillTx/>
                <a:latin typeface="Calibri" panose="020F0502020204030204" pitchFamily="34" charset="0"/>
                <a:ea typeface="Times New Roman" panose="02020603050405020304" pitchFamily="18" charset="0"/>
                <a:cs typeface="Times New Roman" panose="02020603050405020304" pitchFamily="18" charset="0"/>
              </a:rPr>
              <a:t>fact-checkinga</a:t>
            </a:r>
            <a:r>
              <a:rPr kumimoji="0" lang="hr-HR" sz="1800" b="1" i="1"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hr-HR"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Prvi oblici </a:t>
            </a:r>
            <a:r>
              <a:rPr kumimoji="0" lang="hr-HR" sz="1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fact-checkinga</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su se pojavljivali u novinarstvu krajem 19. i početkom 20. stoljeća</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 </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točnost izvještavanja. </a:t>
            </a:r>
          </a:p>
        </p:txBody>
      </p:sp>
      <p:pic>
        <p:nvPicPr>
          <p:cNvPr id="18" name="Picture 17">
            <a:extLst>
              <a:ext uri="{FF2B5EF4-FFF2-40B4-BE49-F238E27FC236}">
                <a16:creationId xmlns:a16="http://schemas.microsoft.com/office/drawing/2014/main" id="{44F6ECA3-A23F-4F4C-85EF-2235C8C8B84E}"/>
              </a:ext>
            </a:extLst>
          </p:cNvPr>
          <p:cNvPicPr/>
          <p:nvPr/>
        </p:nvPicPr>
        <p:blipFill>
          <a:blip r:embed="rId8"/>
          <a:stretch>
            <a:fillRect/>
          </a:stretch>
        </p:blipFill>
        <p:spPr>
          <a:xfrm>
            <a:off x="406893" y="2617890"/>
            <a:ext cx="6062431" cy="2824133"/>
          </a:xfrm>
          <a:prstGeom prst="rect">
            <a:avLst/>
          </a:prstGeom>
        </p:spPr>
      </p:pic>
      <p:pic>
        <p:nvPicPr>
          <p:cNvPr id="19" name="Picture 18">
            <a:extLst>
              <a:ext uri="{FF2B5EF4-FFF2-40B4-BE49-F238E27FC236}">
                <a16:creationId xmlns:a16="http://schemas.microsoft.com/office/drawing/2014/main" id="{D1D166AD-A03A-4A42-9617-C3829F376B9C}"/>
              </a:ext>
            </a:extLst>
          </p:cNvPr>
          <p:cNvPicPr>
            <a:picLocks noChangeAspect="1"/>
          </p:cNvPicPr>
          <p:nvPr/>
        </p:nvPicPr>
        <p:blipFill>
          <a:blip r:embed="rId9"/>
          <a:stretch>
            <a:fillRect/>
          </a:stretch>
        </p:blipFill>
        <p:spPr>
          <a:xfrm>
            <a:off x="6762586" y="1582851"/>
            <a:ext cx="4844577" cy="3775610"/>
          </a:xfrm>
          <a:prstGeom prst="rect">
            <a:avLst/>
          </a:prstGeom>
        </p:spPr>
      </p:pic>
    </p:spTree>
    <p:extLst>
      <p:ext uri="{BB962C8B-B14F-4D97-AF65-F5344CB8AC3E}">
        <p14:creationId xmlns:p14="http://schemas.microsoft.com/office/powerpoint/2010/main" val="38860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EA60E0D2-AB1F-4724-B5E8-85273ABB1820}"/>
              </a:ext>
            </a:extLst>
          </p:cNvPr>
          <p:cNvSpPr txBox="1"/>
          <p:nvPr/>
        </p:nvSpPr>
        <p:spPr>
          <a:xfrm>
            <a:off x="574850" y="2467583"/>
            <a:ext cx="10407056" cy="1285737"/>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Statistički alati</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R: Programski jezik i okruženje za statističku analizu i vizualizaciju podataka.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Python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matplotlib</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seaborn</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Programski jezik s bogatim bibliotekama za vizualizaciju podataka.</a:t>
            </a:r>
          </a:p>
        </p:txBody>
      </p:sp>
    </p:spTree>
    <p:extLst>
      <p:ext uri="{BB962C8B-B14F-4D97-AF65-F5344CB8AC3E}">
        <p14:creationId xmlns:p14="http://schemas.microsoft.com/office/powerpoint/2010/main" val="3181971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FDAA2F3-EEEC-4097-B48F-16AAD62701ED}"/>
              </a:ext>
            </a:extLst>
          </p:cNvPr>
          <p:cNvPicPr>
            <a:picLocks noChangeAspect="1"/>
          </p:cNvPicPr>
          <p:nvPr/>
        </p:nvPicPr>
        <p:blipFill>
          <a:blip r:embed="rId8"/>
          <a:stretch>
            <a:fillRect/>
          </a:stretch>
        </p:blipFill>
        <p:spPr>
          <a:xfrm>
            <a:off x="633060" y="1740860"/>
            <a:ext cx="6314150" cy="3637549"/>
          </a:xfrm>
          <a:prstGeom prst="rect">
            <a:avLst/>
          </a:prstGeom>
        </p:spPr>
      </p:pic>
      <p:pic>
        <p:nvPicPr>
          <p:cNvPr id="18" name="Picture 17" descr="Return to Fullfact.org homepage">
            <a:extLst>
              <a:ext uri="{FF2B5EF4-FFF2-40B4-BE49-F238E27FC236}">
                <a16:creationId xmlns:a16="http://schemas.microsoft.com/office/drawing/2014/main" id="{2BEC9C24-B025-4F2A-A830-B95AE730E4F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257981" y="1811663"/>
            <a:ext cx="1677711" cy="1250449"/>
          </a:xfrm>
          <a:prstGeom prst="rect">
            <a:avLst/>
          </a:prstGeom>
          <a:noFill/>
          <a:ln>
            <a:noFill/>
          </a:ln>
        </p:spPr>
      </p:pic>
      <p:pic>
        <p:nvPicPr>
          <p:cNvPr id="19" name="Picture 18">
            <a:extLst>
              <a:ext uri="{FF2B5EF4-FFF2-40B4-BE49-F238E27FC236}">
                <a16:creationId xmlns:a16="http://schemas.microsoft.com/office/drawing/2014/main" id="{76FF6271-291B-4401-9667-02E86535FEBB}"/>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069196" y="3683502"/>
            <a:ext cx="2489744" cy="954514"/>
          </a:xfrm>
          <a:prstGeom prst="rect">
            <a:avLst/>
          </a:prstGeom>
          <a:noFill/>
        </p:spPr>
      </p:pic>
    </p:spTree>
    <p:extLst>
      <p:ext uri="{BB962C8B-B14F-4D97-AF65-F5344CB8AC3E}">
        <p14:creationId xmlns:p14="http://schemas.microsoft.com/office/powerpoint/2010/main" val="1756106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17D27C25-EC37-4BFF-99A6-2D5CA74F7B70}"/>
              </a:ext>
            </a:extLst>
          </p:cNvPr>
          <p:cNvPicPr/>
          <p:nvPr/>
        </p:nvPicPr>
        <p:blipFill>
          <a:blip r:embed="rId8"/>
          <a:stretch>
            <a:fillRect/>
          </a:stretch>
        </p:blipFill>
        <p:spPr>
          <a:xfrm>
            <a:off x="2872148" y="1232331"/>
            <a:ext cx="6447703" cy="1605764"/>
          </a:xfrm>
          <a:prstGeom prst="rect">
            <a:avLst/>
          </a:prstGeom>
        </p:spPr>
      </p:pic>
      <p:sp>
        <p:nvSpPr>
          <p:cNvPr id="18" name="TextBox 17">
            <a:extLst>
              <a:ext uri="{FF2B5EF4-FFF2-40B4-BE49-F238E27FC236}">
                <a16:creationId xmlns:a16="http://schemas.microsoft.com/office/drawing/2014/main" id="{5DB8B863-D0F3-45BC-BA63-DEDCE69F364E}"/>
              </a:ext>
            </a:extLst>
          </p:cNvPr>
          <p:cNvSpPr txBox="1"/>
          <p:nvPr/>
        </p:nvSpPr>
        <p:spPr>
          <a:xfrm>
            <a:off x="574850" y="3262089"/>
            <a:ext cx="11326638" cy="132343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okrenut 2015. godine kao zajednički </a:t>
            </a:r>
            <a:r>
              <a:rPr kumimoji="0" lang="hr-HR"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suizdavački</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projekt Hrvatskog novinarskog društva i Gonga.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Od 2018. godine Gong postaje samostalni izdavač </a:t>
            </a:r>
            <a:r>
              <a:rPr kumimoji="0" lang="hr-HR"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Faktografa</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 </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studenom 2021. godine </a:t>
            </a:r>
            <a:r>
              <a:rPr kumimoji="0" lang="hr-HR"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Faktograf</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je postao zasebna organizacija.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Od </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travnja 2019. </a:t>
            </a:r>
            <a:r>
              <a:rPr kumimoji="0" lang="hr-HR"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Faktograf</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je dio </a:t>
            </a:r>
            <a:r>
              <a:rPr kumimoji="0" lang="hr-HR"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Facebookova</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Third Party </a:t>
            </a:r>
            <a:r>
              <a:rPr kumimoji="0" lang="hr-HR"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Fact</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hr-HR"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Checking</a:t>
            </a:r>
            <a:r>
              <a:rPr kumimoji="0" lang="hr-HR"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programa</a:t>
            </a:r>
            <a:endParaRPr kumimoji="0" lang="hr-HR" sz="20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29541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4358CD86-92D3-4485-9890-AE1E302C406E}"/>
              </a:ext>
            </a:extLst>
          </p:cNvPr>
          <p:cNvPicPr/>
          <p:nvPr/>
        </p:nvPicPr>
        <p:blipFill>
          <a:blip r:embed="rId8"/>
          <a:stretch>
            <a:fillRect/>
          </a:stretch>
        </p:blipFill>
        <p:spPr>
          <a:xfrm>
            <a:off x="1639614" y="1965936"/>
            <a:ext cx="8919528" cy="3135655"/>
          </a:xfrm>
          <a:prstGeom prst="rect">
            <a:avLst/>
          </a:prstGeom>
        </p:spPr>
      </p:pic>
    </p:spTree>
    <p:extLst>
      <p:ext uri="{BB962C8B-B14F-4D97-AF65-F5344CB8AC3E}">
        <p14:creationId xmlns:p14="http://schemas.microsoft.com/office/powerpoint/2010/main" val="1538386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C92A236-A361-436F-AC26-EE903D3104FB}"/>
              </a:ext>
            </a:extLst>
          </p:cNvPr>
          <p:cNvSpPr txBox="1"/>
          <p:nvPr/>
        </p:nvSpPr>
        <p:spPr>
          <a:xfrm>
            <a:off x="391300" y="1475495"/>
            <a:ext cx="6093618" cy="2308324"/>
          </a:xfrm>
          <a:prstGeom prst="rect">
            <a:avLst/>
          </a:prstGeom>
          <a:noFill/>
        </p:spPr>
        <p:txBody>
          <a:bodyPr wrap="square">
            <a:spAutoFi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N</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ajčešć</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pitanja koja se postavljaju prilikom procesa provjere činjenica</a:t>
            </a:r>
            <a:r>
              <a:rPr lang="en-US" sz="1800" dirty="0">
                <a:latin typeface="Calibri" panose="020F0502020204030204" pitchFamily="34" charset="0"/>
                <a:ea typeface="Times New Roman" panose="02020603050405020304" pitchFamily="18" charset="0"/>
                <a:cs typeface="Times New Roman" panose="02020603050405020304" pitchFamily="18" charset="0"/>
              </a:rPr>
              <a:t>:</a:t>
            </a:r>
          </a:p>
          <a:p>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r>
              <a:rPr lang="en-US" sz="1800" b="1" dirty="0" err="1">
                <a:latin typeface="Calibri" panose="020F0502020204030204" pitchFamily="34" charset="0"/>
                <a:cs typeface="Times New Roman" panose="02020603050405020304" pitchFamily="18" charset="0"/>
              </a:rPr>
              <a:t>Tko</a:t>
            </a:r>
            <a:r>
              <a:rPr lang="en-US" sz="1800" b="1" dirty="0">
                <a:latin typeface="Calibri" panose="020F0502020204030204" pitchFamily="34" charset="0"/>
                <a:cs typeface="Times New Roman" panose="02020603050405020304" pitchFamily="18" charset="0"/>
              </a:rPr>
              <a:t> je </a:t>
            </a:r>
            <a:r>
              <a:rPr lang="en-US" sz="1800" b="1" dirty="0" err="1">
                <a:latin typeface="Calibri" panose="020F0502020204030204" pitchFamily="34" charset="0"/>
                <a:cs typeface="Times New Roman" panose="02020603050405020304" pitchFamily="18" charset="0"/>
              </a:rPr>
              <a:t>objavio</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informaciju</a:t>
            </a:r>
            <a:r>
              <a:rPr lang="en-US" sz="1800" b="1" dirty="0">
                <a:latin typeface="Calibri" panose="020F0502020204030204" pitchFamily="34" charset="0"/>
                <a:cs typeface="Times New Roman" panose="02020603050405020304" pitchFamily="18" charset="0"/>
              </a:rPr>
              <a:t>?</a:t>
            </a:r>
          </a:p>
          <a:p>
            <a:pPr marL="342900" indent="-342900">
              <a:buAutoNum type="arabicPeriod"/>
            </a:pPr>
            <a:r>
              <a:rPr lang="en-US" sz="1800" b="1" dirty="0">
                <a:latin typeface="Calibri" panose="020F0502020204030204" pitchFamily="34" charset="0"/>
                <a:cs typeface="Times New Roman" panose="02020603050405020304" pitchFamily="18" charset="0"/>
              </a:rPr>
              <a:t>Da li je </a:t>
            </a:r>
            <a:r>
              <a:rPr lang="en-US" sz="1800" b="1" dirty="0" err="1">
                <a:latin typeface="Calibri" panose="020F0502020204030204" pitchFamily="34" charset="0"/>
                <a:cs typeface="Times New Roman" panose="02020603050405020304" pitchFamily="18" charset="0"/>
              </a:rPr>
              <a:t>naveden</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izvor</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informacija</a:t>
            </a:r>
            <a:r>
              <a:rPr lang="en-US" sz="1800" b="1" dirty="0">
                <a:latin typeface="Calibri" panose="020F0502020204030204" pitchFamily="34" charset="0"/>
                <a:cs typeface="Times New Roman" panose="02020603050405020304" pitchFamily="18" charset="0"/>
              </a:rPr>
              <a:t>?</a:t>
            </a:r>
          </a:p>
          <a:p>
            <a:pPr marL="342900" indent="-342900">
              <a:buAutoNum type="arabicPeriod"/>
            </a:pPr>
            <a:r>
              <a:rPr lang="en-US" sz="1800" b="1" dirty="0">
                <a:latin typeface="Calibri" panose="020F0502020204030204" pitchFamily="34" charset="0"/>
                <a:cs typeface="Times New Roman" panose="02020603050405020304" pitchFamily="18" charset="0"/>
              </a:rPr>
              <a:t>Jesu li </a:t>
            </a:r>
            <a:r>
              <a:rPr lang="en-US" sz="1800" b="1" dirty="0" err="1">
                <a:latin typeface="Calibri" panose="020F0502020204030204" pitchFamily="34" charset="0"/>
                <a:cs typeface="Times New Roman" panose="02020603050405020304" pitchFamily="18" charset="0"/>
              </a:rPr>
              <a:t>slike</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ili</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snimci</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autentični</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i</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kako</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ih</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provjeriti</a:t>
            </a:r>
            <a:r>
              <a:rPr lang="en-US" sz="1800" b="1" dirty="0">
                <a:latin typeface="Calibri" panose="020F0502020204030204" pitchFamily="34" charset="0"/>
                <a:cs typeface="Times New Roman" panose="02020603050405020304" pitchFamily="18" charset="0"/>
              </a:rPr>
              <a:t>?</a:t>
            </a:r>
          </a:p>
          <a:p>
            <a:pPr marL="342900" indent="-342900">
              <a:buAutoNum type="arabicPeriod"/>
            </a:pPr>
            <a:r>
              <a:rPr lang="en-US" sz="1800" b="1" dirty="0">
                <a:latin typeface="Calibri" panose="020F0502020204030204" pitchFamily="34" charset="0"/>
                <a:cs typeface="Times New Roman" panose="02020603050405020304" pitchFamily="18" charset="0"/>
              </a:rPr>
              <a:t>Kaku </a:t>
            </a:r>
            <a:r>
              <a:rPr lang="en-US" sz="1800" b="1" dirty="0" err="1">
                <a:latin typeface="Calibri" panose="020F0502020204030204" pitchFamily="34" charset="0"/>
                <a:cs typeface="Times New Roman" panose="02020603050405020304" pitchFamily="18" charset="0"/>
              </a:rPr>
              <a:t>provjeriti</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arhivu</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vjesti</a:t>
            </a:r>
            <a:r>
              <a:rPr lang="en-US" sz="1800" b="1" dirty="0">
                <a:latin typeface="Calibri" panose="020F0502020204030204" pitchFamily="34" charset="0"/>
                <a:cs typeface="Times New Roman" panose="02020603050405020304" pitchFamily="18" charset="0"/>
              </a:rPr>
              <a:t>?</a:t>
            </a:r>
          </a:p>
          <a:p>
            <a:pPr marL="342900" indent="-342900">
              <a:buAutoNum type="arabicPeriod"/>
            </a:pPr>
            <a:r>
              <a:rPr lang="en-US" sz="1800" b="1" dirty="0" err="1">
                <a:latin typeface="Calibri" panose="020F0502020204030204" pitchFamily="34" charset="0"/>
                <a:cs typeface="Times New Roman" panose="02020603050405020304" pitchFamily="18" charset="0"/>
              </a:rPr>
              <a:t>Opcija</a:t>
            </a:r>
            <a:r>
              <a:rPr lang="en-US" sz="1800" b="1" dirty="0">
                <a:latin typeface="Calibri" panose="020F0502020204030204" pitchFamily="34" charset="0"/>
                <a:cs typeface="Times New Roman" panose="02020603050405020304" pitchFamily="18" charset="0"/>
              </a:rPr>
              <a:t> </a:t>
            </a:r>
            <a:r>
              <a:rPr lang="en-US" sz="1800" b="1" dirty="0" err="1">
                <a:latin typeface="Calibri" panose="020F0502020204030204" pitchFamily="34" charset="0"/>
                <a:cs typeface="Times New Roman" panose="02020603050405020304" pitchFamily="18" charset="0"/>
              </a:rPr>
              <a:t>napredna</a:t>
            </a:r>
            <a:r>
              <a:rPr lang="en-US" sz="1800" b="1" dirty="0">
                <a:latin typeface="Calibri" panose="020F0502020204030204" pitchFamily="34" charset="0"/>
                <a:cs typeface="Times New Roman" panose="02020603050405020304" pitchFamily="18" charset="0"/>
              </a:rPr>
              <a:t> Google </a:t>
            </a:r>
            <a:r>
              <a:rPr lang="en-US" sz="1800" b="1" dirty="0" err="1">
                <a:latin typeface="Calibri" panose="020F0502020204030204" pitchFamily="34" charset="0"/>
                <a:cs typeface="Times New Roman" panose="02020603050405020304" pitchFamily="18" charset="0"/>
              </a:rPr>
              <a:t>pretraga</a:t>
            </a:r>
            <a:r>
              <a:rPr lang="en-US" sz="1800" b="1" dirty="0">
                <a:latin typeface="Calibri" panose="020F0502020204030204" pitchFamily="34" charset="0"/>
                <a:cs typeface="Times New Roman" panose="02020603050405020304" pitchFamily="18" charset="0"/>
              </a:rPr>
              <a:t> </a:t>
            </a:r>
            <a:endParaRPr lang="hr-HR" sz="1800" b="1" dirty="0"/>
          </a:p>
        </p:txBody>
      </p:sp>
      <p:sp>
        <p:nvSpPr>
          <p:cNvPr id="18" name="TextBox 17">
            <a:extLst>
              <a:ext uri="{FF2B5EF4-FFF2-40B4-BE49-F238E27FC236}">
                <a16:creationId xmlns:a16="http://schemas.microsoft.com/office/drawing/2014/main" id="{30AC6591-1745-45F3-8279-7739DD913F2B}"/>
              </a:ext>
            </a:extLst>
          </p:cNvPr>
          <p:cNvSpPr txBox="1"/>
          <p:nvPr/>
        </p:nvSpPr>
        <p:spPr>
          <a:xfrm>
            <a:off x="6096000" y="2629657"/>
            <a:ext cx="6096000" cy="2897973"/>
          </a:xfrm>
          <a:prstGeom prst="rect">
            <a:avLst/>
          </a:prstGeom>
          <a:noFill/>
        </p:spPr>
        <p:txBody>
          <a:bodyPr wrap="square">
            <a:spAutoFit/>
          </a:bodyPr>
          <a:lstStyle/>
          <a:p>
            <a:pPr algn="just">
              <a:lnSpc>
                <a:spcPct val="115000"/>
              </a:lnSpc>
              <a:spcAft>
                <a:spcPts val="1000"/>
              </a:spcAft>
            </a:pPr>
            <a:r>
              <a:rPr lang="hr-HR" sz="18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Sistematski pristup provjeri činjenica</a:t>
            </a:r>
            <a:endParaRPr lang="en-US" sz="18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AutoNum type="arabicPeriod"/>
            </a:pPr>
            <a:r>
              <a:rPr lang="en-US"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Identifikacija</a:t>
            </a:r>
            <a:r>
              <a:rPr lang="en-US"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tvrdnji</a:t>
            </a:r>
            <a:endParaRPr lang="en-US"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AutoNum type="arabicPeriod"/>
            </a:pPr>
            <a:r>
              <a:rPr lang="en-US" sz="1600" b="1" i="1"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Prikupljanje</a:t>
            </a:r>
            <a:r>
              <a:rPr lang="en-US" sz="16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i="1"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informacija</a:t>
            </a:r>
            <a:endParaRPr lang="en-US" sz="16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AutoNum type="arabicPeriod"/>
            </a:pPr>
            <a:r>
              <a:rPr lang="en-US" sz="1600"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Verifikacija</a:t>
            </a:r>
            <a:r>
              <a:rPr lang="en-US" sz="1600"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izvora</a:t>
            </a:r>
            <a:endParaRPr lang="en-US" sz="1600"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AutoNum type="arabicPeriod"/>
            </a:pPr>
            <a:r>
              <a:rPr lang="en-US" sz="1600"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Analiza</a:t>
            </a:r>
            <a:r>
              <a:rPr lang="en-US" sz="1600"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činjenica</a:t>
            </a:r>
            <a:endParaRPr lang="en-US" sz="1600"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AutoNum type="arabicPeriod"/>
            </a:pPr>
            <a:r>
              <a:rPr lang="en-US" sz="1600" b="1" i="1"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Evaluacija</a:t>
            </a:r>
            <a:r>
              <a:rPr lang="en-US" sz="16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i</a:t>
            </a:r>
            <a:r>
              <a:rPr lang="en-US" sz="16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i="1"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o</a:t>
            </a:r>
            <a:r>
              <a:rPr lang="en-US" sz="1600"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cjena</a:t>
            </a:r>
            <a:r>
              <a:rPr lang="en-US" sz="1600"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tvrdnje</a:t>
            </a:r>
            <a:endParaRPr lang="en-US" sz="1600"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lnSpc>
                <a:spcPct val="115000"/>
              </a:lnSpc>
              <a:spcAft>
                <a:spcPts val="1000"/>
              </a:spcAft>
              <a:buAutoNum type="arabicPeriod"/>
            </a:pPr>
            <a:r>
              <a:rPr lang="en-US" sz="1600" b="1" i="1"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Transparentnost</a:t>
            </a:r>
            <a:r>
              <a:rPr lang="en-US" sz="16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i</a:t>
            </a:r>
            <a:r>
              <a:rPr lang="en-US" sz="1600" b="1" i="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1" i="1" dirty="0" err="1">
                <a:solidFill>
                  <a:srgbClr val="2F5496"/>
                </a:solidFill>
                <a:latin typeface="Calibri" panose="020F0502020204030204" pitchFamily="34" charset="0"/>
                <a:ea typeface="Times New Roman" panose="02020603050405020304" pitchFamily="18" charset="0"/>
                <a:cs typeface="Times New Roman" panose="02020603050405020304" pitchFamily="18" charset="0"/>
              </a:rPr>
              <a:t>izvještavanje</a:t>
            </a:r>
            <a:endParaRPr lang="hr-HR"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261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9301914-1D76-417C-8107-D31F278DE854}"/>
              </a:ext>
            </a:extLst>
          </p:cNvPr>
          <p:cNvSpPr txBox="1"/>
          <p:nvPr/>
        </p:nvSpPr>
        <p:spPr>
          <a:xfrm>
            <a:off x="232173" y="1250888"/>
            <a:ext cx="6093618" cy="2431691"/>
          </a:xfrm>
          <a:prstGeom prst="rect">
            <a:avLst/>
          </a:prstGeom>
          <a:noFill/>
        </p:spPr>
        <p:txBody>
          <a:bodyPr wrap="square">
            <a:spAutoFit/>
          </a:bodyPr>
          <a:lstStyle/>
          <a:p>
            <a:pPr lvl="0" algn="just">
              <a:lnSpc>
                <a:spcPct val="115000"/>
              </a:lnSpc>
              <a:spcAft>
                <a:spcPts val="1000"/>
              </a:spcAft>
              <a:tabLst>
                <a:tab pos="457200" algn="l"/>
              </a:tabLst>
            </a:pPr>
            <a:r>
              <a:rPr lang="hr-HR" sz="1800" b="1" u="sng" dirty="0">
                <a:effectLst/>
                <a:latin typeface="Calibri" panose="020F0502020204030204" pitchFamily="34" charset="0"/>
                <a:ea typeface="Times New Roman" panose="02020603050405020304" pitchFamily="18" charset="0"/>
                <a:cs typeface="Times New Roman" panose="02020603050405020304" pitchFamily="18" charset="0"/>
              </a:rPr>
              <a:t>Alati za provjeru teksta</a:t>
            </a:r>
          </a:p>
          <a:p>
            <a:pPr marL="342900" lvl="0" indent="-342900" algn="just">
              <a:lnSpc>
                <a:spcPct val="115000"/>
              </a:lnSpc>
              <a:buFont typeface="Symbol" panose="05050102010706020507" pitchFamily="18" charset="2"/>
              <a:buChar char=""/>
            </a:pPr>
            <a:r>
              <a:rPr lang="hr-HR" sz="1800" b="1" i="1" dirty="0">
                <a:effectLst/>
                <a:latin typeface="Calibri" panose="020F0502020204030204" pitchFamily="34" charset="0"/>
                <a:ea typeface="Times New Roman" panose="02020603050405020304" pitchFamily="18" charset="0"/>
                <a:cs typeface="Times New Roman" panose="02020603050405020304" pitchFamily="18" charset="0"/>
              </a:rPr>
              <a:t>FactCheck.org</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Nudi detaljne analize i provjere političkih izjava i reklama.</a:t>
            </a:r>
          </a:p>
          <a:p>
            <a:pPr marL="342900" lvl="0" indent="-342900" algn="just">
              <a:lnSpc>
                <a:spcPct val="115000"/>
              </a:lnSpc>
              <a:buFont typeface="Symbol" panose="05050102010706020507" pitchFamily="18" charset="2"/>
              <a:buChar char=""/>
            </a:pP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PolitiFact</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Koristi sustav ocjenjivanja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Truth</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-O-</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Meter</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za procjenu točnosti političkih izjava.</a:t>
            </a:r>
          </a:p>
          <a:p>
            <a:pPr marL="342900" lvl="0" indent="-342900" algn="just">
              <a:lnSpc>
                <a:spcPct val="115000"/>
              </a:lnSpc>
              <a:spcAft>
                <a:spcPts val="1000"/>
              </a:spcAft>
              <a:buFont typeface="Symbol" panose="05050102010706020507" pitchFamily="18" charset="2"/>
              <a:buChar char=""/>
            </a:pP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Snopes</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Provjerava širok spektar tvrdnji, od urbanih legendi do aktualnih vijesti.</a:t>
            </a:r>
          </a:p>
        </p:txBody>
      </p:sp>
      <p:sp>
        <p:nvSpPr>
          <p:cNvPr id="18" name="TextBox 17">
            <a:extLst>
              <a:ext uri="{FF2B5EF4-FFF2-40B4-BE49-F238E27FC236}">
                <a16:creationId xmlns:a16="http://schemas.microsoft.com/office/drawing/2014/main" id="{23A3CCF1-8E00-4B35-AFD9-5E6271024B3B}"/>
              </a:ext>
            </a:extLst>
          </p:cNvPr>
          <p:cNvSpPr txBox="1"/>
          <p:nvPr/>
        </p:nvSpPr>
        <p:spPr>
          <a:xfrm>
            <a:off x="2338620" y="3695979"/>
            <a:ext cx="4440063" cy="1476045"/>
          </a:xfrm>
          <a:prstGeom prst="rect">
            <a:avLst/>
          </a:prstGeom>
          <a:noFill/>
        </p:spPr>
        <p:txBody>
          <a:bodyPr wrap="square">
            <a:spAutoFit/>
          </a:bodyPr>
          <a:lstStyle/>
          <a:p>
            <a:pPr lvl="0" algn="just">
              <a:lnSpc>
                <a:spcPct val="115000"/>
              </a:lnSpc>
              <a:spcAft>
                <a:spcPts val="1000"/>
              </a:spcAft>
              <a:tabLst>
                <a:tab pos="457200" algn="l"/>
              </a:tabLst>
            </a:pPr>
            <a:r>
              <a:rPr lang="hr-HR" sz="1800" b="1" u="sng" dirty="0">
                <a:effectLst/>
                <a:latin typeface="Calibri" panose="020F0502020204030204" pitchFamily="34" charset="0"/>
                <a:ea typeface="Times New Roman" panose="02020603050405020304" pitchFamily="18" charset="0"/>
                <a:cs typeface="Times New Roman" panose="02020603050405020304" pitchFamily="18" charset="0"/>
              </a:rPr>
              <a:t>Alati za provjeru slika i videozapisa</a:t>
            </a:r>
          </a:p>
          <a:p>
            <a:pPr marL="342900" lvl="0" indent="-342900" algn="just">
              <a:lnSpc>
                <a:spcPct val="115000"/>
              </a:lnSpc>
              <a:buFont typeface="Symbol" panose="05050102010706020507" pitchFamily="18" charset="2"/>
              <a:buChar char=""/>
            </a:pPr>
            <a:r>
              <a:rPr lang="hr-HR" sz="1800" b="1" i="1" dirty="0">
                <a:effectLst/>
                <a:latin typeface="Calibri" panose="020F0502020204030204" pitchFamily="34" charset="0"/>
                <a:ea typeface="Times New Roman" panose="02020603050405020304" pitchFamily="18" charset="0"/>
                <a:cs typeface="Times New Roman" panose="02020603050405020304" pitchFamily="18" charset="0"/>
              </a:rPr>
              <a:t>Google Reverse </a:t>
            </a: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Image</a:t>
            </a:r>
            <a:r>
              <a:rPr lang="hr-HR" sz="1800" b="1" i="1" dirty="0">
                <a:effectLst/>
                <a:latin typeface="Calibri" panose="020F0502020204030204" pitchFamily="34" charset="0"/>
                <a:ea typeface="Times New Roman" panose="02020603050405020304" pitchFamily="18" charset="0"/>
                <a:cs typeface="Times New Roman" panose="02020603050405020304" pitchFamily="18" charset="0"/>
              </a:rPr>
              <a:t> Search</a:t>
            </a:r>
            <a:endParaRPr lang="en-US" b="1" i="1"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TinEye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InVID</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 </a:t>
            </a: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WeVerify</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A3B66A8-FEE4-412B-8384-8BB464B26A95}"/>
              </a:ext>
            </a:extLst>
          </p:cNvPr>
          <p:cNvSpPr txBox="1"/>
          <p:nvPr/>
        </p:nvSpPr>
        <p:spPr>
          <a:xfrm>
            <a:off x="7480423" y="1292902"/>
            <a:ext cx="4120531" cy="3900298"/>
          </a:xfrm>
          <a:prstGeom prst="rect">
            <a:avLst/>
          </a:prstGeom>
          <a:noFill/>
        </p:spPr>
        <p:txBody>
          <a:bodyPr wrap="square">
            <a:spAutoFit/>
          </a:bodyPr>
          <a:lstStyle/>
          <a:p>
            <a:pPr lvl="0" algn="just">
              <a:lnSpc>
                <a:spcPct val="115000"/>
              </a:lnSpc>
              <a:spcAft>
                <a:spcPts val="1000"/>
              </a:spcAft>
              <a:tabLst>
                <a:tab pos="457200" algn="l"/>
              </a:tabLst>
            </a:pPr>
            <a:r>
              <a:rPr lang="hr-HR" sz="1800" b="1" u="sng" dirty="0">
                <a:effectLst/>
                <a:latin typeface="Calibri" panose="020F0502020204030204" pitchFamily="34" charset="0"/>
                <a:ea typeface="Times New Roman" panose="02020603050405020304" pitchFamily="18" charset="0"/>
                <a:cs typeface="Times New Roman" panose="02020603050405020304" pitchFamily="18" charset="0"/>
              </a:rPr>
              <a:t>Alati za provjeru podataka</a:t>
            </a:r>
          </a:p>
          <a:p>
            <a:pPr marL="342900" lvl="0" indent="-342900" algn="just">
              <a:lnSpc>
                <a:spcPct val="115000"/>
              </a:lnSpc>
              <a:buFont typeface="Symbol" panose="05050102010706020507" pitchFamily="18" charset="2"/>
              <a:buChar char=""/>
            </a:pPr>
            <a:r>
              <a:rPr lang="hr-HR" sz="1800" b="1" i="1" dirty="0">
                <a:effectLst/>
                <a:latin typeface="Calibri" panose="020F0502020204030204" pitchFamily="34" charset="0"/>
                <a:ea typeface="Times New Roman" panose="02020603050405020304" pitchFamily="18" charset="0"/>
                <a:cs typeface="Times New Roman" panose="02020603050405020304" pitchFamily="18" charset="0"/>
              </a:rPr>
              <a:t>Statista</a:t>
            </a:r>
            <a:endParaRPr lang="en-US" b="1" i="1"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Pew</a:t>
            </a:r>
            <a:r>
              <a:rPr lang="hr-HR" sz="1800" b="1" i="1" dirty="0">
                <a:effectLst/>
                <a:latin typeface="Calibri" panose="020F0502020204030204" pitchFamily="34" charset="0"/>
                <a:ea typeface="Times New Roman" panose="02020603050405020304" pitchFamily="18" charset="0"/>
                <a:cs typeface="Times New Roman" panose="02020603050405020304" pitchFamily="18" charset="0"/>
              </a:rPr>
              <a:t> Research </a:t>
            </a: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Center</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hr-HR" sz="1800" b="1" i="1" dirty="0">
                <a:effectLst/>
                <a:latin typeface="Calibri" panose="020F0502020204030204" pitchFamily="34" charset="0"/>
                <a:ea typeface="Times New Roman" panose="02020603050405020304" pitchFamily="18" charset="0"/>
                <a:cs typeface="Times New Roman" panose="02020603050405020304" pitchFamily="18" charset="0"/>
              </a:rPr>
              <a:t>World Bank Open Data</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tabLst>
                <a:tab pos="457200" algn="l"/>
              </a:tabLst>
            </a:pPr>
            <a:endParaRPr lang="en-US" sz="1800" b="1" u="sng"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tabLst>
                <a:tab pos="457200" algn="l"/>
              </a:tabLst>
            </a:pPr>
            <a:endParaRPr lang="en-US" sz="1800" b="1" u="sng"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tabLst>
                <a:tab pos="457200" algn="l"/>
              </a:tabLst>
            </a:pPr>
            <a:r>
              <a:rPr lang="hr-HR" sz="1800" b="1" u="sng" dirty="0">
                <a:effectLst/>
                <a:latin typeface="Calibri" panose="020F0502020204030204" pitchFamily="34" charset="0"/>
                <a:ea typeface="Times New Roman" panose="02020603050405020304" pitchFamily="18" charset="0"/>
                <a:cs typeface="Times New Roman" panose="02020603050405020304" pitchFamily="18" charset="0"/>
              </a:rPr>
              <a:t>Alati za provjeru društvenih medija</a:t>
            </a:r>
          </a:p>
          <a:p>
            <a:pPr marL="342900" lvl="0" indent="-342900" algn="just">
              <a:lnSpc>
                <a:spcPct val="115000"/>
              </a:lnSpc>
              <a:buFont typeface="Symbol" panose="05050102010706020507" pitchFamily="18" charset="2"/>
              <a:buChar char=""/>
            </a:pP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CrowdTangle</a:t>
            </a:r>
            <a:endParaRPr lang="en-US" b="1" i="1"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Botometer</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r-HR" sz="1800" b="1" i="1" dirty="0" err="1">
                <a:effectLst/>
                <a:latin typeface="Calibri" panose="020F0502020204030204" pitchFamily="34" charset="0"/>
                <a:ea typeface="Times New Roman" panose="02020603050405020304" pitchFamily="18" charset="0"/>
                <a:cs typeface="Times New Roman" panose="02020603050405020304" pitchFamily="18" charset="0"/>
              </a:rPr>
              <a:t>Hoaxy</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8131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AE402E5D-A748-42ED-9E35-C1E8999190AF}"/>
              </a:ext>
            </a:extLst>
          </p:cNvPr>
          <p:cNvSpPr txBox="1"/>
          <p:nvPr/>
        </p:nvSpPr>
        <p:spPr>
          <a:xfrm>
            <a:off x="748175" y="1559970"/>
            <a:ext cx="10233729" cy="646331"/>
          </a:xfrm>
          <a:prstGeom prst="rect">
            <a:avLst/>
          </a:prstGeom>
          <a:noFill/>
        </p:spPr>
        <p:txBody>
          <a:bodyPr wrap="square">
            <a:spAutoFit/>
          </a:bodyPr>
          <a:lstStyle/>
          <a:p>
            <a:pPr algn="just"/>
            <a:r>
              <a:rPr lang="hr-HR"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Ključne kompetencije</a:t>
            </a:r>
            <a:r>
              <a:rPr lang="hr-HR" dirty="0">
                <a:solidFill>
                  <a:srgbClr val="000000"/>
                </a:solidFill>
                <a:latin typeface="Calibri" panose="020F0502020204030204" pitchFamily="34" charset="0"/>
                <a:ea typeface="Calibri" panose="020F0502020204030204" pitchFamily="34" charset="0"/>
                <a:cs typeface="Calibri" panose="020F0502020204030204" pitchFamily="34" charset="0"/>
              </a:rPr>
              <a:t> podrazumijevaju znanje, vještine i stavove koji su potrebni za osobno ispunjenje i razvoj, </a:t>
            </a:r>
            <a:r>
              <a:rPr lang="hr-HR" dirty="0" err="1">
                <a:solidFill>
                  <a:srgbClr val="000000"/>
                </a:solidFill>
                <a:latin typeface="Calibri" panose="020F0502020204030204" pitchFamily="34" charset="0"/>
                <a:ea typeface="Calibri" panose="020F0502020204030204" pitchFamily="34" charset="0"/>
                <a:cs typeface="Calibri" panose="020F0502020204030204" pitchFamily="34" charset="0"/>
              </a:rPr>
              <a:t>zapošljivost</a:t>
            </a:r>
            <a:r>
              <a:rPr lang="hr-H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r-HR"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socijalnu uključenost</a:t>
            </a:r>
            <a:r>
              <a:rPr lang="hr-HR" dirty="0">
                <a:solidFill>
                  <a:srgbClr val="000000"/>
                </a:solidFill>
                <a:latin typeface="Calibri" panose="020F0502020204030204" pitchFamily="34" charset="0"/>
                <a:ea typeface="Calibri" panose="020F0502020204030204" pitchFamily="34" charset="0"/>
                <a:cs typeface="Calibri" panose="020F0502020204030204" pitchFamily="34" charset="0"/>
              </a:rPr>
              <a:t> i aktivno </a:t>
            </a:r>
            <a:r>
              <a:rPr lang="hr-HR"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građanstvo. </a:t>
            </a:r>
          </a:p>
        </p:txBody>
      </p:sp>
      <p:sp>
        <p:nvSpPr>
          <p:cNvPr id="18" name="TextBox 17">
            <a:extLst>
              <a:ext uri="{FF2B5EF4-FFF2-40B4-BE49-F238E27FC236}">
                <a16:creationId xmlns:a16="http://schemas.microsoft.com/office/drawing/2014/main" id="{626B3DDD-A8C9-482F-92EB-00E541A08F14}"/>
              </a:ext>
            </a:extLst>
          </p:cNvPr>
          <p:cNvSpPr txBox="1"/>
          <p:nvPr/>
        </p:nvSpPr>
        <p:spPr>
          <a:xfrm>
            <a:off x="748176" y="2666626"/>
            <a:ext cx="10233730" cy="96827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Pojam medijske pismenosti definiran je na konferenciji o medijskoj pismenosti održanoj 1992. kao “</a:t>
            </a:r>
            <a:r>
              <a:rPr kumimoji="0" lang="hr-HR" sz="1800" b="1" i="0" u="none" strike="noStrike" kern="1200" cap="none" spc="0" normalizeH="0" baseline="0" noProof="0" dirty="0">
                <a:ln>
                  <a:noFill/>
                </a:ln>
                <a:solidFill>
                  <a:srgbClr val="032D71"/>
                </a:solidFill>
                <a:effectLst/>
                <a:uLnTx/>
                <a:uFillTx/>
                <a:latin typeface="Calibri" panose="020F0502020204030204" pitchFamily="34" charset="0"/>
                <a:ea typeface="Times New Roman" panose="02020603050405020304" pitchFamily="18" charset="0"/>
                <a:cs typeface="Calibri" panose="020F0502020204030204" pitchFamily="34" charset="0"/>
              </a:rPr>
              <a:t>sposobnost pristupa, analize, vrednovanja i odašiljanja poruka posredstvom medija</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hr-HR" sz="1800" b="1" i="0" u="none" strike="noStrike" kern="1200" cap="none" spc="0" normalizeH="0" baseline="0" noProof="0" dirty="0">
                <a:ln>
                  <a:noFill/>
                </a:ln>
                <a:solidFill>
                  <a:srgbClr val="032D71"/>
                </a:solidFill>
                <a:effectLst/>
                <a:uLnTx/>
                <a:uFillTx/>
                <a:latin typeface="Calibri" panose="020F0502020204030204" pitchFamily="34" charset="0"/>
                <a:ea typeface="Times New Roman" panose="02020603050405020304" pitchFamily="18" charset="0"/>
                <a:cs typeface="Calibri" panose="020F0502020204030204" pitchFamily="34" charset="0"/>
              </a:rPr>
              <a:t>medijska pismenost podrazumijeva razvijanje kognitivnih, etičkih, estetskih i filozofskih vještina i znanja</a:t>
            </a:r>
            <a:r>
              <a:rPr kumimoji="0" lang="en-US" sz="1800" b="1" i="0" u="none" strike="noStrike" kern="1200" cap="none" spc="0" normalizeH="0" baseline="0" noProof="0" dirty="0">
                <a:ln>
                  <a:noFill/>
                </a:ln>
                <a:solidFill>
                  <a:srgbClr val="032D7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4687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6093C434-BAF8-456A-A99A-4FE9FE3334E3}"/>
              </a:ext>
            </a:extLst>
          </p:cNvPr>
          <p:cNvSpPr txBox="1"/>
          <p:nvPr/>
        </p:nvSpPr>
        <p:spPr>
          <a:xfrm>
            <a:off x="810505" y="1671229"/>
            <a:ext cx="5990345" cy="3046988"/>
          </a:xfrm>
          <a:prstGeom prst="rect">
            <a:avLst/>
          </a:prstGeom>
          <a:noFill/>
        </p:spPr>
        <p:txBody>
          <a:bodyPr wrap="square">
            <a:spAutoFit/>
          </a:bodyPr>
          <a:lstStyle/>
          <a:p>
            <a:r>
              <a:rPr lang="en-US" sz="2000" b="1" dirty="0">
                <a:solidFill>
                  <a:prstClr val="black"/>
                </a:solidFill>
                <a:latin typeface="Calibri" panose="020F0502020204030204" pitchFamily="34" charset="0"/>
                <a:ea typeface="Times New Roman" panose="02020603050405020304" pitchFamily="18" charset="0"/>
              </a:rPr>
              <a:t>M</a:t>
            </a:r>
            <a:r>
              <a:rPr kumimoji="0" lang="hr-HR" sz="20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etod</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 </a:t>
            </a:r>
            <a:r>
              <a:rPr kumimoji="0" lang="hr-HR"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i </a:t>
            </a:r>
            <a:r>
              <a:rPr kumimoji="0" lang="hr-HR" sz="20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strategij</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a:t>
            </a:r>
            <a:r>
              <a:rPr kumimoji="0" lang="hr-HR"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za uspješnu implementaciju </a:t>
            </a:r>
            <a:r>
              <a:rPr kumimoji="0" lang="hr-HR" sz="20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fact-checkinga</a:t>
            </a:r>
            <a:r>
              <a:rPr kumimoji="0" lang="hr-HR"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u akademski kurikulum</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457200" indent="-457200">
              <a:buAutoNum type="arabicPeriod"/>
            </a:pPr>
            <a:r>
              <a:rPr lang="en-US" sz="2000" dirty="0" err="1">
                <a:solidFill>
                  <a:prstClr val="black"/>
                </a:solidFill>
                <a:latin typeface="Calibri" panose="020F0502020204030204" pitchFamily="34" charset="0"/>
              </a:rPr>
              <a:t>Integracija</a:t>
            </a:r>
            <a:r>
              <a:rPr lang="en-US" sz="2000" dirty="0">
                <a:solidFill>
                  <a:prstClr val="black"/>
                </a:solidFill>
                <a:latin typeface="Calibri" panose="020F0502020204030204" pitchFamily="34" charset="0"/>
              </a:rPr>
              <a:t> u </a:t>
            </a:r>
            <a:r>
              <a:rPr lang="en-US" sz="2000" dirty="0" err="1">
                <a:solidFill>
                  <a:prstClr val="black"/>
                </a:solidFill>
                <a:latin typeface="Calibri" panose="020F0502020204030204" pitchFamily="34" charset="0"/>
              </a:rPr>
              <a:t>postojeće</a:t>
            </a:r>
            <a:r>
              <a:rPr lang="en-US" sz="2000" dirty="0">
                <a:solidFill>
                  <a:prstClr val="black"/>
                </a:solidFill>
                <a:latin typeface="Calibri" panose="020F0502020204030204" pitchFamily="34" charset="0"/>
              </a:rPr>
              <a:t> </a:t>
            </a:r>
            <a:r>
              <a:rPr lang="en-US" sz="2000" dirty="0" err="1">
                <a:solidFill>
                  <a:prstClr val="black"/>
                </a:solidFill>
                <a:latin typeface="Calibri" panose="020F0502020204030204" pitchFamily="34" charset="0"/>
              </a:rPr>
              <a:t>predmete</a:t>
            </a:r>
            <a:endParaRPr lang="en-US" sz="2000" dirty="0">
              <a:solidFill>
                <a:prstClr val="black"/>
              </a:solidFill>
              <a:latin typeface="Calibri" panose="020F0502020204030204" pitchFamily="34" charset="0"/>
            </a:endParaRPr>
          </a:p>
          <a:p>
            <a:pPr marL="342900" indent="-342900">
              <a:buAutoNum type="arabicPeriod"/>
            </a:pPr>
            <a:r>
              <a:rPr lang="en-US" sz="2000" dirty="0" err="1">
                <a:solidFill>
                  <a:prstClr val="black"/>
                </a:solidFill>
                <a:latin typeface="Calibri" panose="020F0502020204030204" pitchFamily="34" charset="0"/>
              </a:rPr>
              <a:t>Razvoj</a:t>
            </a:r>
            <a:r>
              <a:rPr lang="en-US" sz="2000" dirty="0">
                <a:solidFill>
                  <a:prstClr val="black"/>
                </a:solidFill>
                <a:latin typeface="Calibri" panose="020F0502020204030204" pitchFamily="34" charset="0"/>
              </a:rPr>
              <a:t> </a:t>
            </a:r>
            <a:r>
              <a:rPr lang="en-US" sz="2000" dirty="0" err="1">
                <a:solidFill>
                  <a:prstClr val="black"/>
                </a:solidFill>
                <a:latin typeface="Calibri" panose="020F0502020204030204" pitchFamily="34" charset="0"/>
              </a:rPr>
              <a:t>specijaliziranih</a:t>
            </a:r>
            <a:r>
              <a:rPr lang="en-US" sz="2000" dirty="0">
                <a:solidFill>
                  <a:prstClr val="black"/>
                </a:solidFill>
                <a:latin typeface="Calibri" panose="020F0502020204030204" pitchFamily="34" charset="0"/>
              </a:rPr>
              <a:t> </a:t>
            </a:r>
            <a:r>
              <a:rPr lang="en-US" sz="2000" dirty="0" err="1">
                <a:solidFill>
                  <a:prstClr val="black"/>
                </a:solidFill>
                <a:latin typeface="Calibri" panose="020F0502020204030204" pitchFamily="34" charset="0"/>
              </a:rPr>
              <a:t>natječaja</a:t>
            </a:r>
            <a:endParaRPr lang="en-US" sz="2000" dirty="0">
              <a:solidFill>
                <a:prstClr val="black"/>
              </a:solidFill>
              <a:latin typeface="Calibri" panose="020F0502020204030204" pitchFamily="34" charset="0"/>
            </a:endParaRPr>
          </a:p>
          <a:p>
            <a:pPr marL="342900" indent="-342900">
              <a:buAutoNum type="arabicPeriod"/>
            </a:pPr>
            <a:r>
              <a:rPr lang="en-US" sz="2000" dirty="0" err="1">
                <a:solidFill>
                  <a:prstClr val="black"/>
                </a:solidFill>
                <a:latin typeface="Calibri" panose="020F0502020204030204" pitchFamily="34" charset="0"/>
              </a:rPr>
              <a:t>Interdisciplinarni</a:t>
            </a:r>
            <a:r>
              <a:rPr lang="en-US" sz="2000" dirty="0">
                <a:solidFill>
                  <a:prstClr val="black"/>
                </a:solidFill>
                <a:latin typeface="Calibri" panose="020F0502020204030204" pitchFamily="34" charset="0"/>
              </a:rPr>
              <a:t> </a:t>
            </a:r>
            <a:r>
              <a:rPr lang="en-US" sz="2000" dirty="0" err="1">
                <a:solidFill>
                  <a:prstClr val="black"/>
                </a:solidFill>
                <a:latin typeface="Calibri" panose="020F0502020204030204" pitchFamily="34" charset="0"/>
              </a:rPr>
              <a:t>pristup</a:t>
            </a:r>
            <a:endParaRPr lang="en-US" sz="2000" dirty="0">
              <a:solidFill>
                <a:prstClr val="black"/>
              </a:solidFill>
              <a:latin typeface="Calibri" panose="020F0502020204030204" pitchFamily="34" charset="0"/>
            </a:endParaRPr>
          </a:p>
          <a:p>
            <a:pPr marL="342900" indent="-342900">
              <a:buAutoNum type="arabicPeriod"/>
            </a:pPr>
            <a:r>
              <a:rPr lang="en-US" sz="2000" dirty="0" err="1">
                <a:solidFill>
                  <a:prstClr val="black"/>
                </a:solidFill>
                <a:latin typeface="Calibri" panose="020F0502020204030204" pitchFamily="34" charset="0"/>
              </a:rPr>
              <a:t>Korištenje</a:t>
            </a:r>
            <a:r>
              <a:rPr lang="en-US" sz="2000" dirty="0">
                <a:solidFill>
                  <a:prstClr val="black"/>
                </a:solidFill>
                <a:latin typeface="Calibri" panose="020F0502020204030204" pitchFamily="34" charset="0"/>
              </a:rPr>
              <a:t> </a:t>
            </a:r>
            <a:r>
              <a:rPr lang="en-US" sz="2000" dirty="0" err="1">
                <a:solidFill>
                  <a:prstClr val="black"/>
                </a:solidFill>
                <a:latin typeface="Calibri" panose="020F0502020204030204" pitchFamily="34" charset="0"/>
              </a:rPr>
              <a:t>praktičnih</a:t>
            </a:r>
            <a:r>
              <a:rPr lang="en-US" sz="2000" dirty="0">
                <a:solidFill>
                  <a:prstClr val="black"/>
                </a:solidFill>
                <a:latin typeface="Calibri" panose="020F0502020204030204" pitchFamily="34" charset="0"/>
              </a:rPr>
              <a:t> </a:t>
            </a:r>
            <a:r>
              <a:rPr lang="en-US" sz="2000" dirty="0" err="1">
                <a:solidFill>
                  <a:prstClr val="black"/>
                </a:solidFill>
                <a:latin typeface="Calibri" panose="020F0502020204030204" pitchFamily="34" charset="0"/>
              </a:rPr>
              <a:t>alata</a:t>
            </a:r>
            <a:r>
              <a:rPr lang="en-US" sz="2000" dirty="0">
                <a:solidFill>
                  <a:prstClr val="black"/>
                </a:solidFill>
                <a:latin typeface="Calibri" panose="020F0502020204030204" pitchFamily="34" charset="0"/>
              </a:rPr>
              <a:t> i </a:t>
            </a:r>
            <a:r>
              <a:rPr lang="en-US" sz="2000" dirty="0" err="1">
                <a:solidFill>
                  <a:prstClr val="black"/>
                </a:solidFill>
                <a:latin typeface="Calibri" panose="020F0502020204030204" pitchFamily="34" charset="0"/>
              </a:rPr>
              <a:t>resursa</a:t>
            </a:r>
            <a:endParaRPr lang="en-US" sz="2000" dirty="0">
              <a:solidFill>
                <a:prstClr val="black"/>
              </a:solidFill>
              <a:latin typeface="Calibri" panose="020F0502020204030204" pitchFamily="34" charset="0"/>
            </a:endParaRPr>
          </a:p>
          <a:p>
            <a:pPr marL="342900" indent="-342900">
              <a:buAutoNum type="arabicPeriod"/>
            </a:pPr>
            <a:r>
              <a:rPr lang="en-US" dirty="0" err="1">
                <a:latin typeface="Calibri" panose="020F0502020204030204" pitchFamily="34" charset="0"/>
                <a:ea typeface="Calibri" panose="020F0502020204030204" pitchFamily="34" charset="0"/>
                <a:cs typeface="Calibri" panose="020F0502020204030204" pitchFamily="34" charset="0"/>
              </a:rPr>
              <a:t>Evaluacija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povratne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ingormacije</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US" dirty="0" err="1">
                <a:latin typeface="Calibri" panose="020F0502020204030204" pitchFamily="34" charset="0"/>
                <a:ea typeface="Calibri" panose="020F0502020204030204" pitchFamily="34" charset="0"/>
                <a:cs typeface="Calibri" panose="020F0502020204030204" pitchFamily="34" charset="0"/>
              </a:rPr>
              <a:t>Stvaranje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centara</a:t>
            </a:r>
            <a:r>
              <a:rPr lang="en-US" dirty="0">
                <a:latin typeface="Calibri" panose="020F0502020204030204" pitchFamily="34" charset="0"/>
                <a:ea typeface="Calibri" panose="020F0502020204030204" pitchFamily="34" charset="0"/>
                <a:cs typeface="Calibri" panose="020F0502020204030204" pitchFamily="34" charset="0"/>
              </a:rPr>
              <a:t> za fact-checking</a:t>
            </a:r>
          </a:p>
          <a:p>
            <a:pPr marL="342900" indent="-342900">
              <a:buAutoNum type="arabicPeriod"/>
            </a:pPr>
            <a:r>
              <a:rPr lang="en-US" dirty="0" err="1">
                <a:latin typeface="Calibri" panose="020F0502020204030204" pitchFamily="34" charset="0"/>
                <a:ea typeface="Calibri" panose="020F0502020204030204" pitchFamily="34" charset="0"/>
                <a:cs typeface="Calibri" panose="020F0502020204030204" pitchFamily="34" charset="0"/>
              </a:rPr>
              <a:t>Podrška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istraživanju</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inovacijama</a:t>
            </a:r>
            <a:endParaRPr lang="en-US" dirty="0">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US" dirty="0" err="1">
                <a:latin typeface="Calibri" panose="020F0502020204030204" pitchFamily="34" charset="0"/>
                <a:ea typeface="Calibri" panose="020F0502020204030204" pitchFamily="34" charset="0"/>
                <a:cs typeface="Calibri" panose="020F0502020204030204" pitchFamily="34" charset="0"/>
              </a:rPr>
              <a:t>Evaluacija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prilagodba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kurikuluma</a:t>
            </a:r>
            <a:endParaRPr lang="hr-HR"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87F282A9-4308-47EC-A789-074398DC4A9D}"/>
              </a:ext>
            </a:extLst>
          </p:cNvPr>
          <p:cNvSpPr txBox="1"/>
          <p:nvPr/>
        </p:nvSpPr>
        <p:spPr>
          <a:xfrm>
            <a:off x="6261497" y="2612879"/>
            <a:ext cx="6093618" cy="1221360"/>
          </a:xfrm>
          <a:prstGeom prst="rect">
            <a:avLst/>
          </a:prstGeom>
          <a:noFill/>
        </p:spPr>
        <p:txBody>
          <a:bodyPr wrap="square">
            <a:spAutoFit/>
          </a:bodyPr>
          <a:lstStyle/>
          <a:p>
            <a:pPr algn="just">
              <a:lnSpc>
                <a:spcPct val="115000"/>
              </a:lnSpc>
              <a:spcAft>
                <a:spcPts val="1000"/>
              </a:spcAft>
            </a:pPr>
            <a:r>
              <a:rPr lang="hr-HR" sz="1800" b="1" i="1" u="sng" dirty="0">
                <a:effectLst/>
                <a:latin typeface="Calibri" panose="020F0502020204030204" pitchFamily="34" charset="0"/>
                <a:ea typeface="Times New Roman" panose="02020603050405020304" pitchFamily="18" charset="0"/>
                <a:cs typeface="Calibri" panose="020F0502020204030204" pitchFamily="34" charset="0"/>
              </a:rPr>
              <a:t>Razmatranje potreba studenata</a:t>
            </a:r>
            <a:endParaRPr lang="hr-HR" sz="1800" u="sng"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hr-HR" sz="1800" b="1" dirty="0">
                <a:effectLst/>
                <a:latin typeface="Calibri" panose="020F0502020204030204" pitchFamily="34" charset="0"/>
                <a:ea typeface="Times New Roman" panose="02020603050405020304" pitchFamily="18" charset="0"/>
                <a:cs typeface="Calibri" panose="020F0502020204030204" pitchFamily="34" charset="0"/>
              </a:rPr>
              <a:t>Razumijevanje različitih obrazovnih pozadina i ciljeva</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1000"/>
              </a:spcAft>
            </a:pPr>
            <a:r>
              <a:rPr lang="en-US" b="1" i="1" u="sng" dirty="0" err="1">
                <a:latin typeface="Calibri" panose="020F0502020204030204" pitchFamily="34" charset="0"/>
                <a:ea typeface="Calibri" panose="020F0502020204030204" pitchFamily="34" charset="0"/>
                <a:cs typeface="Calibri" panose="020F0502020204030204" pitchFamily="34" charset="0"/>
              </a:rPr>
              <a:t>Razmatranje</a:t>
            </a:r>
            <a:r>
              <a:rPr lang="en-US" b="1" i="1" u="sng" dirty="0">
                <a:latin typeface="Calibri" panose="020F0502020204030204" pitchFamily="34" charset="0"/>
                <a:ea typeface="Calibri" panose="020F0502020204030204" pitchFamily="34" charset="0"/>
                <a:cs typeface="Calibri" panose="020F0502020204030204" pitchFamily="34" charset="0"/>
              </a:rPr>
              <a:t> </a:t>
            </a:r>
            <a:r>
              <a:rPr lang="en-US" b="1" i="1" u="sng" dirty="0" err="1">
                <a:latin typeface="Calibri" panose="020F0502020204030204" pitchFamily="34" charset="0"/>
                <a:ea typeface="Calibri" panose="020F0502020204030204" pitchFamily="34" charset="0"/>
                <a:cs typeface="Calibri" panose="020F0502020204030204" pitchFamily="34" charset="0"/>
              </a:rPr>
              <a:t>zahtjeva</a:t>
            </a:r>
            <a:r>
              <a:rPr lang="en-US" b="1" i="1" u="sng" dirty="0">
                <a:latin typeface="Calibri" panose="020F0502020204030204" pitchFamily="34" charset="0"/>
                <a:ea typeface="Calibri" panose="020F0502020204030204" pitchFamily="34" charset="0"/>
                <a:cs typeface="Calibri" panose="020F0502020204030204" pitchFamily="34" charset="0"/>
              </a:rPr>
              <a:t> </a:t>
            </a:r>
            <a:r>
              <a:rPr lang="en-US" b="1" i="1" u="sng" dirty="0" err="1">
                <a:latin typeface="Calibri" panose="020F0502020204030204" pitchFamily="34" charset="0"/>
                <a:ea typeface="Calibri" panose="020F0502020204030204" pitchFamily="34" charset="0"/>
                <a:cs typeface="Calibri" panose="020F0502020204030204" pitchFamily="34" charset="0"/>
              </a:rPr>
              <a:t>tržišta</a:t>
            </a:r>
            <a:r>
              <a:rPr lang="en-US" b="1" i="1" u="sng" dirty="0">
                <a:latin typeface="Calibri" panose="020F0502020204030204" pitchFamily="34" charset="0"/>
                <a:ea typeface="Calibri" panose="020F0502020204030204" pitchFamily="34" charset="0"/>
                <a:cs typeface="Calibri" panose="020F0502020204030204" pitchFamily="34" charset="0"/>
              </a:rPr>
              <a:t> </a:t>
            </a:r>
            <a:r>
              <a:rPr lang="en-US" b="1" i="1" u="sng" dirty="0" err="1">
                <a:latin typeface="Calibri" panose="020F0502020204030204" pitchFamily="34" charset="0"/>
                <a:ea typeface="Calibri" panose="020F0502020204030204" pitchFamily="34" charset="0"/>
                <a:cs typeface="Calibri" panose="020F0502020204030204" pitchFamily="34" charset="0"/>
              </a:rPr>
              <a:t>rada</a:t>
            </a:r>
            <a:endParaRPr lang="hr-HR" sz="1800" i="1"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9225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2BC0776-B6F7-4B09-9237-6A0149D8D25D}"/>
              </a:ext>
            </a:extLst>
          </p:cNvPr>
          <p:cNvSpPr txBox="1"/>
          <p:nvPr/>
        </p:nvSpPr>
        <p:spPr>
          <a:xfrm>
            <a:off x="171450" y="1554128"/>
            <a:ext cx="9315450" cy="1810752"/>
          </a:xfrm>
          <a:prstGeom prst="rect">
            <a:avLst/>
          </a:prstGeom>
          <a:noFill/>
        </p:spPr>
        <p:txBody>
          <a:bodyPr wrap="square">
            <a:spAutoFit/>
          </a:bodyPr>
          <a:lstStyle/>
          <a:p>
            <a:pPr algn="just">
              <a:spcAft>
                <a:spcPts val="1000"/>
              </a:spcAft>
            </a:pPr>
            <a:r>
              <a:rPr lang="hr-HR" sz="1800" b="1" dirty="0">
                <a:effectLst/>
                <a:latin typeface="Calibri" panose="020F0502020204030204" pitchFamily="34" charset="0"/>
                <a:ea typeface="Times New Roman" panose="02020603050405020304" pitchFamily="18" charset="0"/>
                <a:cs typeface="Calibri" panose="020F0502020204030204" pitchFamily="34" charset="0"/>
              </a:rPr>
              <a:t>Osnovna načela </a:t>
            </a:r>
            <a:r>
              <a:rPr lang="hr-HR" sz="1800" b="1" dirty="0" err="1">
                <a:effectLst/>
                <a:latin typeface="Calibri" panose="020F0502020204030204" pitchFamily="34" charset="0"/>
                <a:ea typeface="Times New Roman" panose="02020603050405020304" pitchFamily="18" charset="0"/>
                <a:cs typeface="Calibri" panose="020F0502020204030204" pitchFamily="34" charset="0"/>
              </a:rPr>
              <a:t>fact-checkinga</a:t>
            </a:r>
            <a:r>
              <a:rPr lang="hr-HR" sz="1800" b="1" dirty="0">
                <a:effectLst/>
                <a:latin typeface="Calibri" panose="020F0502020204030204" pitchFamily="34" charset="0"/>
                <a:ea typeface="Times New Roman" panose="02020603050405020304" pitchFamily="18" charset="0"/>
                <a:cs typeface="Calibri" panose="020F0502020204030204" pitchFamily="34" charset="0"/>
              </a:rPr>
              <a:t> u istraživanju</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
            </a:pPr>
            <a:r>
              <a:rPr lang="hr-HR" sz="1800" b="1" dirty="0">
                <a:effectLst/>
                <a:latin typeface="Calibri" panose="020F0502020204030204" pitchFamily="34" charset="0"/>
                <a:ea typeface="Times New Roman" panose="02020603050405020304" pitchFamily="18" charset="0"/>
                <a:cs typeface="Calibri" panose="020F0502020204030204" pitchFamily="34" charset="0"/>
              </a:rPr>
              <a:t>Kritičko razmišljanje:</a:t>
            </a:r>
            <a:r>
              <a:rPr lang="hr-HR" sz="1800" dirty="0">
                <a:effectLst/>
                <a:latin typeface="Calibri" panose="020F0502020204030204" pitchFamily="34" charset="0"/>
                <a:ea typeface="Times New Roman" panose="02020603050405020304" pitchFamily="18" charset="0"/>
                <a:cs typeface="Calibri" panose="020F0502020204030204" pitchFamily="34" charset="0"/>
              </a:rPr>
              <a:t> Poticanje kritičkog pristupa svim informacijama.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800"/>
              </a:spcAft>
              <a:buFont typeface="Wingdings" panose="05000000000000000000" pitchFamily="2" charset="2"/>
              <a:buChar char=""/>
            </a:pPr>
            <a:r>
              <a:rPr lang="hr-HR" sz="1800" b="1" dirty="0">
                <a:effectLst/>
                <a:latin typeface="Calibri" panose="020F0502020204030204" pitchFamily="34" charset="0"/>
                <a:ea typeface="Times New Roman" panose="02020603050405020304" pitchFamily="18" charset="0"/>
                <a:cs typeface="Calibri" panose="020F0502020204030204" pitchFamily="34" charset="0"/>
              </a:rPr>
              <a:t>Verifikacija izvora:</a:t>
            </a:r>
            <a:r>
              <a:rPr lang="hr-HR" sz="1800" dirty="0">
                <a:effectLst/>
                <a:latin typeface="Calibri" panose="020F0502020204030204" pitchFamily="34" charset="0"/>
                <a:ea typeface="Times New Roman" panose="02020603050405020304" pitchFamily="18" charset="0"/>
                <a:cs typeface="Calibri" panose="020F0502020204030204" pitchFamily="34" charset="0"/>
              </a:rPr>
              <a:t> Provjera izvora informacija radi utvrđivanja njihove pouzdanosti.</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
            </a:pPr>
            <a:r>
              <a:rPr lang="hr-HR" sz="1800" b="1" dirty="0">
                <a:effectLst/>
                <a:latin typeface="Calibri" panose="020F0502020204030204" pitchFamily="34" charset="0"/>
                <a:ea typeface="Times New Roman" panose="02020603050405020304" pitchFamily="18" charset="0"/>
                <a:cs typeface="Calibri" panose="020F0502020204030204" pitchFamily="34" charset="0"/>
              </a:rPr>
              <a:t>Transparentnost:</a:t>
            </a:r>
            <a:r>
              <a:rPr lang="hr-HR" sz="1800" dirty="0">
                <a:effectLst/>
                <a:latin typeface="Calibri" panose="020F0502020204030204" pitchFamily="34" charset="0"/>
                <a:ea typeface="Times New Roman" panose="02020603050405020304" pitchFamily="18" charset="0"/>
                <a:cs typeface="Calibri" panose="020F0502020204030204" pitchFamily="34" charset="0"/>
              </a:rPr>
              <a:t> Osiguravanje transparentnosti u procesu istraživanja, uključujući jasnu dokumentaciju korištenih izvora i metodologija.</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1B680F4-E609-4B33-B711-ECA10FDED25B}"/>
              </a:ext>
            </a:extLst>
          </p:cNvPr>
          <p:cNvSpPr txBox="1"/>
          <p:nvPr/>
        </p:nvSpPr>
        <p:spPr>
          <a:xfrm>
            <a:off x="853592" y="3758774"/>
            <a:ext cx="94476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Promicanje kritičkog razmišljanja i analitičkih vještina kroz praktične vježbe </a:t>
            </a:r>
            <a:r>
              <a:rPr kumimoji="0" lang="hr-HR" sz="1800" b="1" i="1"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fact-checkinga</a:t>
            </a:r>
            <a:endParaRPr kumimoji="0" lang="hr-HR" sz="18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E931583-CD0A-44B5-B128-C12045470FA4}"/>
              </a:ext>
            </a:extLst>
          </p:cNvPr>
          <p:cNvSpPr txBox="1"/>
          <p:nvPr/>
        </p:nvSpPr>
        <p:spPr>
          <a:xfrm>
            <a:off x="1160859" y="4347058"/>
            <a:ext cx="10469165" cy="923330"/>
          </a:xfrm>
          <a:prstGeom prst="rect">
            <a:avLst/>
          </a:prstGeom>
          <a:noFill/>
        </p:spPr>
        <p:txBody>
          <a:bodyPr wrap="square">
            <a:spAutoFit/>
          </a:bodyPr>
          <a:lstStyle/>
          <a:p>
            <a:r>
              <a:rPr kumimoji="0" lang="hr-HR" sz="1800" b="1" i="0" u="none" strike="noStrike" kern="1200" cap="none" spc="0" normalizeH="0" baseline="0" noProof="0" dirty="0">
                <a:ln>
                  <a:noFill/>
                </a:ln>
                <a:solidFill>
                  <a:srgbClr val="032D71"/>
                </a:solidFill>
                <a:effectLst/>
                <a:uLnTx/>
                <a:uFillTx/>
                <a:latin typeface="Calibri" panose="020F0502020204030204" pitchFamily="34" charset="0"/>
                <a:ea typeface="Times New Roman" panose="02020603050405020304" pitchFamily="18" charset="0"/>
                <a:cs typeface="+mn-cs"/>
              </a:rPr>
              <a:t>Metoda pitanja 5W odnosi se na postavljanje pet pitanja kako bi se procijenila vjerodostojnost izvora:</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Tko je autor? (autoritet); Koja je svrha sadržaja? (točnost); Odakle je sadržaj? (izdavač); Zašto postoji izvor? (svrha i objektivnost); Kako se ovaj izvor uspoređuje s drugima? (uspostava usporedbe).</a:t>
            </a:r>
            <a:endParaRPr lang="hr-HR" dirty="0"/>
          </a:p>
        </p:txBody>
      </p:sp>
    </p:spTree>
    <p:extLst>
      <p:ext uri="{BB962C8B-B14F-4D97-AF65-F5344CB8AC3E}">
        <p14:creationId xmlns:p14="http://schemas.microsoft.com/office/powerpoint/2010/main" val="2858742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2ED420F-758E-4BD3-BD43-F8CCC1903AAE}"/>
              </a:ext>
            </a:extLst>
          </p:cNvPr>
          <p:cNvSpPr txBox="1"/>
          <p:nvPr/>
        </p:nvSpPr>
        <p:spPr>
          <a:xfrm>
            <a:off x="257175" y="1689532"/>
            <a:ext cx="11287125" cy="2666692"/>
          </a:xfrm>
          <a:prstGeom prst="rect">
            <a:avLst/>
          </a:prstGeom>
          <a:noFill/>
        </p:spPr>
        <p:txBody>
          <a:bodyPr wrap="square">
            <a:spAutoFit/>
          </a:bodyPr>
          <a:lstStyle/>
          <a:p>
            <a:pPr algn="just">
              <a:lnSpc>
                <a:spcPct val="107000"/>
              </a:lnSpc>
              <a:spcAft>
                <a:spcPts val="800"/>
              </a:spcAft>
            </a:pPr>
            <a:r>
              <a:rPr lang="hr-HR" sz="1800" dirty="0">
                <a:effectLst/>
                <a:latin typeface="Calibri" panose="020F0502020204030204" pitchFamily="34" charset="0"/>
                <a:ea typeface="Times New Roman" panose="02020603050405020304" pitchFamily="18" charset="0"/>
                <a:cs typeface="Calibri" panose="020F0502020204030204" pitchFamily="34" charset="0"/>
              </a:rPr>
              <a:t>Proces učinkovite analize medijskih sadržaja i poruka temelji se na sljedećim konceptima:</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hr-HR" sz="1800" dirty="0">
                <a:effectLst/>
                <a:latin typeface="Calibri" panose="020F0502020204030204" pitchFamily="34" charset="0"/>
                <a:ea typeface="Times New Roman" panose="02020603050405020304" pitchFamily="18" charset="0"/>
                <a:cs typeface="Calibri" panose="020F0502020204030204" pitchFamily="34" charset="0"/>
              </a:rPr>
              <a:t>• sve su medijske poruke konstruirane</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hr-HR" sz="1800" dirty="0">
                <a:effectLst/>
                <a:latin typeface="Calibri" panose="020F0502020204030204" pitchFamily="34" charset="0"/>
                <a:ea typeface="Times New Roman" panose="02020603050405020304" pitchFamily="18" charset="0"/>
                <a:cs typeface="Calibri" panose="020F0502020204030204" pitchFamily="34" charset="0"/>
              </a:rPr>
              <a:t>• svaki medij ima svoje karakteristike i jedinstven jezik stvaranja poruke</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hr-HR" sz="1800" dirty="0">
                <a:effectLst/>
                <a:latin typeface="Calibri" panose="020F0502020204030204" pitchFamily="34" charset="0"/>
                <a:ea typeface="Times New Roman" panose="02020603050405020304" pitchFamily="18" charset="0"/>
                <a:cs typeface="Calibri" panose="020F0502020204030204" pitchFamily="34" charset="0"/>
              </a:rPr>
              <a:t>• sve medijske poruke sadrže vrijednosti i stavove</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hr-HR" sz="1800" dirty="0">
                <a:effectLst/>
                <a:latin typeface="Calibri" panose="020F0502020204030204" pitchFamily="34" charset="0"/>
                <a:ea typeface="Times New Roman" panose="02020603050405020304" pitchFamily="18" charset="0"/>
                <a:cs typeface="Calibri" panose="020F0502020204030204" pitchFamily="34" charset="0"/>
              </a:rPr>
              <a:t>• ljudi stvaraju vlastito značenje medijske poruke temeljem svojih</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hr-HR" sz="1800" dirty="0">
                <a:effectLst/>
                <a:latin typeface="Calibri" panose="020F0502020204030204" pitchFamily="34" charset="0"/>
                <a:ea typeface="Times New Roman" panose="02020603050405020304" pitchFamily="18" charset="0"/>
                <a:cs typeface="Calibri" panose="020F0502020204030204" pitchFamily="34" charset="0"/>
              </a:rPr>
              <a:t>individualnih vještina, iskustava, stavova i vjerovanja</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hr-HR" sz="1800" dirty="0">
                <a:effectLst/>
                <a:latin typeface="Calibri" panose="020F0502020204030204" pitchFamily="34" charset="0"/>
                <a:ea typeface="Times New Roman" panose="02020603050405020304" pitchFamily="18" charset="0"/>
                <a:cs typeface="Calibri" panose="020F0502020204030204" pitchFamily="34" charset="0"/>
              </a:rPr>
              <a:t>• mediji i medijske poruke mogu utjecati na vjerovanja, stavove,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hr-HR" sz="1800" dirty="0">
                <a:effectLst/>
                <a:latin typeface="Calibri" panose="020F0502020204030204" pitchFamily="34" charset="0"/>
                <a:ea typeface="Times New Roman" panose="02020603050405020304" pitchFamily="18" charset="0"/>
                <a:cs typeface="Calibri" panose="020F0502020204030204" pitchFamily="34" charset="0"/>
              </a:rPr>
              <a:t>vrijednosti, ponašanje, te društvene i demokratski proces.</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91826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53B153B-8349-4E1C-A677-D27355A91238}"/>
              </a:ext>
            </a:extLst>
          </p:cNvPr>
          <p:cNvSpPr txBox="1"/>
          <p:nvPr/>
        </p:nvSpPr>
        <p:spPr>
          <a:xfrm>
            <a:off x="574850" y="2021635"/>
            <a:ext cx="10319458" cy="1476045"/>
          </a:xfrm>
          <a:prstGeom prst="rect">
            <a:avLst/>
          </a:prstGeom>
          <a:noFill/>
        </p:spPr>
        <p:txBody>
          <a:bodyPr wrap="square">
            <a:spAutoFit/>
          </a:bodyPr>
          <a:lstStyle/>
          <a:p>
            <a:pPr algn="just">
              <a:lnSpc>
                <a:spcPct val="115000"/>
              </a:lnSpc>
              <a:spcAft>
                <a:spcPts val="1000"/>
              </a:spcAft>
            </a:pPr>
            <a:r>
              <a:rPr lang="en-US" dirty="0">
                <a:latin typeface="Calibri" panose="020F0502020204030204" pitchFamily="34" charset="0"/>
                <a:cs typeface="Calibri" panose="020F0502020204030204" pitchFamily="34" charset="0"/>
              </a:rPr>
              <a:t>O</a:t>
            </a:r>
            <a:r>
              <a:rPr lang="hr-HR" dirty="0">
                <a:latin typeface="Calibri" panose="020F0502020204030204" pitchFamily="34" charset="0"/>
                <a:cs typeface="Calibri" panose="020F0502020204030204" pitchFamily="34" charset="0"/>
              </a:rPr>
              <a:t>svijestiti i vlastite predrasude – </a:t>
            </a:r>
            <a:r>
              <a:rPr lang="hr-HR" b="1" dirty="0">
                <a:latin typeface="Calibri" panose="020F0502020204030204" pitchFamily="34" charset="0"/>
                <a:cs typeface="Calibri" panose="020F0502020204030204" pitchFamily="34" charset="0"/>
              </a:rPr>
              <a:t>teže će prepoznati laž, ako potvrđuje njihovo već formirano mišljenje o temi. Informacije koje čitatelji najlakše prihvaćaju često jesu u skladu s njihovim uvjerenji</a:t>
            </a:r>
            <a:r>
              <a:rPr lang="hr-HR" sz="1800" b="1" i="0" dirty="0">
                <a:solidFill>
                  <a:srgbClr val="6F5D7F"/>
                </a:solidFill>
                <a:effectLst/>
                <a:latin typeface="Calibri" panose="020F0502020204030204" pitchFamily="34" charset="0"/>
                <a:ea typeface="Calibri" panose="020F0502020204030204" pitchFamily="34" charset="0"/>
                <a:cs typeface="Times New Roman" panose="02020603050405020304" pitchFamily="18" charset="0"/>
              </a:rPr>
              <a:t>ma</a:t>
            </a:r>
            <a:r>
              <a:rPr lang="hr-HR" sz="1800" b="0" i="0" dirty="0">
                <a:solidFill>
                  <a:srgbClr val="6F5D7F"/>
                </a:solidFill>
                <a:effectLst/>
                <a:latin typeface="Calibri" panose="020F0502020204030204" pitchFamily="34" charset="0"/>
                <a:ea typeface="Calibri" panose="020F0502020204030204" pitchFamily="34" charset="0"/>
                <a:cs typeface="Times New Roman" panose="02020603050405020304" pitchFamily="18" charset="0"/>
              </a:rPr>
              <a:t>.</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Calibri" panose="020F0502020204030204" pitchFamily="34" charset="0"/>
              </a:rPr>
              <a:t>Promicanje kritičkog razmišljanja i analitičkih vještina kroz praktične vježbe </a:t>
            </a:r>
            <a:r>
              <a:rPr lang="hr-HR" sz="1800" dirty="0" err="1">
                <a:effectLst/>
                <a:latin typeface="Calibri" panose="020F0502020204030204" pitchFamily="34" charset="0"/>
                <a:ea typeface="Times New Roman" panose="02020603050405020304" pitchFamily="18" charset="0"/>
                <a:cs typeface="Calibri" panose="020F0502020204030204" pitchFamily="34" charset="0"/>
              </a:rPr>
              <a:t>fact-checkinga</a:t>
            </a:r>
            <a:r>
              <a:rPr lang="hr-HR" sz="1800" dirty="0">
                <a:effectLst/>
                <a:latin typeface="Calibri" panose="020F0502020204030204" pitchFamily="34" charset="0"/>
                <a:ea typeface="Times New Roman" panose="02020603050405020304" pitchFamily="18" charset="0"/>
                <a:cs typeface="Calibri" panose="020F0502020204030204" pitchFamily="34" charset="0"/>
              </a:rPr>
              <a:t> može značajno unaprijediti sposobnost prepozna</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vanja</a:t>
            </a:r>
            <a:r>
              <a:rPr lang="hr-HR" sz="1800" dirty="0">
                <a:effectLst/>
                <a:latin typeface="Calibri" panose="020F0502020204030204" pitchFamily="34" charset="0"/>
                <a:ea typeface="Times New Roman" panose="02020603050405020304" pitchFamily="18" charset="0"/>
                <a:cs typeface="Calibri" panose="020F0502020204030204" pitchFamily="34" charset="0"/>
              </a:rPr>
              <a:t> i </a:t>
            </a:r>
            <a:r>
              <a:rPr lang="hr-HR" sz="1800" dirty="0" err="1">
                <a:effectLst/>
                <a:latin typeface="Calibri" panose="020F0502020204030204" pitchFamily="34" charset="0"/>
                <a:ea typeface="Times New Roman" panose="02020603050405020304" pitchFamily="18" charset="0"/>
                <a:cs typeface="Calibri" panose="020F0502020204030204" pitchFamily="34" charset="0"/>
              </a:rPr>
              <a:t>procjen</a:t>
            </a:r>
            <a:r>
              <a:rPr lang="en-US" sz="1800" dirty="0">
                <a:effectLst/>
                <a:latin typeface="Calibri" panose="020F0502020204030204" pitchFamily="34" charset="0"/>
                <a:ea typeface="Times New Roman" panose="02020603050405020304" pitchFamily="18" charset="0"/>
                <a:cs typeface="Calibri" panose="020F0502020204030204" pitchFamily="34" charset="0"/>
              </a:rPr>
              <a:t>e</a:t>
            </a:r>
            <a:r>
              <a:rPr lang="hr-HR" sz="1800" dirty="0">
                <a:effectLst/>
                <a:latin typeface="Calibri" panose="020F0502020204030204" pitchFamily="34" charset="0"/>
                <a:ea typeface="Times New Roman" panose="02020603050405020304" pitchFamily="18" charset="0"/>
                <a:cs typeface="Calibri" panose="020F0502020204030204" pitchFamily="34" charset="0"/>
              </a:rPr>
              <a:t> informacije u digitalnom dobu.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2621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431CE1B-A724-41AC-BCFA-B0795B3B693E}"/>
              </a:ext>
            </a:extLst>
          </p:cNvPr>
          <p:cNvSpPr txBox="1"/>
          <p:nvPr/>
        </p:nvSpPr>
        <p:spPr>
          <a:xfrm>
            <a:off x="330880" y="1645263"/>
            <a:ext cx="10651026" cy="2944652"/>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2. Tehnike za kreiranje vizualnih elemenata</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Izbor prikladnog grafičkog prikaza</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Bar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Chart</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(Stupčasti grafikon)</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Koristi se za prikazivanje diskretnih podataka i usporedbu između različitih kategorija.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Line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Chart</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(Linijski grafikon)</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Koristi se za prikazivanje trendova kroz vrijeme.</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Pie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Chart</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Tortni</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grafikon)</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Koristi se za prikazivanje udjela pojedinih kategorija unutar cjeline.</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Scatter</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Plot (Raspršeni grafikon)</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Koristi se za prikazivanje odnosa između dvije varijable.</a:t>
            </a:r>
          </a:p>
        </p:txBody>
      </p:sp>
    </p:spTree>
    <p:extLst>
      <p:ext uri="{BB962C8B-B14F-4D97-AF65-F5344CB8AC3E}">
        <p14:creationId xmlns:p14="http://schemas.microsoft.com/office/powerpoint/2010/main" val="3665132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3992931-BD7D-4514-9EE4-8CA46571A2C0}"/>
              </a:ext>
            </a:extLst>
          </p:cNvPr>
          <p:cNvSpPr txBox="1"/>
          <p:nvPr/>
        </p:nvSpPr>
        <p:spPr>
          <a:xfrm>
            <a:off x="574850" y="1485939"/>
            <a:ext cx="10258425"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Podatci Svjetskoga ekonomskog foruma ističu tri načina na koja je umjetna inteligencija promijenila novinarske prakse: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 </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 kontekstu rutine novinarskog izvještavanja – novinari su sve manje na terenu, a sve više u redakcijama,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osiguravanja trenutnog </a:t>
            </a:r>
            <a:r>
              <a:rPr kumimoji="0" lang="hr-HR" sz="1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feedbacka</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publike na priču, ali i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3</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smanjenjem dodatnih barijera (s lokalnih i regionalnih razina) za ulazak informacija u redakciju</a:t>
            </a:r>
            <a:endParaRPr lang="hr-HR" dirty="0"/>
          </a:p>
        </p:txBody>
      </p:sp>
      <p:sp>
        <p:nvSpPr>
          <p:cNvPr id="18" name="TextBox 17">
            <a:extLst>
              <a:ext uri="{FF2B5EF4-FFF2-40B4-BE49-F238E27FC236}">
                <a16:creationId xmlns:a16="http://schemas.microsoft.com/office/drawing/2014/main" id="{9C2FBF19-9A44-4D56-B8FA-AFA601C4E725}"/>
              </a:ext>
            </a:extLst>
          </p:cNvPr>
          <p:cNvSpPr txBox="1"/>
          <p:nvPr/>
        </p:nvSpPr>
        <p:spPr>
          <a:xfrm>
            <a:off x="2941414" y="3039144"/>
            <a:ext cx="8889491" cy="2178481"/>
          </a:xfrm>
          <a:prstGeom prst="rect">
            <a:avLst/>
          </a:prstGeom>
          <a:noFill/>
        </p:spPr>
        <p:txBody>
          <a:bodyPr wrap="square">
            <a:spAutoFit/>
          </a:bodyPr>
          <a:lstStyle/>
          <a:p>
            <a:pPr lvl="0" algn="just">
              <a:lnSpc>
                <a:spcPct val="115000"/>
              </a:lnSpc>
              <a:spcAft>
                <a:spcPts val="1000"/>
              </a:spcAft>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Alati za identifikaciju izvora:</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Google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Scholar</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Pretraga znanstvenih radova i publikacija.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PubMed: Baza podataka za medicinske i biomedicinske publikacije.</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JSTOR: Digitalna knjižnica akademskih časopisa, knjiga i izvora.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WorldCat</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Globalni katalog biblioteka za pronalaženje knjiga i drugih izvora.</a:t>
            </a:r>
            <a:endParaRPr lang="hr-HR" dirty="0"/>
          </a:p>
        </p:txBody>
      </p:sp>
    </p:spTree>
    <p:extLst>
      <p:ext uri="{BB962C8B-B14F-4D97-AF65-F5344CB8AC3E}">
        <p14:creationId xmlns:p14="http://schemas.microsoft.com/office/powerpoint/2010/main" val="281052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3CD7390E-1E17-43FA-B79F-E5834E909480}"/>
              </a:ext>
            </a:extLst>
          </p:cNvPr>
          <p:cNvSpPr txBox="1"/>
          <p:nvPr/>
        </p:nvSpPr>
        <p:spPr>
          <a:xfrm>
            <a:off x="434658" y="1673046"/>
            <a:ext cx="10958513" cy="2308324"/>
          </a:xfrm>
          <a:prstGeom prst="rect">
            <a:avLst/>
          </a:prstGeom>
          <a:noFill/>
        </p:spPr>
        <p:txBody>
          <a:bodyPr wrap="square">
            <a:spAutoFit/>
          </a:bodyPr>
          <a:lstStyle/>
          <a:p>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Provjera reputacije izvora predstavlja ključan korak u procjeni vjerodostojnosti informacija. </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istraživanje povijesti izvora informacija kako bi saznali koliko su dugo aktivni i koje su teme pokrivali u prošlosti. Dugi niz godina aktivnosti i dobar ugled mogu ukazivati na vjerodostojnost izvora.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dublje istraživanje izvora, uključujući opis, misiju i vrijednosti koje promovira.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provjeriti transparentnost izvora u kontekstu politike uređivanja, etičkih smjernica i prakse objavljivanja ispravka kada je to potrebno.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pretraživanje ocjena i recenzija o izvoru uz pomoć tražilica jer mnogi medijski portali, organizacije za provjeru činjenica i neovisne platforme omogućuju korisnicima ocjenjivanje pouzdanosti </a:t>
            </a:r>
            <a:endParaRPr lang="hr-HR" dirty="0"/>
          </a:p>
        </p:txBody>
      </p:sp>
    </p:spTree>
    <p:extLst>
      <p:ext uri="{BB962C8B-B14F-4D97-AF65-F5344CB8AC3E}">
        <p14:creationId xmlns:p14="http://schemas.microsoft.com/office/powerpoint/2010/main" val="712056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1176A28-428C-402C-B001-428068809AD9}"/>
              </a:ext>
            </a:extLst>
          </p:cNvPr>
          <p:cNvSpPr txBox="1"/>
          <p:nvPr/>
        </p:nvSpPr>
        <p:spPr>
          <a:xfrm>
            <a:off x="371475" y="2413338"/>
            <a:ext cx="10829925" cy="1477328"/>
          </a:xfrm>
          <a:prstGeom prst="rect">
            <a:avLst/>
          </a:prstGeom>
          <a:noFill/>
        </p:spPr>
        <p:txBody>
          <a:bodyPr wrap="square">
            <a:spAutoFit/>
          </a:bodyPr>
          <a:lstStyle/>
          <a:p>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Podatci Svjetskoga ekonomskog foruma ističu tri načina na koja je umjetna inteligencija promijenila novinarske prakse: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Times New Roman" panose="02020603050405020304" pitchFamily="18" charset="0"/>
              </a:rPr>
              <a:t>1.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u kontekstu rutine novinarskog izvještavanja – novinari su sve manje na terenu, a sve više u redakcijama,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hr-HR" sz="1800" dirty="0">
                <a:effectLst/>
                <a:latin typeface="Calibri" panose="020F0502020204030204" pitchFamily="34" charset="0"/>
                <a:ea typeface="Times New Roman" panose="02020603050405020304" pitchFamily="18" charset="0"/>
                <a:cs typeface="Times New Roman" panose="02020603050405020304" pitchFamily="18" charset="0"/>
              </a:rPr>
              <a:t>2</a:t>
            </a:r>
            <a:r>
              <a:rPr lang="en-US" dirty="0">
                <a:latin typeface="Calibri" panose="020F0502020204030204" pitchFamily="34" charset="0"/>
                <a:ea typeface="Times New Roman" panose="02020603050405020304" pitchFamily="18" charset="0"/>
                <a:cs typeface="Times New Roman" panose="02020603050405020304" pitchFamily="18" charset="0"/>
              </a:rPr>
              <a:t>.</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osiguravanja trenutnog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feedbacka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publike na priču, ali i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hr-HR" sz="1800" dirty="0">
                <a:effectLst/>
                <a:latin typeface="Calibri" panose="020F0502020204030204" pitchFamily="34" charset="0"/>
                <a:ea typeface="Times New Roman" panose="02020603050405020304" pitchFamily="18" charset="0"/>
                <a:cs typeface="Times New Roman" panose="02020603050405020304" pitchFamily="18" charset="0"/>
              </a:rPr>
              <a:t>3</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smanjenjem dodatnih barijera (s lokalnih i regionalnih razina) za ulazak informacija u redakciju</a:t>
            </a:r>
            <a:endParaRPr lang="hr-HR" dirty="0"/>
          </a:p>
        </p:txBody>
      </p:sp>
    </p:spTree>
    <p:extLst>
      <p:ext uri="{BB962C8B-B14F-4D97-AF65-F5344CB8AC3E}">
        <p14:creationId xmlns:p14="http://schemas.microsoft.com/office/powerpoint/2010/main" val="3405614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015C9E0-D775-422B-A0B5-B3551401641E}"/>
              </a:ext>
            </a:extLst>
          </p:cNvPr>
          <p:cNvSpPr txBox="1"/>
          <p:nvPr/>
        </p:nvSpPr>
        <p:spPr>
          <a:xfrm>
            <a:off x="294094" y="1346165"/>
            <a:ext cx="10687812" cy="3966470"/>
          </a:xfrm>
          <a:prstGeom prst="rect">
            <a:avLst/>
          </a:prstGeom>
          <a:noFill/>
        </p:spPr>
        <p:txBody>
          <a:bodyPr wrap="square">
            <a:spAutoFit/>
          </a:bodyPr>
          <a:lstStyle/>
          <a:p>
            <a:pPr algn="just">
              <a:lnSpc>
                <a:spcPct val="115000"/>
              </a:lnSpc>
              <a:spcAft>
                <a:spcPts val="1000"/>
              </a:spcAf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Primjeri kredibilnih izvora</a:t>
            </a:r>
            <a:endParaRPr lang="hr-HR"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a:tabLst>
                <a:tab pos="4572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Vladine agencije:</a:t>
            </a:r>
            <a:endParaRPr lang="hr-HR"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Eurostat:</a:t>
            </a:r>
            <a:r>
              <a:rPr lang="hr-HR" dirty="0">
                <a:effectLst/>
                <a:latin typeface="Calibri" panose="020F0502020204030204" pitchFamily="34" charset="0"/>
                <a:ea typeface="Times New Roman" panose="02020603050405020304" pitchFamily="18" charset="0"/>
                <a:cs typeface="Times New Roman" panose="02020603050405020304" pitchFamily="18" charset="0"/>
              </a:rPr>
              <a:t> Statistički podaci o Europi.</a:t>
            </a: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CDC (</a:t>
            </a: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Centers</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 for </a:t>
            </a: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Disease</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 </a:t>
            </a: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Control</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 </a:t>
            </a: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and</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 </a:t>
            </a: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Prevention</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a:t>
            </a:r>
            <a:r>
              <a:rPr lang="hr-HR" dirty="0">
                <a:effectLst/>
                <a:latin typeface="Calibri" panose="020F0502020204030204" pitchFamily="34" charset="0"/>
                <a:ea typeface="Times New Roman" panose="02020603050405020304" pitchFamily="18" charset="0"/>
                <a:cs typeface="Times New Roman" panose="02020603050405020304" pitchFamily="18" charset="0"/>
              </a:rPr>
              <a:t> Podaci o zdravlju i bolestima.</a:t>
            </a: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ONS (Office for National </a:t>
            </a: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Statistics</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a:t>
            </a:r>
            <a:r>
              <a:rPr lang="hr-HR" dirty="0">
                <a:effectLst/>
                <a:latin typeface="Calibri" panose="020F0502020204030204" pitchFamily="34" charset="0"/>
                <a:ea typeface="Times New Roman" panose="02020603050405020304" pitchFamily="18" charset="0"/>
                <a:cs typeface="Times New Roman" panose="02020603050405020304" pitchFamily="18" charset="0"/>
              </a:rPr>
              <a:t> Službeni statistički podaci za UK.</a:t>
            </a:r>
          </a:p>
          <a:p>
            <a:pPr marL="342900" lvl="0" indent="-342900" algn="just">
              <a:lnSpc>
                <a:spcPct val="115000"/>
              </a:lnSpc>
              <a:spcAft>
                <a:spcPts val="1000"/>
              </a:spcAft>
              <a:buFont typeface="+mj-lt"/>
              <a:buAutoNum type="arabicPeriod"/>
              <a:tabLst>
                <a:tab pos="4572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Međunarodne organizacije:</a:t>
            </a:r>
            <a:endParaRPr lang="hr-HR"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WHO (World Health </a:t>
            </a: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Organization</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a:t>
            </a:r>
            <a:r>
              <a:rPr lang="hr-HR" dirty="0">
                <a:effectLst/>
                <a:latin typeface="Calibri" panose="020F0502020204030204" pitchFamily="34" charset="0"/>
                <a:ea typeface="Times New Roman" panose="02020603050405020304" pitchFamily="18" charset="0"/>
                <a:cs typeface="Times New Roman" panose="02020603050405020304" pitchFamily="18" charset="0"/>
              </a:rPr>
              <a:t> Zdravstveni podaci i smjernice.</a:t>
            </a: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World Bank:</a:t>
            </a:r>
            <a:r>
              <a:rPr lang="hr-HR" dirty="0">
                <a:effectLst/>
                <a:latin typeface="Calibri" panose="020F0502020204030204" pitchFamily="34" charset="0"/>
                <a:ea typeface="Times New Roman" panose="02020603050405020304" pitchFamily="18" charset="0"/>
                <a:cs typeface="Times New Roman" panose="02020603050405020304" pitchFamily="18" charset="0"/>
              </a:rPr>
              <a:t> Ekonomski i razvojni podaci.</a:t>
            </a: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UNESCO:</a:t>
            </a:r>
            <a:r>
              <a:rPr lang="hr-HR" dirty="0">
                <a:effectLst/>
                <a:latin typeface="Calibri" panose="020F0502020204030204" pitchFamily="34" charset="0"/>
                <a:ea typeface="Times New Roman" panose="02020603050405020304" pitchFamily="18" charset="0"/>
                <a:cs typeface="Times New Roman" panose="02020603050405020304" pitchFamily="18" charset="0"/>
              </a:rPr>
              <a:t> Podaci o obrazovanju, znanosti i kulturi.</a:t>
            </a:r>
          </a:p>
        </p:txBody>
      </p:sp>
    </p:spTree>
    <p:extLst>
      <p:ext uri="{BB962C8B-B14F-4D97-AF65-F5344CB8AC3E}">
        <p14:creationId xmlns:p14="http://schemas.microsoft.com/office/powerpoint/2010/main" val="3407714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C5198E7-BAF8-4B32-8DD8-CA49D1B205A1}"/>
              </a:ext>
            </a:extLst>
          </p:cNvPr>
          <p:cNvSpPr txBox="1"/>
          <p:nvPr/>
        </p:nvSpPr>
        <p:spPr>
          <a:xfrm>
            <a:off x="574850" y="1582089"/>
            <a:ext cx="9345197" cy="3160352"/>
          </a:xfrm>
          <a:prstGeom prst="rect">
            <a:avLst/>
          </a:prstGeom>
          <a:noFill/>
        </p:spPr>
        <p:txBody>
          <a:bodyPr wrap="square">
            <a:spAutoFit/>
          </a:bodyPr>
          <a:lstStyle/>
          <a:p>
            <a:pPr lvl="0" algn="just">
              <a:lnSpc>
                <a:spcPct val="115000"/>
              </a:lnSpc>
              <a:spcAft>
                <a:spcPts val="1000"/>
              </a:spcAft>
              <a:tabLst>
                <a:tab pos="457200" algn="l"/>
              </a:tabLs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3. </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Akademske institucije:</a:t>
            </a:r>
            <a:endParaRPr lang="hr-HR"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Harvard University:</a:t>
            </a:r>
            <a:r>
              <a:rPr lang="hr-HR" dirty="0">
                <a:effectLst/>
                <a:latin typeface="Calibri" panose="020F0502020204030204" pitchFamily="34" charset="0"/>
                <a:ea typeface="Times New Roman" panose="02020603050405020304" pitchFamily="18" charset="0"/>
                <a:cs typeface="Times New Roman" panose="02020603050405020304" pitchFamily="18" charset="0"/>
              </a:rPr>
              <a:t> Istraživanja i publikacije.</a:t>
            </a: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MIT (Massachusetts Institute </a:t>
            </a: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of</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 Technology):</a:t>
            </a:r>
            <a:r>
              <a:rPr lang="hr-HR" dirty="0">
                <a:effectLst/>
                <a:latin typeface="Calibri" panose="020F0502020204030204" pitchFamily="34" charset="0"/>
                <a:ea typeface="Times New Roman" panose="02020603050405020304" pitchFamily="18" charset="0"/>
                <a:cs typeface="Times New Roman" panose="02020603050405020304" pitchFamily="18" charset="0"/>
              </a:rPr>
              <a:t> Tehnološka istraživanja i podaci.</a:t>
            </a:r>
          </a:p>
          <a:p>
            <a:pPr lvl="0" algn="just">
              <a:lnSpc>
                <a:spcPct val="115000"/>
              </a:lnSpc>
              <a:spcAft>
                <a:spcPts val="1000"/>
              </a:spcAft>
              <a:tabLst>
                <a:tab pos="457200" algn="l"/>
              </a:tabLst>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4. </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Renomirani mediji:</a:t>
            </a:r>
            <a:endParaRPr lang="hr-HR"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err="1">
                <a:effectLst/>
                <a:latin typeface="Calibri" panose="020F0502020204030204" pitchFamily="34" charset="0"/>
                <a:ea typeface="Times New Roman" panose="02020603050405020304" pitchFamily="18" charset="0"/>
                <a:cs typeface="Times New Roman" panose="02020603050405020304" pitchFamily="18" charset="0"/>
              </a:rPr>
              <a:t>The</a:t>
            </a:r>
            <a:r>
              <a:rPr lang="hr-HR" b="1" dirty="0">
                <a:effectLst/>
                <a:latin typeface="Calibri" panose="020F0502020204030204" pitchFamily="34" charset="0"/>
                <a:ea typeface="Times New Roman" panose="02020603050405020304" pitchFamily="18" charset="0"/>
                <a:cs typeface="Times New Roman" panose="02020603050405020304" pitchFamily="18" charset="0"/>
              </a:rPr>
              <a:t> New York Times:</a:t>
            </a:r>
            <a:r>
              <a:rPr lang="hr-HR" dirty="0">
                <a:effectLst/>
                <a:latin typeface="Calibri" panose="020F0502020204030204" pitchFamily="34" charset="0"/>
                <a:ea typeface="Times New Roman" panose="02020603050405020304" pitchFamily="18" charset="0"/>
                <a:cs typeface="Times New Roman" panose="02020603050405020304" pitchFamily="18" charset="0"/>
              </a:rPr>
              <a:t> Aktualne vijesti i analize.</a:t>
            </a: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BBC:</a:t>
            </a:r>
            <a:r>
              <a:rPr lang="hr-HR" dirty="0">
                <a:effectLst/>
                <a:latin typeface="Calibri" panose="020F0502020204030204" pitchFamily="34" charset="0"/>
                <a:ea typeface="Times New Roman" panose="02020603050405020304" pitchFamily="18" charset="0"/>
                <a:cs typeface="Times New Roman" panose="02020603050405020304" pitchFamily="18" charset="0"/>
              </a:rPr>
              <a:t> Međunarodne vijesti i izvještaji.</a:t>
            </a:r>
          </a:p>
          <a:p>
            <a:pPr marL="742950" lvl="1" indent="-285750" algn="just">
              <a:lnSpc>
                <a:spcPct val="115000"/>
              </a:lnSpc>
              <a:spcAft>
                <a:spcPts val="1000"/>
              </a:spcAft>
              <a:buSzPts val="1000"/>
              <a:buFont typeface="Courier New" panose="02070309020205020404" pitchFamily="49" charset="0"/>
              <a:buChar char="o"/>
              <a:tabLst>
                <a:tab pos="914400" algn="l"/>
              </a:tabLst>
            </a:pPr>
            <a:r>
              <a:rPr lang="hr-HR" b="1" dirty="0">
                <a:effectLst/>
                <a:latin typeface="Calibri" panose="020F0502020204030204" pitchFamily="34" charset="0"/>
                <a:ea typeface="Times New Roman" panose="02020603050405020304" pitchFamily="18" charset="0"/>
                <a:cs typeface="Times New Roman" panose="02020603050405020304" pitchFamily="18" charset="0"/>
              </a:rPr>
              <a:t>Reuters:</a:t>
            </a:r>
            <a:r>
              <a:rPr lang="hr-HR" dirty="0">
                <a:effectLst/>
                <a:latin typeface="Calibri" panose="020F0502020204030204" pitchFamily="34" charset="0"/>
                <a:ea typeface="Times New Roman" panose="02020603050405020304" pitchFamily="18" charset="0"/>
                <a:cs typeface="Times New Roman" panose="02020603050405020304" pitchFamily="18" charset="0"/>
              </a:rPr>
              <a:t> Globalne vijesti i financijske informacije.</a:t>
            </a:r>
          </a:p>
        </p:txBody>
      </p:sp>
    </p:spTree>
    <p:extLst>
      <p:ext uri="{BB962C8B-B14F-4D97-AF65-F5344CB8AC3E}">
        <p14:creationId xmlns:p14="http://schemas.microsoft.com/office/powerpoint/2010/main" val="3639339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EFF07B7-CCDA-4459-A157-C027B31B102E}"/>
              </a:ext>
            </a:extLst>
          </p:cNvPr>
          <p:cNvSpPr txBox="1"/>
          <p:nvPr/>
        </p:nvSpPr>
        <p:spPr>
          <a:xfrm>
            <a:off x="661956" y="1628147"/>
            <a:ext cx="11162182" cy="3693319"/>
          </a:xfrm>
          <a:prstGeom prst="rect">
            <a:avLst/>
          </a:prstGeom>
          <a:noFill/>
        </p:spPr>
        <p:txBody>
          <a:bodyPr wrap="square">
            <a:spAutoFit/>
          </a:bodyPr>
          <a:lstStyle/>
          <a:p>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Ako se informacija temelji na određenim podacima ili statistikama, važno je provjeriti izvore tih podataka.</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služben</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izvor</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dirty="0">
                <a:latin typeface="Calibri" panose="020F0502020204030204" pitchFamily="34" charset="0"/>
                <a:ea typeface="Times New Roman" panose="02020603050405020304" pitchFamily="18" charset="0"/>
                <a:cs typeface="Times New Roman" panose="02020603050405020304" pitchFamily="18" charset="0"/>
              </a:rPr>
              <a:t>v</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ladine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agencije,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akademske studije ili istraživačke institucije.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Neophodno je provjeriti više izvora kako bi potvrdili činjenice.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mati na umu da čak i pouzdani izvori mogu biti pristrani ili imati određenu tendencioznost.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roučiti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metodologiju koja je korištena za prikupljanje podataka i obratiti pozornost na moguće pristranosti u interpretaciji ili prezentaciji činjenica.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Ako se radi o znanstvenim činjenicama ili istraživanjima, dobro je pronaći radove objavljene u priznatim znanstvenim publikacijama ili stručnim časopisima budući da znanstvena istraživanja prolaze kroz</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zahtjevan proces recenzije i mogu pružiti vjerodostojne podatke</a:t>
            </a:r>
            <a:endParaRPr lang="hr-HR" dirty="0"/>
          </a:p>
        </p:txBody>
      </p:sp>
    </p:spTree>
    <p:extLst>
      <p:ext uri="{BB962C8B-B14F-4D97-AF65-F5344CB8AC3E}">
        <p14:creationId xmlns:p14="http://schemas.microsoft.com/office/powerpoint/2010/main" val="32459005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8E57651-CFD1-46E6-AD65-13854FEDAF3E}"/>
              </a:ext>
            </a:extLst>
          </p:cNvPr>
          <p:cNvSpPr txBox="1"/>
          <p:nvPr/>
        </p:nvSpPr>
        <p:spPr>
          <a:xfrm>
            <a:off x="810505" y="1290829"/>
            <a:ext cx="8654653" cy="369332"/>
          </a:xfrm>
          <a:prstGeom prst="rect">
            <a:avLst/>
          </a:prstGeom>
          <a:noFill/>
        </p:spPr>
        <p:txBody>
          <a:bodyPr wrap="square">
            <a:spAutoFit/>
          </a:bodyPr>
          <a:lstStyle/>
          <a:p>
            <a:r>
              <a:rPr kumimoji="0" lang="hr-H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Međunarodne perspektive u </a:t>
            </a:r>
            <a:r>
              <a:rPr kumimoji="0" lang="hr-HR"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fact-checking</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specijalizirane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teme</a:t>
            </a:r>
            <a:endParaRPr lang="hr-HR" dirty="0"/>
          </a:p>
        </p:txBody>
      </p:sp>
      <p:sp>
        <p:nvSpPr>
          <p:cNvPr id="18" name="TextBox 17">
            <a:extLst>
              <a:ext uri="{FF2B5EF4-FFF2-40B4-BE49-F238E27FC236}">
                <a16:creationId xmlns:a16="http://schemas.microsoft.com/office/drawing/2014/main" id="{6DDE8540-E019-4870-AB4A-983523D2D6BF}"/>
              </a:ext>
            </a:extLst>
          </p:cNvPr>
          <p:cNvSpPr txBox="1"/>
          <p:nvPr/>
        </p:nvSpPr>
        <p:spPr>
          <a:xfrm>
            <a:off x="237706" y="1817848"/>
            <a:ext cx="10515600" cy="369332"/>
          </a:xfrm>
          <a:prstGeom prst="rect">
            <a:avLst/>
          </a:prstGeom>
          <a:noFill/>
        </p:spPr>
        <p:txBody>
          <a:bodyPr wrap="square">
            <a:spAutoFit/>
          </a:bodyPr>
          <a:lstStyle/>
          <a:p>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International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Fact-Checking</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Network </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povezivanj</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svjetskih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fact-checkera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pod jednu krovnu organizaciju</a:t>
            </a:r>
            <a:endParaRPr lang="hr-HR" dirty="0"/>
          </a:p>
        </p:txBody>
      </p:sp>
      <p:pic>
        <p:nvPicPr>
          <p:cNvPr id="19" name="Picture 18">
            <a:extLst>
              <a:ext uri="{FF2B5EF4-FFF2-40B4-BE49-F238E27FC236}">
                <a16:creationId xmlns:a16="http://schemas.microsoft.com/office/drawing/2014/main" id="{4B16932F-ACA7-4046-9034-FBC7A8987C31}"/>
              </a:ext>
            </a:extLst>
          </p:cNvPr>
          <p:cNvPicPr>
            <a:picLocks noChangeAspect="1"/>
          </p:cNvPicPr>
          <p:nvPr/>
        </p:nvPicPr>
        <p:blipFill>
          <a:blip r:embed="rId8"/>
          <a:stretch>
            <a:fillRect/>
          </a:stretch>
        </p:blipFill>
        <p:spPr>
          <a:xfrm>
            <a:off x="418039" y="2220738"/>
            <a:ext cx="5050749" cy="3137723"/>
          </a:xfrm>
          <a:prstGeom prst="rect">
            <a:avLst/>
          </a:prstGeom>
        </p:spPr>
      </p:pic>
      <p:pic>
        <p:nvPicPr>
          <p:cNvPr id="20" name="Picture 19">
            <a:extLst>
              <a:ext uri="{FF2B5EF4-FFF2-40B4-BE49-F238E27FC236}">
                <a16:creationId xmlns:a16="http://schemas.microsoft.com/office/drawing/2014/main" id="{210FA1AF-AF21-4B8F-B84F-FD7619DB789C}"/>
              </a:ext>
            </a:extLst>
          </p:cNvPr>
          <p:cNvPicPr>
            <a:picLocks noChangeAspect="1"/>
          </p:cNvPicPr>
          <p:nvPr/>
        </p:nvPicPr>
        <p:blipFill>
          <a:blip r:embed="rId9"/>
          <a:stretch>
            <a:fillRect/>
          </a:stretch>
        </p:blipFill>
        <p:spPr>
          <a:xfrm>
            <a:off x="5609807" y="2195876"/>
            <a:ext cx="5257800" cy="3296151"/>
          </a:xfrm>
          <a:prstGeom prst="rect">
            <a:avLst/>
          </a:prstGeom>
        </p:spPr>
      </p:pic>
    </p:spTree>
    <p:extLst>
      <p:ext uri="{BB962C8B-B14F-4D97-AF65-F5344CB8AC3E}">
        <p14:creationId xmlns:p14="http://schemas.microsoft.com/office/powerpoint/2010/main" val="8123371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D924E5E-056A-40B0-8175-B06CE1B01284}"/>
              </a:ext>
            </a:extLst>
          </p:cNvPr>
          <p:cNvSpPr txBox="1"/>
          <p:nvPr/>
        </p:nvSpPr>
        <p:spPr>
          <a:xfrm>
            <a:off x="345281" y="1712313"/>
            <a:ext cx="11501438" cy="710707"/>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U siječnju 2018. Europska komisija osnovala je skupinu stručnjaka na visokoj razini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High</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Level</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Expert</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Group "HLEG") za savjetovanje o inicijativama za suzbijanje lažnih vijesti i dezinformacija koje se šire putem interneta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9EB9A07-F8D9-4AB9-8AB7-1192FA75FA8E}"/>
              </a:ext>
            </a:extLst>
          </p:cNvPr>
          <p:cNvSpPr txBox="1"/>
          <p:nvPr/>
        </p:nvSpPr>
        <p:spPr>
          <a:xfrm>
            <a:off x="0" y="2711212"/>
            <a:ext cx="10841832" cy="369332"/>
          </a:xfrm>
          <a:prstGeom prst="rect">
            <a:avLst/>
          </a:prstGeom>
          <a:noFill/>
        </p:spPr>
        <p:txBody>
          <a:bodyPr wrap="square">
            <a:spAutoFit/>
          </a:bodyPr>
          <a:lstStyle/>
          <a:p>
            <a:pPr lvl="1" algn="just">
              <a:spcBef>
                <a:spcPts val="800"/>
              </a:spcBef>
            </a:pPr>
            <a:r>
              <a:rPr lang="hr-HR" sz="18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Razumijevanje kulturnih, političkih i jezičnih aspekata koji utječu na </a:t>
            </a:r>
            <a:r>
              <a:rPr lang="hr-HR" sz="1800" b="1" i="1"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fact-checking</a:t>
            </a:r>
            <a:r>
              <a:rPr lang="hr-HR" sz="1800" b="1" i="1"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proces</a:t>
            </a:r>
          </a:p>
        </p:txBody>
      </p:sp>
      <p:sp>
        <p:nvSpPr>
          <p:cNvPr id="19" name="TextBox 18">
            <a:extLst>
              <a:ext uri="{FF2B5EF4-FFF2-40B4-BE49-F238E27FC236}">
                <a16:creationId xmlns:a16="http://schemas.microsoft.com/office/drawing/2014/main" id="{DC34ED38-B879-4B27-8AB5-C78E01F6A975}"/>
              </a:ext>
            </a:extLst>
          </p:cNvPr>
          <p:cNvSpPr txBox="1"/>
          <p:nvPr/>
        </p:nvSpPr>
        <p:spPr>
          <a:xfrm>
            <a:off x="345281" y="3368736"/>
            <a:ext cx="10841832" cy="1347805"/>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Europske zemlje imaju različite razine medijske pismenosti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Na primjer, skandinavske zemlje imaju visoku razinu medijske pismenosti, dok neke istočnoeuropske zemlje imaju nižu razinu. EU inicijative poput "EU vs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Disinfo</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pokušavaju koordinirati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fact-checking</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napore diljem kontinenta, no jezične barijere i nacionalne razlike predstavljaju izazov.</a:t>
            </a:r>
          </a:p>
        </p:txBody>
      </p:sp>
    </p:spTree>
    <p:extLst>
      <p:ext uri="{BB962C8B-B14F-4D97-AF65-F5344CB8AC3E}">
        <p14:creationId xmlns:p14="http://schemas.microsoft.com/office/powerpoint/2010/main" val="34980132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DB0DA4A3-D75B-4BBF-8235-477F08796039}"/>
              </a:ext>
            </a:extLst>
          </p:cNvPr>
          <p:cNvSpPr txBox="1"/>
          <p:nvPr/>
        </p:nvSpPr>
        <p:spPr>
          <a:xfrm>
            <a:off x="574849" y="2413338"/>
            <a:ext cx="10783713" cy="1200329"/>
          </a:xfrm>
          <a:prstGeom prst="rect">
            <a:avLst/>
          </a:prstGeom>
          <a:noFill/>
        </p:spPr>
        <p:txBody>
          <a:bodyPr wrap="square">
            <a:spAutoFit/>
          </a:bodyPr>
          <a:lstStyle/>
          <a:p>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Propaganda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namjerni, sustavni pokušaj oblikovanja percepcija, manipuliranja spoznajama i izravnog ponašanja, kako bi se postigao odgovor koji unapređuje željenu namjeru propagandista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 propaganda se može tako shvatiti kao namjerni pokušaj promjene ili održavanja ravnoteže moći, korisne za propagandista.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791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6389A4E-D79F-4051-AC8A-31B22C1DA05E}"/>
              </a:ext>
            </a:extLst>
          </p:cNvPr>
          <p:cNvSpPr txBox="1"/>
          <p:nvPr/>
        </p:nvSpPr>
        <p:spPr>
          <a:xfrm>
            <a:off x="574850" y="1443841"/>
            <a:ext cx="10798000" cy="3139321"/>
          </a:xfrm>
          <a:prstGeom prst="rect">
            <a:avLst/>
          </a:prstGeom>
          <a:noFill/>
        </p:spPr>
        <p:txBody>
          <a:bodyPr wrap="square">
            <a:spAutoFit/>
          </a:bodyPr>
          <a:lstStyle/>
          <a:p>
            <a:r>
              <a:rPr lang="hr-HR" b="1" dirty="0">
                <a:latin typeface="Calibri" panose="020F0502020204030204" pitchFamily="34" charset="0"/>
                <a:ea typeface="Calibri" panose="020F0502020204030204" pitchFamily="34" charset="0"/>
                <a:cs typeface="Calibri" panose="020F0502020204030204" pitchFamily="34" charset="0"/>
              </a:rPr>
              <a:t>Koraci za provjeru činjenica:</a:t>
            </a:r>
          </a:p>
          <a:p>
            <a:r>
              <a:rPr lang="hr-HR" b="1" dirty="0">
                <a:latin typeface="Calibri" panose="020F0502020204030204" pitchFamily="34" charset="0"/>
                <a:ea typeface="Calibri" panose="020F0502020204030204" pitchFamily="34" charset="0"/>
                <a:cs typeface="Calibri" panose="020F0502020204030204" pitchFamily="34" charset="0"/>
              </a:rPr>
              <a:t>1. Identifikacija izvora informacije</a:t>
            </a:r>
          </a:p>
          <a:p>
            <a:r>
              <a:rPr lang="hr-HR" dirty="0">
                <a:latin typeface="Calibri" panose="020F0502020204030204" pitchFamily="34" charset="0"/>
                <a:ea typeface="Calibri" panose="020F0502020204030204" pitchFamily="34" charset="0"/>
                <a:cs typeface="Calibri" panose="020F0502020204030204" pitchFamily="34" charset="0"/>
              </a:rPr>
              <a:t>Utvrdite izvor tvrdnje. Provjerite je li to iz političkog govora, medijskog članka ili službenog izvještaja.</a:t>
            </a:r>
          </a:p>
          <a:p>
            <a:r>
              <a:rPr lang="hr-HR" dirty="0">
                <a:latin typeface="Calibri" panose="020F0502020204030204" pitchFamily="34" charset="0"/>
                <a:ea typeface="Calibri" panose="020F0502020204030204" pitchFamily="34" charset="0"/>
                <a:cs typeface="Calibri" panose="020F0502020204030204" pitchFamily="34" charset="0"/>
              </a:rPr>
              <a:t>Primjer: Tvrdnja je iznesena u političkom govoru.</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2. Pretraživanje pouzdanih izvora</a:t>
            </a:r>
          </a:p>
          <a:p>
            <a:r>
              <a:rPr lang="hr-HR" dirty="0">
                <a:latin typeface="Calibri" panose="020F0502020204030204" pitchFamily="34" charset="0"/>
                <a:ea typeface="Calibri" panose="020F0502020204030204" pitchFamily="34" charset="0"/>
                <a:cs typeface="Calibri" panose="020F0502020204030204" pitchFamily="34" charset="0"/>
              </a:rPr>
              <a:t>Koristite renomirane izvore podataka za provjeru tvrdnje.</a:t>
            </a:r>
          </a:p>
          <a:p>
            <a:r>
              <a:rPr lang="hr-HR" dirty="0">
                <a:latin typeface="Calibri" panose="020F0502020204030204" pitchFamily="34" charset="0"/>
                <a:ea typeface="Calibri" panose="020F0502020204030204" pitchFamily="34" charset="0"/>
                <a:cs typeface="Calibri" panose="020F0502020204030204" pitchFamily="34" charset="0"/>
              </a:rPr>
              <a:t>Relevantni izvori: Agencija za zaštitu granica, međunarodne organizacije za migracije, UNHCR, </a:t>
            </a:r>
            <a:r>
              <a:rPr lang="hr-HR" dirty="0" err="1">
                <a:latin typeface="Calibri" panose="020F0502020204030204" pitchFamily="34" charset="0"/>
                <a:ea typeface="Calibri" panose="020F0502020204030204" pitchFamily="34" charset="0"/>
                <a:cs typeface="Calibri" panose="020F0502020204030204" pitchFamily="34" charset="0"/>
              </a:rPr>
              <a:t>Frontex</a:t>
            </a:r>
            <a:r>
              <a:rPr lang="hr-HR"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hr-HR" dirty="0">
              <a:latin typeface="Calibri" panose="020F0502020204030204" pitchFamily="34" charset="0"/>
              <a:ea typeface="Calibri" panose="020F0502020204030204" pitchFamily="34" charset="0"/>
              <a:cs typeface="Calibri" panose="020F0502020204030204" pitchFamily="34" charset="0"/>
            </a:endParaRPr>
          </a:p>
          <a:p>
            <a:r>
              <a:rPr lang="hr-HR" b="1" dirty="0">
                <a:latin typeface="Calibri" panose="020F0502020204030204" pitchFamily="34" charset="0"/>
                <a:ea typeface="Calibri" panose="020F0502020204030204" pitchFamily="34" charset="0"/>
                <a:cs typeface="Calibri" panose="020F0502020204030204" pitchFamily="34" charset="0"/>
              </a:rPr>
              <a:t>3. Prikupljanje podataka</a:t>
            </a:r>
          </a:p>
          <a:p>
            <a:r>
              <a:rPr lang="hr-HR" dirty="0">
                <a:latin typeface="Calibri" panose="020F0502020204030204" pitchFamily="34" charset="0"/>
                <a:ea typeface="Calibri" panose="020F0502020204030204" pitchFamily="34" charset="0"/>
                <a:cs typeface="Calibri" panose="020F0502020204030204" pitchFamily="34" charset="0"/>
              </a:rPr>
              <a:t>Prikupite podatke o broju ilegalnih prelazaka granice u relevantnom vremenskom periodu.</a:t>
            </a:r>
          </a:p>
        </p:txBody>
      </p:sp>
    </p:spTree>
    <p:extLst>
      <p:ext uri="{BB962C8B-B14F-4D97-AF65-F5344CB8AC3E}">
        <p14:creationId xmlns:p14="http://schemas.microsoft.com/office/powerpoint/2010/main" val="1481384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431CE1B-A724-41AC-BCFA-B0795B3B693E}"/>
              </a:ext>
            </a:extLst>
          </p:cNvPr>
          <p:cNvSpPr txBox="1"/>
          <p:nvPr/>
        </p:nvSpPr>
        <p:spPr>
          <a:xfrm>
            <a:off x="330880" y="1645263"/>
            <a:ext cx="10651026" cy="3519681"/>
          </a:xfrm>
          <a:prstGeom prst="rect">
            <a:avLst/>
          </a:prstGeom>
          <a:noFill/>
        </p:spPr>
        <p:txBody>
          <a:bodyPr wrap="square">
            <a:spAutoFit/>
          </a:bodyPr>
          <a:lstStyle/>
          <a:p>
            <a:pPr algn="just">
              <a:lnSpc>
                <a:spcPct val="115000"/>
              </a:lnSpc>
              <a:spcAft>
                <a:spcPts val="1000"/>
              </a:spcAf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Bar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Chart</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err="1">
                <a:effectLst/>
                <a:latin typeface="Calibri" panose="020F0502020204030204" pitchFamily="34" charset="0"/>
                <a:ea typeface="Times New Roman" panose="02020603050405020304" pitchFamily="18" charset="0"/>
                <a:cs typeface="Times New Roman" panose="02020603050405020304" pitchFamily="18" charset="0"/>
              </a:rPr>
              <a:t>stupac</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t>
            </a:r>
          </a:p>
          <a:p>
            <a:pPr algn="just">
              <a:lnSpc>
                <a:spcPct val="115000"/>
              </a:lnSpc>
              <a:spcAft>
                <a:spcPts val="1000"/>
              </a:spcAft>
            </a:pP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Line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Chart</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(Linijski)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9C79A21-95CA-46E9-97C0-81100D5CABE7}"/>
              </a:ext>
            </a:extLst>
          </p:cNvPr>
          <p:cNvPicPr>
            <a:picLocks noChangeAspect="1"/>
          </p:cNvPicPr>
          <p:nvPr/>
        </p:nvPicPr>
        <p:blipFill>
          <a:blip r:embed="rId8"/>
          <a:stretch>
            <a:fillRect/>
          </a:stretch>
        </p:blipFill>
        <p:spPr>
          <a:xfrm>
            <a:off x="2801846" y="1221269"/>
            <a:ext cx="6872215" cy="1870114"/>
          </a:xfrm>
          <a:prstGeom prst="rect">
            <a:avLst/>
          </a:prstGeom>
        </p:spPr>
      </p:pic>
      <p:pic>
        <p:nvPicPr>
          <p:cNvPr id="8" name="Picture 7">
            <a:extLst>
              <a:ext uri="{FF2B5EF4-FFF2-40B4-BE49-F238E27FC236}">
                <a16:creationId xmlns:a16="http://schemas.microsoft.com/office/drawing/2014/main" id="{2792E152-7D68-4F98-8EBC-937F6ABC5522}"/>
              </a:ext>
            </a:extLst>
          </p:cNvPr>
          <p:cNvPicPr>
            <a:picLocks noChangeAspect="1"/>
          </p:cNvPicPr>
          <p:nvPr/>
        </p:nvPicPr>
        <p:blipFill>
          <a:blip r:embed="rId9"/>
          <a:stretch>
            <a:fillRect/>
          </a:stretch>
        </p:blipFill>
        <p:spPr>
          <a:xfrm>
            <a:off x="2801847" y="3385734"/>
            <a:ext cx="2933954" cy="1767993"/>
          </a:xfrm>
          <a:prstGeom prst="rect">
            <a:avLst/>
          </a:prstGeom>
        </p:spPr>
      </p:pic>
      <p:pic>
        <p:nvPicPr>
          <p:cNvPr id="18" name="Picture 17">
            <a:extLst>
              <a:ext uri="{FF2B5EF4-FFF2-40B4-BE49-F238E27FC236}">
                <a16:creationId xmlns:a16="http://schemas.microsoft.com/office/drawing/2014/main" id="{0EBF68F9-B60F-4CF3-BD8E-D37D31903CD9}"/>
              </a:ext>
            </a:extLst>
          </p:cNvPr>
          <p:cNvPicPr>
            <a:picLocks noChangeAspect="1"/>
          </p:cNvPicPr>
          <p:nvPr/>
        </p:nvPicPr>
        <p:blipFill>
          <a:blip r:embed="rId10"/>
          <a:stretch>
            <a:fillRect/>
          </a:stretch>
        </p:blipFill>
        <p:spPr>
          <a:xfrm>
            <a:off x="5892510" y="3355251"/>
            <a:ext cx="2987299" cy="1798476"/>
          </a:xfrm>
          <a:prstGeom prst="rect">
            <a:avLst/>
          </a:prstGeom>
        </p:spPr>
      </p:pic>
    </p:spTree>
    <p:extLst>
      <p:ext uri="{BB962C8B-B14F-4D97-AF65-F5344CB8AC3E}">
        <p14:creationId xmlns:p14="http://schemas.microsoft.com/office/powerpoint/2010/main" val="4201849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89663A5-31D3-4AFB-98AA-E5634971BE4D}"/>
              </a:ext>
            </a:extLst>
          </p:cNvPr>
          <p:cNvSpPr txBox="1"/>
          <p:nvPr/>
        </p:nvSpPr>
        <p:spPr>
          <a:xfrm>
            <a:off x="546825" y="1882593"/>
            <a:ext cx="11098349" cy="3643818"/>
          </a:xfrm>
          <a:prstGeom prst="rect">
            <a:avLst/>
          </a:prstGeom>
          <a:noFill/>
        </p:spPr>
        <p:txBody>
          <a:bodyPr wrap="square">
            <a:spAutoFit/>
          </a:bodyPr>
          <a:lstStyle/>
          <a:p>
            <a:pPr marL="285750" indent="-285750" algn="just">
              <a:lnSpc>
                <a:spcPct val="115000"/>
              </a:lnSpc>
              <a:spcAft>
                <a:spcPts val="1000"/>
              </a:spcAft>
              <a:buFont typeface="Wingdings" panose="05000000000000000000" pitchFamily="2" charset="2"/>
              <a:buChar char="Ø"/>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Odabir ekonomske tvrdnje za provjeru, bilo da dolazi iz političkih govora, medijskih izvještaja, poslovnih izvješća ili društvenih medija.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Ø"/>
            </a:pPr>
            <a:r>
              <a:rPr lang="en-US" dirty="0">
                <a:latin typeface="Calibri" panose="020F0502020204030204" pitchFamily="34" charset="0"/>
                <a:ea typeface="Times New Roman" panose="02020603050405020304" pitchFamily="18" charset="0"/>
                <a:cs typeface="Times New Roman" panose="02020603050405020304" pitchFamily="18" charset="0"/>
              </a:rPr>
              <a:t>K</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oristi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se širok raspon izvora, uključujući službene statistike (poput onih koje objavljuju centralne banke, statistički uredi, međunarodne organizacije poput MMF-a ili Svjetske banke), znanstveni radovi, financijski izvještaji i nezavisne analize.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Ø"/>
            </a:pPr>
            <a:r>
              <a:rPr lang="en-US" dirty="0">
                <a:latin typeface="Calibri" panose="020F0502020204030204" pitchFamily="34" charset="0"/>
                <a:ea typeface="Times New Roman" panose="02020603050405020304" pitchFamily="18" charset="0"/>
                <a:cs typeface="Times New Roman" panose="02020603050405020304" pitchFamily="18" charset="0"/>
              </a:rPr>
              <a:t>D</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etaljna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analiza prikupljenih podataka kako bi se razumjelo što oni znače i kako se mogu interpretirati u kontekstu tvrdnje. Provjerava se metodologija korištena za prikupljanje i analizu podataka kako bi se osigurala njihova točnost i pouzdanost.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Ø"/>
            </a:pPr>
            <a:r>
              <a:rPr lang="en-US" dirty="0" err="1">
                <a:latin typeface="Calibri" panose="020F0502020204030204" pitchFamily="34" charset="0"/>
                <a:ea typeface="Times New Roman" panose="02020603050405020304" pitchFamily="18" charset="0"/>
                <a:cs typeface="Times New Roman" panose="02020603050405020304" pitchFamily="18" charset="0"/>
              </a:rPr>
              <a:t>Su</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radnja s ekonomistima, analitičarima i drugim stručnjacima kako bi se dobila dublja perspektiva i razumijevanje složenih ekonomskih pitanja.</a:t>
            </a:r>
          </a:p>
        </p:txBody>
      </p:sp>
      <p:sp>
        <p:nvSpPr>
          <p:cNvPr id="18" name="TextBox 17">
            <a:extLst>
              <a:ext uri="{FF2B5EF4-FFF2-40B4-BE49-F238E27FC236}">
                <a16:creationId xmlns:a16="http://schemas.microsoft.com/office/drawing/2014/main" id="{F67C8B30-9C86-4BAC-A5CD-7F9F4F08B860}"/>
              </a:ext>
            </a:extLst>
          </p:cNvPr>
          <p:cNvSpPr txBox="1"/>
          <p:nvPr/>
        </p:nvSpPr>
        <p:spPr>
          <a:xfrm>
            <a:off x="216709" y="1273180"/>
            <a:ext cx="11428465" cy="794833"/>
          </a:xfrm>
          <a:prstGeom prst="rect">
            <a:avLst/>
          </a:prstGeom>
          <a:noFill/>
        </p:spPr>
        <p:txBody>
          <a:bodyPr wrap="square">
            <a:spAutoFit/>
          </a:bodyPr>
          <a:lstStyle/>
          <a:p>
            <a:pPr lvl="1" algn="just">
              <a:spcBef>
                <a:spcPts val="800"/>
              </a:spcBef>
            </a:pPr>
            <a:r>
              <a:rPr lang="hr-HR" sz="2400" b="1" i="1" dirty="0" err="1">
                <a:solidFill>
                  <a:srgbClr val="2F5496"/>
                </a:solidFill>
                <a:latin typeface="Calibri" panose="020F0502020204030204" pitchFamily="34" charset="0"/>
                <a:cs typeface="Times New Roman" panose="02020603050405020304" pitchFamily="18" charset="0"/>
              </a:rPr>
              <a:t>Fact-checking</a:t>
            </a:r>
            <a:r>
              <a:rPr lang="hr-HR" sz="2400" b="1" i="1" dirty="0">
                <a:solidFill>
                  <a:srgbClr val="2F5496"/>
                </a:solidFill>
                <a:latin typeface="Calibri" panose="020F0502020204030204" pitchFamily="34" charset="0"/>
                <a:cs typeface="Times New Roman" panose="02020603050405020304" pitchFamily="18" charset="0"/>
              </a:rPr>
              <a:t> u kontekstu ekonomije i gospodarstva</a:t>
            </a:r>
            <a:endParaRPr lang="hr-HR"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7320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1283D339-8AD8-41F0-9DAA-A3F660E17F55}"/>
              </a:ext>
            </a:extLst>
          </p:cNvPr>
          <p:cNvSpPr txBox="1"/>
          <p:nvPr/>
        </p:nvSpPr>
        <p:spPr>
          <a:xfrm>
            <a:off x="474837" y="1313331"/>
            <a:ext cx="10726563" cy="3837397"/>
          </a:xfrm>
          <a:prstGeom prst="rect">
            <a:avLst/>
          </a:prstGeom>
          <a:noFill/>
        </p:spPr>
        <p:txBody>
          <a:bodyPr wrap="square">
            <a:spAutoFit/>
          </a:bodyPr>
          <a:lstStyle/>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Ključni ekonomski pokazatelji uključuju:</a:t>
            </a:r>
          </a:p>
          <a:p>
            <a:pPr marL="342900" lvl="0" indent="-342900" algn="just">
              <a:lnSpc>
                <a:spcPct val="115000"/>
              </a:lnSpc>
              <a:spcAft>
                <a:spcPts val="1000"/>
              </a:spcAf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Bruto domaći proizvod (BDP)</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Ukupna vrijednost svih finalnih roba i usluga proizvedenih unutar granica zemlje u određenom vremenskom razdoblju.</a:t>
            </a:r>
          </a:p>
          <a:p>
            <a:pPr marL="342900" lvl="0" indent="-342900" algn="just">
              <a:lnSpc>
                <a:spcPct val="115000"/>
              </a:lnSpc>
              <a:spcAft>
                <a:spcPts val="1000"/>
              </a:spcAf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Stopa inflacije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Mjera promjene prosječne razine cijena roba i usluga tijekom vremena.</a:t>
            </a:r>
          </a:p>
          <a:p>
            <a:pPr marL="342900" lvl="0" indent="-342900" algn="just">
              <a:lnSpc>
                <a:spcPct val="115000"/>
              </a:lnSpc>
              <a:spcAft>
                <a:spcPts val="1000"/>
              </a:spcAf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Stopa nezaposlenosti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Postotak radne snage koja je nezaposlena i aktivno traži posao.</a:t>
            </a:r>
          </a:p>
          <a:p>
            <a:pPr marL="342900" lvl="0" indent="-342900" algn="just">
              <a:lnSpc>
                <a:spcPct val="115000"/>
              </a:lnSpc>
              <a:spcAft>
                <a:spcPts val="1000"/>
              </a:spcAf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Rast proizvodnje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Promjena proizvodne aktivnosti u sektorima kao što su industrija, građevinarstvo i usluge.</a:t>
            </a:r>
          </a:p>
          <a:p>
            <a:pPr marL="342900" lvl="0" indent="-342900" algn="just">
              <a:lnSpc>
                <a:spcPct val="115000"/>
              </a:lnSpc>
              <a:spcAft>
                <a:spcPts val="1000"/>
              </a:spcAf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Bilanca plaćanja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Zapis svih ekonomskih transakcija između rezidenata zemlje i ostatka svijeta.</a:t>
            </a:r>
          </a:p>
          <a:p>
            <a:pPr marL="342900" lvl="0" indent="-342900" algn="just">
              <a:lnSpc>
                <a:spcPct val="115000"/>
              </a:lnSpc>
              <a:spcAft>
                <a:spcPts val="1000"/>
              </a:spcAf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Državni dug</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Ukupni iznos duga koji je vlada zemlje akumulirala.</a:t>
            </a:r>
          </a:p>
          <a:p>
            <a:pPr marL="342900" lvl="0" indent="-342900" algn="just">
              <a:lnSpc>
                <a:spcPct val="115000"/>
              </a:lnSpc>
              <a:spcAft>
                <a:spcPts val="1000"/>
              </a:spcAf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Trgovinska bilanca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Razlika između vrijednosti izvoza i uvoza zemlje.</a:t>
            </a:r>
            <a:endParaRPr lang="hr-HR" dirty="0"/>
          </a:p>
        </p:txBody>
      </p:sp>
    </p:spTree>
    <p:extLst>
      <p:ext uri="{BB962C8B-B14F-4D97-AF65-F5344CB8AC3E}">
        <p14:creationId xmlns:p14="http://schemas.microsoft.com/office/powerpoint/2010/main" val="3316463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3B31CC7F-9033-4DAF-9862-E9908C2CE7FF}"/>
              </a:ext>
            </a:extLst>
          </p:cNvPr>
          <p:cNvSpPr txBox="1"/>
          <p:nvPr/>
        </p:nvSpPr>
        <p:spPr>
          <a:xfrm>
            <a:off x="574850" y="1926057"/>
            <a:ext cx="10740850" cy="2050241"/>
          </a:xfrm>
          <a:prstGeom prst="rect">
            <a:avLst/>
          </a:prstGeom>
          <a:noFill/>
        </p:spPr>
        <p:txBody>
          <a:bodyPr wrap="square">
            <a:spAutoFit/>
          </a:bodyPr>
          <a:lstStyle/>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Financijski izvještaji tvrtki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Godišnji izvještaji, kvartalni izvještaji, bilance, izvještaji o dobiti i gubitku.</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Vladini i međunarodni izvori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Državne statističke agencije, međunarodne organizacije (IMF, Svjetska banka, OECD).</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Nezavisne analize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Izvještaji nezavisnih istraživačkih organizacija,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think</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tankova i akademskih studija.</a:t>
            </a:r>
          </a:p>
          <a:p>
            <a:pPr marL="342900" lvl="0" indent="-342900" algn="just">
              <a:lnSpc>
                <a:spcPct val="115000"/>
              </a:lnSpc>
              <a:spcAft>
                <a:spcPts val="1000"/>
              </a:spcAft>
              <a:buSzPts val="1000"/>
              <a:buFont typeface="Symbol" panose="05050102010706020507" pitchFamily="18" charset="2"/>
              <a:buChar char=""/>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Medijski izvori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Pouzdani i renomirani mediji koji imaju reputaciju za točnost i objektivnost.</a:t>
            </a:r>
            <a:endParaRPr lang="hr-HR" dirty="0"/>
          </a:p>
        </p:txBody>
      </p:sp>
    </p:spTree>
    <p:extLst>
      <p:ext uri="{BB962C8B-B14F-4D97-AF65-F5344CB8AC3E}">
        <p14:creationId xmlns:p14="http://schemas.microsoft.com/office/powerpoint/2010/main" val="2933668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3973FD99-44BA-4D95-848E-59462B13604E}"/>
              </a:ext>
            </a:extLst>
          </p:cNvPr>
          <p:cNvSpPr txBox="1"/>
          <p:nvPr/>
        </p:nvSpPr>
        <p:spPr>
          <a:xfrm>
            <a:off x="574849" y="1722379"/>
            <a:ext cx="10212213" cy="3094693"/>
          </a:xfrm>
          <a:prstGeom prst="rect">
            <a:avLst/>
          </a:prstGeom>
          <a:noFill/>
        </p:spPr>
        <p:txBody>
          <a:bodyPr wrap="square">
            <a:spAutoFit/>
          </a:bodyPr>
          <a:lstStyle/>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Razumijevanje metodologije iza podataka je ključno. Na primjer:</a:t>
            </a:r>
          </a:p>
          <a:p>
            <a:pPr marL="342900" lvl="0" indent="-342900" algn="jus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Kako su podaci prikupljeni?</a:t>
            </a:r>
          </a:p>
          <a:p>
            <a:pPr marL="342900" lvl="0" indent="-342900" algn="jus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Koje su definicije korištene (npr. definicija nezaposlenosti)?</a:t>
            </a:r>
          </a:p>
          <a:p>
            <a:pPr marL="342900" lvl="0" indent="-342900" algn="jus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Da li su korištene standardizirane računovodstvene prakse?</a:t>
            </a:r>
          </a:p>
          <a:p>
            <a:pPr algn="just">
              <a:lnSpc>
                <a:spcPct val="115000"/>
              </a:lnSpc>
              <a:spcAft>
                <a:spcPts val="10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Svaka izjava mora biti stavljena u kontekst. To uključuje:</a:t>
            </a:r>
          </a:p>
          <a:p>
            <a:pPr marL="342900" lvl="0" indent="-342900" algn="jus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Povijesni kontekst</a:t>
            </a:r>
          </a:p>
          <a:p>
            <a:pPr marL="342900" lvl="0" indent="-342900" algn="jus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Ekonomski uvjeti</a:t>
            </a:r>
          </a:p>
          <a:p>
            <a:pPr marL="342900" lvl="0" indent="-342900" algn="just">
              <a:buSzPts val="1000"/>
              <a:buFont typeface="Symbol" panose="05050102010706020507" pitchFamily="18" charset="2"/>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Pravne i regulatorne okolnosti</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8684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DCFBF917-9815-469F-8689-93F7190777E1}"/>
              </a:ext>
            </a:extLst>
          </p:cNvPr>
          <p:cNvSpPr txBox="1"/>
          <p:nvPr/>
        </p:nvSpPr>
        <p:spPr>
          <a:xfrm>
            <a:off x="810505" y="2378351"/>
            <a:ext cx="1040705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Pravna i regulatorna usuglašenost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Provjera usklađenosti s regulativama</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Osiguravanje da su financijske izjave usklađene s lokalnim i međunarodnim zakonima i propisima.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Revizije</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Upotreba nezavisnih revizorskih izvještaja kao dodatni alat za provjeru točnosti.</a:t>
            </a:r>
          </a:p>
        </p:txBody>
      </p:sp>
    </p:spTree>
    <p:extLst>
      <p:ext uri="{BB962C8B-B14F-4D97-AF65-F5344CB8AC3E}">
        <p14:creationId xmlns:p14="http://schemas.microsoft.com/office/powerpoint/2010/main" val="4104472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821A730-6144-4DD0-8DBA-A88D5375AA97}"/>
              </a:ext>
            </a:extLst>
          </p:cNvPr>
          <p:cNvSpPr txBox="1"/>
          <p:nvPr/>
        </p:nvSpPr>
        <p:spPr>
          <a:xfrm>
            <a:off x="458700" y="1490419"/>
            <a:ext cx="10862442" cy="3925690"/>
          </a:xfrm>
          <a:prstGeom prst="rect">
            <a:avLst/>
          </a:prstGeom>
          <a:noFill/>
        </p:spPr>
        <p:txBody>
          <a:bodyPr wrap="square">
            <a:spAutoFit/>
          </a:bodyPr>
          <a:lstStyle/>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Izjava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"Nezaposlenost u našoj zemlji je najniža u posljednjih 50 godina."</a:t>
            </a:r>
          </a:p>
          <a:p>
            <a:pPr marL="342900" lvl="0" indent="-342900" algn="jus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Prikupljanje podataka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Podaci o nezaposlenosti iz državne statističke agencije.</a:t>
            </a:r>
          </a:p>
          <a:p>
            <a:pPr marL="342900" lvl="0" indent="-342900" algn="jus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Križna provjera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Podaci iz međunarodnih organizacija kao što su ILO i Svjetska banka.</a:t>
            </a:r>
          </a:p>
          <a:p>
            <a:pPr marL="342900" lvl="0" indent="-342900" algn="jus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Analiza metodologije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Provjera kako je nezaposlenost mjerena i definirana.</a:t>
            </a:r>
          </a:p>
          <a:p>
            <a:pPr marL="342900" lvl="0" indent="-342900" algn="just">
              <a:buFont typeface="+mj-lt"/>
              <a:buAutoNum type="arabicPeriod"/>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Kontekstualizacija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Povijesni trendovi nezaposlenosti.</a:t>
            </a:r>
          </a:p>
          <a:p>
            <a:pPr marL="342900" lvl="0" indent="-342900" algn="jus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Zaključak</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Ako podaci potvrđuju izjavu, ocjena je "točno".</a:t>
            </a:r>
          </a:p>
          <a:p>
            <a:pPr algn="just">
              <a:lnSpc>
                <a:spcPct val="115000"/>
              </a:lnSpc>
              <a:spcAft>
                <a:spcPts val="1000"/>
              </a:spcAf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Alati i resursi za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fact-checking</a:t>
            </a:r>
            <a:endParaRPr lang="hr-HR"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Online baze podataka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Bloomberg, Reuters, Yahoo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Finance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p>
          <a:p>
            <a:pPr marL="342900" lvl="0" indent="-342900" algn="jus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Vladini izvori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Baze podataka nacionalnih statističkih agencija.</a:t>
            </a:r>
          </a:p>
          <a:p>
            <a:pPr marL="342900" lvl="0" indent="-342900" algn="just">
              <a:buFont typeface="+mj-lt"/>
              <a:buAutoNum type="arabicPeriod"/>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Akademske i istraživačke institucije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Izvještaji i studije koje nude nezavisne analize.</a:t>
            </a:r>
          </a:p>
          <a:p>
            <a:pPr marL="342900" lvl="0" indent="-342900" algn="just">
              <a:buFont typeface="+mj-lt"/>
              <a:buAutoNum type="arabicPeriod"/>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Fact-checking</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organizacije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FactCheck.org,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PolitiFact</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Snopes</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0345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2E005694-2B81-42CE-B31E-DF66E4EDEF88}"/>
              </a:ext>
            </a:extLst>
          </p:cNvPr>
          <p:cNvSpPr txBox="1"/>
          <p:nvPr/>
        </p:nvSpPr>
        <p:spPr>
          <a:xfrm>
            <a:off x="723167" y="1941125"/>
            <a:ext cx="10597975" cy="2585323"/>
          </a:xfrm>
          <a:prstGeom prst="rect">
            <a:avLst/>
          </a:prstGeom>
          <a:noFill/>
        </p:spPr>
        <p:txBody>
          <a:bodyPr wrap="square">
            <a:spAutoFit/>
          </a:bodyPr>
          <a:lstStyle/>
          <a:p>
            <a:r>
              <a:rPr lang="hr-HR" b="1" dirty="0">
                <a:latin typeface="Calibri" panose="020F0502020204030204" pitchFamily="34" charset="0"/>
                <a:ea typeface="Calibri" panose="020F0502020204030204" pitchFamily="34" charset="0"/>
                <a:cs typeface="Calibri" panose="020F0502020204030204" pitchFamily="34" charset="0"/>
              </a:rPr>
              <a:t>Važnost transparentnosti i objektivnosti</a:t>
            </a:r>
            <a:endParaRPr lang="en-US" b="1" dirty="0">
              <a:latin typeface="Calibri" panose="020F0502020204030204" pitchFamily="34" charset="0"/>
              <a:ea typeface="Calibri" panose="020F0502020204030204" pitchFamily="34" charset="0"/>
              <a:cs typeface="Calibri" panose="020F0502020204030204" pitchFamily="34" charset="0"/>
            </a:endParaRPr>
          </a:p>
          <a:p>
            <a:endParaRPr lang="hr-HR"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hr-HR" b="1" dirty="0">
                <a:latin typeface="Calibri" panose="020F0502020204030204" pitchFamily="34" charset="0"/>
                <a:ea typeface="Calibri" panose="020F0502020204030204" pitchFamily="34" charset="0"/>
                <a:cs typeface="Calibri" panose="020F0502020204030204" pitchFamily="34" charset="0"/>
              </a:rPr>
              <a:t>Jačanje povjerenja javnosti</a:t>
            </a:r>
            <a:r>
              <a:rPr lang="hr-HR" dirty="0">
                <a:latin typeface="Calibri" panose="020F0502020204030204" pitchFamily="34" charset="0"/>
                <a:ea typeface="Calibri" panose="020F0502020204030204" pitchFamily="34" charset="0"/>
                <a:cs typeface="Calibri" panose="020F0502020204030204" pitchFamily="34" charset="0"/>
              </a:rPr>
              <a:t>: Transparentno i objektivno financijsko izvještavanje pomaže u izgradnji povjerenja javnosti, investitora i drugih dionika u integritet financijskih informacija.</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b="1" dirty="0">
                <a:latin typeface="Calibri" panose="020F0502020204030204" pitchFamily="34" charset="0"/>
                <a:ea typeface="Calibri" panose="020F0502020204030204" pitchFamily="34" charset="0"/>
                <a:cs typeface="Calibri" panose="020F0502020204030204" pitchFamily="34" charset="0"/>
              </a:rPr>
              <a:t>S</a:t>
            </a:r>
            <a:r>
              <a:rPr lang="hr-HR" b="1" dirty="0">
                <a:latin typeface="Calibri" panose="020F0502020204030204" pitchFamily="34" charset="0"/>
                <a:ea typeface="Calibri" panose="020F0502020204030204" pitchFamily="34" charset="0"/>
                <a:cs typeface="Calibri" panose="020F0502020204030204" pitchFamily="34" charset="0"/>
              </a:rPr>
              <a:t>manjenje rizika i nepravilnosti</a:t>
            </a:r>
            <a:r>
              <a:rPr lang="hr-HR" dirty="0">
                <a:latin typeface="Calibri" panose="020F0502020204030204" pitchFamily="34" charset="0"/>
                <a:ea typeface="Calibri" panose="020F0502020204030204" pitchFamily="34" charset="0"/>
                <a:cs typeface="Calibri" panose="020F0502020204030204" pitchFamily="34" charset="0"/>
              </a:rPr>
              <a:t>: Provjerom činjenica smanjuje se rizik od financijskih nepravilnosti, manipulacija ili pogrešnih interpretacija koje bi mogle negativno utjecati na tržište i investitore.</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b="1" dirty="0">
                <a:latin typeface="Calibri" panose="020F0502020204030204" pitchFamily="34" charset="0"/>
                <a:ea typeface="Calibri" panose="020F0502020204030204" pitchFamily="34" charset="0"/>
                <a:cs typeface="Calibri" panose="020F0502020204030204" pitchFamily="34" charset="0"/>
              </a:rPr>
              <a:t>P</a:t>
            </a:r>
            <a:r>
              <a:rPr lang="hr-HR" b="1" dirty="0" err="1">
                <a:latin typeface="Calibri" panose="020F0502020204030204" pitchFamily="34" charset="0"/>
                <a:ea typeface="Calibri" panose="020F0502020204030204" pitchFamily="34" charset="0"/>
                <a:cs typeface="Calibri" panose="020F0502020204030204" pitchFamily="34" charset="0"/>
              </a:rPr>
              <a:t>odrška</a:t>
            </a:r>
            <a:r>
              <a:rPr lang="hr-HR" b="1" dirty="0">
                <a:latin typeface="Calibri" panose="020F0502020204030204" pitchFamily="34" charset="0"/>
                <a:ea typeface="Calibri" panose="020F0502020204030204" pitchFamily="34" charset="0"/>
                <a:cs typeface="Calibri" panose="020F0502020204030204" pitchFamily="34" charset="0"/>
              </a:rPr>
              <a:t> odlučivanju</a:t>
            </a:r>
            <a:r>
              <a:rPr lang="hr-HR" dirty="0">
                <a:latin typeface="Calibri" panose="020F0502020204030204" pitchFamily="34" charset="0"/>
                <a:ea typeface="Calibri" panose="020F0502020204030204" pitchFamily="34" charset="0"/>
                <a:cs typeface="Calibri" panose="020F0502020204030204" pitchFamily="34" charset="0"/>
              </a:rPr>
              <a:t>: Pouzdane informacije omogućuju donositeljima politika, investitorima i drugim interesnim skupinama da donose informirane odluke o investicijama, upravljanju rizicima i strategijama razvoja.</a:t>
            </a:r>
          </a:p>
        </p:txBody>
      </p:sp>
    </p:spTree>
    <p:extLst>
      <p:ext uri="{BB962C8B-B14F-4D97-AF65-F5344CB8AC3E}">
        <p14:creationId xmlns:p14="http://schemas.microsoft.com/office/powerpoint/2010/main" val="3510833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354659"/>
        </a:solidFill>
        <a:effectLst/>
      </p:bgPr>
    </p:bg>
    <p:spTree>
      <p:nvGrpSpPr>
        <p:cNvPr id="1" name=""/>
        <p:cNvGrpSpPr/>
        <p:nvPr/>
      </p:nvGrpSpPr>
      <p:grpSpPr>
        <a:xfrm>
          <a:off x="0" y="0"/>
          <a:ext cx="0" cy="0"/>
          <a:chOff x="0" y="0"/>
          <a:chExt cx="0" cy="0"/>
        </a:xfrm>
      </p:grpSpPr>
      <p:sp>
        <p:nvSpPr>
          <p:cNvPr id="28" name="TextBox 27"/>
          <p:cNvSpPr txBox="1"/>
          <p:nvPr/>
        </p:nvSpPr>
        <p:spPr>
          <a:xfrm>
            <a:off x="5633560" y="2508330"/>
            <a:ext cx="3925421" cy="707886"/>
          </a:xfrm>
          <a:prstGeom prst="rect">
            <a:avLst/>
          </a:prstGeom>
          <a:noFill/>
        </p:spPr>
        <p:txBody>
          <a:bodyPr wrap="square" rtlCol="0">
            <a:spAutoFit/>
          </a:bodyPr>
          <a:lstStyle/>
          <a:p>
            <a:r>
              <a:rPr lang="en-US" sz="4000" spc="100" dirty="0">
                <a:solidFill>
                  <a:schemeClr val="bg1"/>
                </a:solidFill>
                <a:latin typeface="Avenir Next LT Pro" panose="020B0504020202020204" pitchFamily="34" charset="0"/>
                <a:ea typeface="Montserrat Alternates Medium" charset="0"/>
                <a:cs typeface="Montserrat Alternates Medium" charset="0"/>
              </a:rPr>
              <a:t>Thank You</a:t>
            </a:r>
          </a:p>
        </p:txBody>
      </p:sp>
      <p:sp>
        <p:nvSpPr>
          <p:cNvPr id="5" name="TextBox 4"/>
          <p:cNvSpPr txBox="1"/>
          <p:nvPr/>
        </p:nvSpPr>
        <p:spPr>
          <a:xfrm>
            <a:off x="4206203" y="5855939"/>
            <a:ext cx="3925422" cy="276999"/>
          </a:xfrm>
          <a:prstGeom prst="rect">
            <a:avLst/>
          </a:prstGeom>
          <a:noFill/>
        </p:spPr>
        <p:txBody>
          <a:bodyPr wrap="square" rtlCol="0">
            <a:spAutoFit/>
          </a:bodyPr>
          <a:lstStyle/>
          <a:p>
            <a:r>
              <a:rPr lang="en-US" sz="1200" spc="180">
                <a:solidFill>
                  <a:schemeClr val="bg1"/>
                </a:solidFill>
                <a:latin typeface="Avenir Next LT Pro" panose="020B0504020202020204" pitchFamily="34" charset="0"/>
                <a:ea typeface="Montserrat Alternates" charset="0"/>
                <a:cs typeface="Montserrat Alternates" charset="0"/>
              </a:rPr>
              <a:t>https://ekoninfochecker.efri.uniri.hr/</a:t>
            </a:r>
            <a:endParaRPr lang="en-US" sz="1200" spc="180" dirty="0">
              <a:solidFill>
                <a:schemeClr val="bg1"/>
              </a:solidFill>
              <a:latin typeface="Avenir Next LT Pro" panose="020B0504020202020204" pitchFamily="34" charset="0"/>
              <a:ea typeface="Montserrat Alternates" charset="0"/>
              <a:cs typeface="Montserrat Alternates" charset="0"/>
            </a:endParaRPr>
          </a:p>
        </p:txBody>
      </p:sp>
      <p:pic>
        <p:nvPicPr>
          <p:cNvPr id="2" name="Picture 1"/>
          <p:cNvPicPr>
            <a:picLocks noChangeAspect="1"/>
          </p:cNvPicPr>
          <p:nvPr/>
        </p:nvPicPr>
        <p:blipFill>
          <a:blip r:embed="rId2"/>
          <a:stretch>
            <a:fillRect/>
          </a:stretch>
        </p:blipFill>
        <p:spPr>
          <a:xfrm>
            <a:off x="2234492" y="2706555"/>
            <a:ext cx="3027469" cy="863988"/>
          </a:xfrm>
          <a:prstGeom prst="rect">
            <a:avLst/>
          </a:prstGeom>
        </p:spPr>
      </p:pic>
    </p:spTree>
    <p:extLst>
      <p:ext uri="{BB962C8B-B14F-4D97-AF65-F5344CB8AC3E}">
        <p14:creationId xmlns:p14="http://schemas.microsoft.com/office/powerpoint/2010/main" val="1982537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1160235"/>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latin typeface="Avenir Next LT Pro" panose="020B0604020202020204" charset="0"/>
            </a:endParaRPr>
          </a:p>
        </p:txBody>
      </p:sp>
      <p:sp>
        <p:nvSpPr>
          <p:cNvPr id="12" name="Rectangle 11"/>
          <p:cNvSpPr/>
          <p:nvPr/>
        </p:nvSpPr>
        <p:spPr>
          <a:xfrm>
            <a:off x="0" y="5525585"/>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sp>
        <p:nvSpPr>
          <p:cNvPr id="13" name="Rectangle 12"/>
          <p:cNvSpPr/>
          <p:nvPr/>
        </p:nvSpPr>
        <p:spPr>
          <a:xfrm>
            <a:off x="0" y="6776473"/>
            <a:ext cx="12192000" cy="81527"/>
          </a:xfrm>
          <a:prstGeom prst="rect">
            <a:avLst/>
          </a:prstGeom>
          <a:solidFill>
            <a:srgbClr val="354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604020202020204" charset="0"/>
            </a:endParaRPr>
          </a:p>
        </p:txBody>
      </p:sp>
      <p:pic>
        <p:nvPicPr>
          <p:cNvPr id="3" name="Picture 2"/>
          <p:cNvPicPr>
            <a:picLocks noChangeAspect="1"/>
          </p:cNvPicPr>
          <p:nvPr/>
        </p:nvPicPr>
        <p:blipFill>
          <a:blip r:embed="rId2"/>
          <a:stretch>
            <a:fillRect/>
          </a:stretch>
        </p:blipFill>
        <p:spPr>
          <a:xfrm>
            <a:off x="810505" y="5738408"/>
            <a:ext cx="2627604" cy="749873"/>
          </a:xfrm>
          <a:prstGeom prst="rect">
            <a:avLst/>
          </a:prstGeom>
        </p:spPr>
      </p:pic>
      <p:sp>
        <p:nvSpPr>
          <p:cNvPr id="7" name="TextBox 6"/>
          <p:cNvSpPr txBox="1"/>
          <p:nvPr/>
        </p:nvSpPr>
        <p:spPr>
          <a:xfrm>
            <a:off x="3978940" y="5774236"/>
            <a:ext cx="7002966" cy="707886"/>
          </a:xfrm>
          <a:prstGeom prst="rect">
            <a:avLst/>
          </a:prstGeom>
          <a:noFill/>
        </p:spPr>
        <p:txBody>
          <a:bodyPr wrap="square" rtlCol="0">
            <a:spAutoFit/>
          </a:bodyPr>
          <a:lstStyle/>
          <a:p>
            <a:r>
              <a:rPr lang="hr-HR" sz="1000" dirty="0"/>
              <a:t>“Financira Europska unija – </a:t>
            </a:r>
            <a:r>
              <a:rPr lang="hr-HR" sz="1000" dirty="0" err="1"/>
              <a:t>NextGenerationEU</a:t>
            </a:r>
            <a:r>
              <a:rPr lang="hr-HR" sz="1000" dirty="0"/>
              <a:t>. Izneseni stavovi i mišljenja samo su autorova i ne odražavaju nužno službena stajališta Europske unije ili Europske komisije, kao ni stajališta Agencije za elektroničke medije ni Ministarstva kulture i medija. Europska unija i Europska komisija, kao ni Agencija za elektroničke medije ni Ministarstvo kulture i medija ne mogu se smatrati odgovornima za njih”</a:t>
            </a:r>
          </a:p>
        </p:txBody>
      </p:sp>
      <p:pic>
        <p:nvPicPr>
          <p:cNvPr id="9" name="Picture 8"/>
          <p:cNvPicPr>
            <a:picLocks noChangeAspect="1"/>
          </p:cNvPicPr>
          <p:nvPr/>
        </p:nvPicPr>
        <p:blipFill>
          <a:blip r:embed="rId3"/>
          <a:stretch>
            <a:fillRect/>
          </a:stretch>
        </p:blipFill>
        <p:spPr>
          <a:xfrm>
            <a:off x="574850" y="315260"/>
            <a:ext cx="2152075" cy="560881"/>
          </a:xfrm>
          <a:prstGeom prst="rect">
            <a:avLst/>
          </a:prstGeom>
        </p:spPr>
      </p:pic>
      <p:pic>
        <p:nvPicPr>
          <p:cNvPr id="11" name="Picture 10"/>
          <p:cNvPicPr>
            <a:picLocks noChangeAspect="1"/>
          </p:cNvPicPr>
          <p:nvPr/>
        </p:nvPicPr>
        <p:blipFill>
          <a:blip r:embed="rId4"/>
          <a:stretch>
            <a:fillRect/>
          </a:stretch>
        </p:blipFill>
        <p:spPr>
          <a:xfrm>
            <a:off x="3629617" y="277298"/>
            <a:ext cx="2414901" cy="574976"/>
          </a:xfrm>
          <a:prstGeom prst="rect">
            <a:avLst/>
          </a:prstGeom>
        </p:spPr>
      </p:pic>
      <p:pic>
        <p:nvPicPr>
          <p:cNvPr id="15" name="Picture 14"/>
          <p:cNvPicPr>
            <a:picLocks noChangeAspect="1"/>
          </p:cNvPicPr>
          <p:nvPr/>
        </p:nvPicPr>
        <p:blipFill>
          <a:blip r:embed="rId5"/>
          <a:stretch>
            <a:fillRect/>
          </a:stretch>
        </p:blipFill>
        <p:spPr>
          <a:xfrm>
            <a:off x="6947210" y="121553"/>
            <a:ext cx="877900" cy="914479"/>
          </a:xfrm>
          <a:prstGeom prst="rect">
            <a:avLst/>
          </a:prstGeom>
        </p:spPr>
      </p:pic>
      <p:pic>
        <p:nvPicPr>
          <p:cNvPr id="16" name="Picture 15"/>
          <p:cNvPicPr>
            <a:picLocks noChangeAspect="1"/>
          </p:cNvPicPr>
          <p:nvPr/>
        </p:nvPicPr>
        <p:blipFill>
          <a:blip r:embed="rId6"/>
          <a:stretch>
            <a:fillRect/>
          </a:stretch>
        </p:blipFill>
        <p:spPr>
          <a:xfrm>
            <a:off x="8889479" y="277298"/>
            <a:ext cx="2092427" cy="600160"/>
          </a:xfrm>
          <a:prstGeom prst="rect">
            <a:avLst/>
          </a:prstGeom>
        </p:spPr>
      </p:pic>
      <p:pic>
        <p:nvPicPr>
          <p:cNvPr id="17" name="Picture 16">
            <a:extLst>
              <a:ext uri="{FF2B5EF4-FFF2-40B4-BE49-F238E27FC236}">
                <a16:creationId xmlns:a16="http://schemas.microsoft.com/office/drawing/2014/main" id="{B2F2EE44-ED2C-4285-9E2A-2D1300994976}"/>
              </a:ext>
            </a:extLst>
          </p:cNvPr>
          <p:cNvPicPr/>
          <p:nvPr/>
        </p:nvPicPr>
        <p:blipFill rotWithShape="1">
          <a:blip r:embed="rId7" cstate="print">
            <a:extLst>
              <a:ext uri="{28A0092B-C50C-407E-A947-70E740481C1C}">
                <a14:useLocalDpi xmlns:a14="http://schemas.microsoft.com/office/drawing/2010/main" val="0"/>
              </a:ext>
            </a:extLst>
          </a:blip>
          <a:srcRect t="32573" b="32861"/>
          <a:stretch/>
        </p:blipFill>
        <p:spPr bwMode="auto">
          <a:xfrm>
            <a:off x="10559142" y="6031106"/>
            <a:ext cx="1524000" cy="526415"/>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431CE1B-A724-41AC-BCFA-B0795B3B693E}"/>
              </a:ext>
            </a:extLst>
          </p:cNvPr>
          <p:cNvSpPr txBox="1"/>
          <p:nvPr/>
        </p:nvSpPr>
        <p:spPr>
          <a:xfrm>
            <a:off x="330880" y="1584228"/>
            <a:ext cx="10651026" cy="3072892"/>
          </a:xfrm>
          <a:prstGeom prst="rect">
            <a:avLst/>
          </a:prstGeom>
          <a:noFill/>
        </p:spPr>
        <p:txBody>
          <a:bodyPr wrap="square">
            <a:spAutoFit/>
          </a:bodyPr>
          <a:lstStyle/>
          <a:p>
            <a:pPr lvl="0" algn="just">
              <a:lnSpc>
                <a:spcPct val="115000"/>
              </a:lnSpc>
              <a:spcAft>
                <a:spcPts val="1000"/>
              </a:spcAft>
              <a:buSzPts val="1000"/>
              <a:tabLst>
                <a:tab pos="457200" algn="l"/>
              </a:tabLs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Pie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Chart</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Tortni</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grafikon)</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15000"/>
              </a:lnSpc>
              <a:spcAft>
                <a:spcPts val="1000"/>
              </a:spcAft>
              <a:buSzPts val="1000"/>
              <a:tabLst>
                <a:tab pos="457200" algn="l"/>
              </a:tabLst>
            </a:pPr>
            <a:r>
              <a:rPr lang="hr-HR" sz="1800" b="1" dirty="0" err="1">
                <a:effectLst/>
                <a:latin typeface="Calibri" panose="020F0502020204030204" pitchFamily="34" charset="0"/>
                <a:ea typeface="Times New Roman" panose="02020603050405020304" pitchFamily="18" charset="0"/>
                <a:cs typeface="Times New Roman" panose="02020603050405020304" pitchFamily="18" charset="0"/>
              </a:rPr>
              <a:t>Scatter</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 Plot (Raspršeni grafikon)</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FF9408C-F096-4C30-BE2C-34D1736B3DC2}"/>
              </a:ext>
            </a:extLst>
          </p:cNvPr>
          <p:cNvPicPr>
            <a:picLocks noChangeAspect="1"/>
          </p:cNvPicPr>
          <p:nvPr/>
        </p:nvPicPr>
        <p:blipFill>
          <a:blip r:embed="rId8"/>
          <a:stretch>
            <a:fillRect/>
          </a:stretch>
        </p:blipFill>
        <p:spPr>
          <a:xfrm>
            <a:off x="3247693" y="1508829"/>
            <a:ext cx="7658764" cy="1760373"/>
          </a:xfrm>
          <a:prstGeom prst="rect">
            <a:avLst/>
          </a:prstGeom>
        </p:spPr>
      </p:pic>
      <p:pic>
        <p:nvPicPr>
          <p:cNvPr id="19" name="Picture 18">
            <a:extLst>
              <a:ext uri="{FF2B5EF4-FFF2-40B4-BE49-F238E27FC236}">
                <a16:creationId xmlns:a16="http://schemas.microsoft.com/office/drawing/2014/main" id="{639E3970-7046-4B3E-A106-F7499C95F2EE}"/>
              </a:ext>
            </a:extLst>
          </p:cNvPr>
          <p:cNvPicPr>
            <a:picLocks noChangeAspect="1"/>
          </p:cNvPicPr>
          <p:nvPr/>
        </p:nvPicPr>
        <p:blipFill>
          <a:blip r:embed="rId9"/>
          <a:stretch>
            <a:fillRect/>
          </a:stretch>
        </p:blipFill>
        <p:spPr>
          <a:xfrm>
            <a:off x="3978940" y="3560693"/>
            <a:ext cx="4732430" cy="1806097"/>
          </a:xfrm>
          <a:prstGeom prst="rect">
            <a:avLst/>
          </a:prstGeom>
        </p:spPr>
      </p:pic>
    </p:spTree>
    <p:extLst>
      <p:ext uri="{BB962C8B-B14F-4D97-AF65-F5344CB8AC3E}">
        <p14:creationId xmlns:p14="http://schemas.microsoft.com/office/powerpoint/2010/main" val="1226688910"/>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13381</TotalTime>
  <Words>10983</Words>
  <Application>Microsoft Office PowerPoint</Application>
  <PresentationFormat>Widescreen</PresentationFormat>
  <Paragraphs>610</Paragraphs>
  <Slides>87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Symbol</vt:lpstr>
      <vt:lpstr>Calibri</vt:lpstr>
      <vt:lpstr>Wingdings</vt:lpstr>
      <vt:lpstr>Avenir Next LT Pro</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Bojana Boric</cp:lastModifiedBy>
  <cp:revision>2530</cp:revision>
  <dcterms:created xsi:type="dcterms:W3CDTF">2019-06-03T03:08:53Z</dcterms:created>
  <dcterms:modified xsi:type="dcterms:W3CDTF">2024-07-15T08:38:36Z</dcterms:modified>
</cp:coreProperties>
</file>