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5"/>
  </p:notesMasterIdLst>
  <p:handoutMasterIdLst>
    <p:handoutMasterId r:id="rId56"/>
  </p:handoutMasterIdLst>
  <p:sldIdLst>
    <p:sldId id="329" r:id="rId2"/>
    <p:sldId id="369" r:id="rId3"/>
    <p:sldId id="370" r:id="rId4"/>
    <p:sldId id="341" r:id="rId5"/>
    <p:sldId id="333" r:id="rId6"/>
    <p:sldId id="334" r:id="rId7"/>
    <p:sldId id="336" r:id="rId8"/>
    <p:sldId id="339" r:id="rId9"/>
    <p:sldId id="338" r:id="rId10"/>
    <p:sldId id="343" r:id="rId11"/>
    <p:sldId id="344" r:id="rId12"/>
    <p:sldId id="342" r:id="rId13"/>
    <p:sldId id="337" r:id="rId14"/>
    <p:sldId id="349" r:id="rId15"/>
    <p:sldId id="348" r:id="rId16"/>
    <p:sldId id="347" r:id="rId17"/>
    <p:sldId id="346" r:id="rId18"/>
    <p:sldId id="345" r:id="rId19"/>
    <p:sldId id="354" r:id="rId20"/>
    <p:sldId id="353" r:id="rId21"/>
    <p:sldId id="355" r:id="rId22"/>
    <p:sldId id="356" r:id="rId23"/>
    <p:sldId id="352" r:id="rId24"/>
    <p:sldId id="351" r:id="rId25"/>
    <p:sldId id="350" r:id="rId26"/>
    <p:sldId id="362" r:id="rId27"/>
    <p:sldId id="363" r:id="rId28"/>
    <p:sldId id="360" r:id="rId29"/>
    <p:sldId id="361" r:id="rId30"/>
    <p:sldId id="359" r:id="rId31"/>
    <p:sldId id="358" r:id="rId32"/>
    <p:sldId id="373" r:id="rId33"/>
    <p:sldId id="372" r:id="rId34"/>
    <p:sldId id="371" r:id="rId35"/>
    <p:sldId id="368" r:id="rId36"/>
    <p:sldId id="367" r:id="rId37"/>
    <p:sldId id="366" r:id="rId38"/>
    <p:sldId id="374" r:id="rId39"/>
    <p:sldId id="364" r:id="rId40"/>
    <p:sldId id="375" r:id="rId41"/>
    <p:sldId id="381" r:id="rId42"/>
    <p:sldId id="380" r:id="rId43"/>
    <p:sldId id="379" r:id="rId44"/>
    <p:sldId id="378" r:id="rId45"/>
    <p:sldId id="377" r:id="rId46"/>
    <p:sldId id="384" r:id="rId47"/>
    <p:sldId id="383" r:id="rId48"/>
    <p:sldId id="385" r:id="rId49"/>
    <p:sldId id="382" r:id="rId50"/>
    <p:sldId id="388" r:id="rId51"/>
    <p:sldId id="387" r:id="rId52"/>
    <p:sldId id="389" r:id="rId53"/>
    <p:sldId id="331" r:id="rId54"/>
  </p:sldIdLst>
  <p:sldSz cx="12192000" cy="6858000"/>
  <p:notesSz cx="6858000" cy="9144000"/>
  <p:embeddedFontLst>
    <p:embeddedFont>
      <p:font typeface="Avenir Next LT Pro" panose="020B0504020202020204" pitchFamily="34" charset="0"/>
      <p:regular r:id="rId57"/>
      <p:bold r:id="rId58"/>
      <p:italic r:id="rId59"/>
      <p:boldItalic r:id="rId60"/>
    </p:embeddedFont>
    <p:embeddedFont>
      <p:font typeface="Calibri" panose="020F0502020204030204" pitchFamily="34" charset="0"/>
      <p:regular r:id="rId61"/>
      <p:bold r:id="rId62"/>
      <p:italic r:id="rId63"/>
      <p:boldItalic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guide id="3" pos="600" userDrawn="1">
          <p15:clr>
            <a:srgbClr val="A4A3A4"/>
          </p15:clr>
        </p15:guide>
        <p15:guide id="4" pos="7080" userDrawn="1">
          <p15:clr>
            <a:srgbClr val="A4A3A4"/>
          </p15:clr>
        </p15:guide>
        <p15:guide id="5" orient="horz" pos="576" userDrawn="1">
          <p15:clr>
            <a:srgbClr val="A4A3A4"/>
          </p15:clr>
        </p15:guide>
        <p15:guide id="6" orient="horz" pos="37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D71"/>
    <a:srgbClr val="03378B"/>
    <a:srgbClr val="8BC53F"/>
    <a:srgbClr val="354659"/>
    <a:srgbClr val="3AB5D9"/>
    <a:srgbClr val="B2E3EE"/>
    <a:srgbClr val="0BD0D9"/>
    <a:srgbClr val="F3F3F3"/>
    <a:srgbClr val="404D56"/>
    <a:srgbClr val="10A8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61" autoAdjust="0"/>
    <p:restoredTop sz="94416" autoAdjust="0"/>
  </p:normalViewPr>
  <p:slideViewPr>
    <p:cSldViewPr snapToGrid="0">
      <p:cViewPr varScale="1">
        <p:scale>
          <a:sx n="80" d="100"/>
          <a:sy n="80" d="100"/>
        </p:scale>
        <p:origin x="830" y="53"/>
      </p:cViewPr>
      <p:guideLst>
        <p:guide orient="horz" pos="2136"/>
        <p:guide pos="3840"/>
        <p:guide pos="600"/>
        <p:guide pos="7080"/>
        <p:guide orient="horz" pos="576"/>
        <p:guide orient="horz" pos="3720"/>
      </p:guideLst>
    </p:cSldViewPr>
  </p:slideViewPr>
  <p:notesTextViewPr>
    <p:cViewPr>
      <p:scale>
        <a:sx n="3" d="2"/>
        <a:sy n="3" d="2"/>
      </p:scale>
      <p:origin x="0" y="0"/>
    </p:cViewPr>
  </p:notesTextViewPr>
  <p:sorterViewPr>
    <p:cViewPr>
      <p:scale>
        <a:sx n="103" d="100"/>
        <a:sy n="103" d="100"/>
      </p:scale>
      <p:origin x="0" y="0"/>
    </p:cViewPr>
  </p:sorterViewPr>
  <p:notesViewPr>
    <p:cSldViewPr snapToGrid="0">
      <p:cViewPr varScale="1">
        <p:scale>
          <a:sx n="77" d="100"/>
          <a:sy n="77" d="100"/>
        </p:scale>
        <p:origin x="3448"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7.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64"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venir Next LT Pro"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1C20CD-15C7-4161-9271-AA393F3BEBD2}" type="datetimeFigureOut">
              <a:rPr lang="en-US" smtClean="0">
                <a:latin typeface="Avenir Next LT Pro" panose="020B0504020202020204" pitchFamily="34" charset="0"/>
              </a:rPr>
              <a:t>7/15/2024</a:t>
            </a:fld>
            <a:endParaRPr lang="en-US" dirty="0">
              <a:latin typeface="Avenir Next LT Pro"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venir Next LT Pro"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35A8A6-FEAE-454E-AA98-54EA61CA4A60}" type="slidenum">
              <a:rPr lang="en-US" smtClean="0">
                <a:latin typeface="Avenir Next LT Pro" panose="020B0504020202020204" pitchFamily="34" charset="0"/>
              </a:rPr>
              <a:t>‹#›</a:t>
            </a:fld>
            <a:endParaRPr lang="en-US" dirty="0">
              <a:latin typeface="Avenir Next LT Pro" panose="020B0504020202020204" pitchFamily="34" charset="0"/>
            </a:endParaRPr>
          </a:p>
        </p:txBody>
      </p:sp>
    </p:spTree>
    <p:extLst>
      <p:ext uri="{BB962C8B-B14F-4D97-AF65-F5344CB8AC3E}">
        <p14:creationId xmlns:p14="http://schemas.microsoft.com/office/powerpoint/2010/main" val="3554263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venir Next LT Pro"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venir Next LT Pro" panose="020B0504020202020204" pitchFamily="34" charset="0"/>
              </a:defRPr>
            </a:lvl1pPr>
          </a:lstStyle>
          <a:p>
            <a:fld id="{2F1677EA-F7BB-492F-BF15-7747DC07EE7E}" type="datetimeFigureOut">
              <a:rPr lang="en-US" smtClean="0"/>
              <a:pPr/>
              <a:t>7/15/2024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venir Next LT Pro"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venir Next LT Pro" panose="020B0504020202020204" pitchFamily="34" charset="0"/>
              </a:defRPr>
            </a:lvl1pPr>
          </a:lstStyle>
          <a:p>
            <a:fld id="{918649F8-882C-4002-AB2C-ED8BCF0D8646}" type="slidenum">
              <a:rPr lang="en-US" smtClean="0"/>
              <a:pPr/>
              <a:t>‹#›</a:t>
            </a:fld>
            <a:endParaRPr lang="en-US" dirty="0"/>
          </a:p>
        </p:txBody>
      </p:sp>
    </p:spTree>
    <p:extLst>
      <p:ext uri="{BB962C8B-B14F-4D97-AF65-F5344CB8AC3E}">
        <p14:creationId xmlns:p14="http://schemas.microsoft.com/office/powerpoint/2010/main" val="1830473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venir Next LT Pro" panose="020B0504020202020204" pitchFamily="34" charset="0"/>
        <a:ea typeface="+mn-ea"/>
        <a:cs typeface="+mn-cs"/>
      </a:defRPr>
    </a:lvl1pPr>
    <a:lvl2pPr marL="457200" algn="l" defTabSz="914400" rtl="0" eaLnBrk="1" latinLnBrk="0" hangingPunct="1">
      <a:defRPr sz="1200" kern="1200">
        <a:solidFill>
          <a:schemeClr val="tx1"/>
        </a:solidFill>
        <a:latin typeface="Avenir Next LT Pro" panose="020B0504020202020204" pitchFamily="34" charset="0"/>
        <a:ea typeface="+mn-ea"/>
        <a:cs typeface="+mn-cs"/>
      </a:defRPr>
    </a:lvl2pPr>
    <a:lvl3pPr marL="914400" algn="l" defTabSz="914400" rtl="0" eaLnBrk="1" latinLnBrk="0" hangingPunct="1">
      <a:defRPr sz="1200" kern="1200">
        <a:solidFill>
          <a:schemeClr val="tx1"/>
        </a:solidFill>
        <a:latin typeface="Avenir Next LT Pro" panose="020B0504020202020204" pitchFamily="34" charset="0"/>
        <a:ea typeface="+mn-ea"/>
        <a:cs typeface="+mn-cs"/>
      </a:defRPr>
    </a:lvl3pPr>
    <a:lvl4pPr marL="1371600" algn="l" defTabSz="914400" rtl="0" eaLnBrk="1" latinLnBrk="0" hangingPunct="1">
      <a:defRPr sz="1200" kern="1200">
        <a:solidFill>
          <a:schemeClr val="tx1"/>
        </a:solidFill>
        <a:latin typeface="Avenir Next LT Pro" panose="020B0504020202020204" pitchFamily="34" charset="0"/>
        <a:ea typeface="+mn-ea"/>
        <a:cs typeface="+mn-cs"/>
      </a:defRPr>
    </a:lvl4pPr>
    <a:lvl5pPr marL="1828800" algn="l" defTabSz="914400" rtl="0" eaLnBrk="1" latinLnBrk="0" hangingPunct="1">
      <a:defRPr sz="1200" kern="1200">
        <a:solidFill>
          <a:schemeClr val="tx1"/>
        </a:solidFill>
        <a:latin typeface="Avenir Next LT Pro"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462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Picture Placeholder 5"/>
          <p:cNvSpPr>
            <a:spLocks noGrp="1"/>
          </p:cNvSpPr>
          <p:nvPr>
            <p:ph type="pic" sz="quarter" idx="10" hasCustomPrompt="1"/>
          </p:nvPr>
        </p:nvSpPr>
        <p:spPr>
          <a:xfrm>
            <a:off x="5082540" y="0"/>
            <a:ext cx="591312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3894189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Picture Placeholder 5"/>
          <p:cNvSpPr>
            <a:spLocks noGrp="1"/>
          </p:cNvSpPr>
          <p:nvPr>
            <p:ph type="pic" sz="quarter" idx="11" hasCustomPrompt="1"/>
          </p:nvPr>
        </p:nvSpPr>
        <p:spPr>
          <a:xfrm>
            <a:off x="5067300" y="0"/>
            <a:ext cx="35941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8" name="Picture Placeholder 7"/>
          <p:cNvSpPr>
            <a:spLocks noGrp="1"/>
          </p:cNvSpPr>
          <p:nvPr>
            <p:ph type="pic" sz="quarter" idx="12" hasCustomPrompt="1"/>
          </p:nvPr>
        </p:nvSpPr>
        <p:spPr>
          <a:xfrm>
            <a:off x="8661400" y="3429000"/>
            <a:ext cx="3559630" cy="3429001"/>
          </a:xfrm>
          <a:prstGeom prst="rect">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6" name="Picture Placeholder 7"/>
          <p:cNvSpPr>
            <a:spLocks noGrp="1"/>
          </p:cNvSpPr>
          <p:nvPr>
            <p:ph type="pic" sz="quarter" idx="13" hasCustomPrompt="1"/>
          </p:nvPr>
        </p:nvSpPr>
        <p:spPr>
          <a:xfrm>
            <a:off x="0" y="3429000"/>
            <a:ext cx="1542009" cy="3429000"/>
          </a:xfrm>
          <a:prstGeom prst="rect">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1169487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3"/>
          <p:cNvSpPr/>
          <p:nvPr userDrawn="1"/>
        </p:nvSpPr>
        <p:spPr>
          <a:xfrm>
            <a:off x="1292326" y="4184262"/>
            <a:ext cx="1725738" cy="1764261"/>
          </a:xfrm>
          <a:custGeom>
            <a:avLst/>
            <a:gdLst>
              <a:gd name="connsiteX0" fmla="*/ 0 w 2272553"/>
              <a:gd name="connsiteY0" fmla="*/ 0 h 2514600"/>
              <a:gd name="connsiteX1" fmla="*/ 2272553 w 2272553"/>
              <a:gd name="connsiteY1" fmla="*/ 0 h 2514600"/>
              <a:gd name="connsiteX2" fmla="*/ 2272553 w 2272553"/>
              <a:gd name="connsiteY2" fmla="*/ 2514600 h 2514600"/>
              <a:gd name="connsiteX3" fmla="*/ 0 w 2272553"/>
              <a:gd name="connsiteY3" fmla="*/ 2514600 h 2514600"/>
              <a:gd name="connsiteX4" fmla="*/ 0 w 2272553"/>
              <a:gd name="connsiteY4" fmla="*/ 0 h 2514600"/>
              <a:gd name="connsiteX0" fmla="*/ 322729 w 2272553"/>
              <a:gd name="connsiteY0" fmla="*/ 524435 h 2514600"/>
              <a:gd name="connsiteX1" fmla="*/ 2272553 w 2272553"/>
              <a:gd name="connsiteY1" fmla="*/ 0 h 2514600"/>
              <a:gd name="connsiteX2" fmla="*/ 2272553 w 2272553"/>
              <a:gd name="connsiteY2" fmla="*/ 2514600 h 2514600"/>
              <a:gd name="connsiteX3" fmla="*/ 0 w 2272553"/>
              <a:gd name="connsiteY3" fmla="*/ 2514600 h 2514600"/>
              <a:gd name="connsiteX4" fmla="*/ 322729 w 2272553"/>
              <a:gd name="connsiteY4" fmla="*/ 524435 h 2514600"/>
              <a:gd name="connsiteX0" fmla="*/ 322729 w 2272553"/>
              <a:gd name="connsiteY0" fmla="*/ 0 h 1990165"/>
              <a:gd name="connsiteX1" fmla="*/ 1667435 w 2272553"/>
              <a:gd name="connsiteY1" fmla="*/ 349624 h 1990165"/>
              <a:gd name="connsiteX2" fmla="*/ 2272553 w 2272553"/>
              <a:gd name="connsiteY2" fmla="*/ 1990165 h 1990165"/>
              <a:gd name="connsiteX3" fmla="*/ 0 w 2272553"/>
              <a:gd name="connsiteY3" fmla="*/ 1990165 h 1990165"/>
              <a:gd name="connsiteX4" fmla="*/ 322729 w 2272553"/>
              <a:gd name="connsiteY4" fmla="*/ 0 h 1990165"/>
              <a:gd name="connsiteX0" fmla="*/ 322729 w 1721223"/>
              <a:gd name="connsiteY0" fmla="*/ 0 h 1990165"/>
              <a:gd name="connsiteX1" fmla="*/ 1667435 w 1721223"/>
              <a:gd name="connsiteY1" fmla="*/ 349624 h 1990165"/>
              <a:gd name="connsiteX2" fmla="*/ 1721223 w 1721223"/>
              <a:gd name="connsiteY2" fmla="*/ 1385047 h 1990165"/>
              <a:gd name="connsiteX3" fmla="*/ 0 w 1721223"/>
              <a:gd name="connsiteY3" fmla="*/ 1990165 h 1990165"/>
              <a:gd name="connsiteX4" fmla="*/ 322729 w 1721223"/>
              <a:gd name="connsiteY4" fmla="*/ 0 h 1990165"/>
              <a:gd name="connsiteX0" fmla="*/ 0 w 1398494"/>
              <a:gd name="connsiteY0" fmla="*/ 0 h 1438835"/>
              <a:gd name="connsiteX1" fmla="*/ 1344706 w 1398494"/>
              <a:gd name="connsiteY1" fmla="*/ 349624 h 1438835"/>
              <a:gd name="connsiteX2" fmla="*/ 1398494 w 1398494"/>
              <a:gd name="connsiteY2" fmla="*/ 1385047 h 1438835"/>
              <a:gd name="connsiteX3" fmla="*/ 161366 w 1398494"/>
              <a:gd name="connsiteY3" fmla="*/ 1438835 h 1438835"/>
              <a:gd name="connsiteX4" fmla="*/ 0 w 1398494"/>
              <a:gd name="connsiteY4" fmla="*/ 0 h 1438835"/>
              <a:gd name="connsiteX0" fmla="*/ 135744 w 1534238"/>
              <a:gd name="connsiteY0" fmla="*/ 0 h 1438835"/>
              <a:gd name="connsiteX1" fmla="*/ 1480450 w 1534238"/>
              <a:gd name="connsiteY1" fmla="*/ 349624 h 1438835"/>
              <a:gd name="connsiteX2" fmla="*/ 1534238 w 1534238"/>
              <a:gd name="connsiteY2" fmla="*/ 1385047 h 1438835"/>
              <a:gd name="connsiteX3" fmla="*/ 297110 w 1534238"/>
              <a:gd name="connsiteY3" fmla="*/ 1438835 h 1438835"/>
              <a:gd name="connsiteX4" fmla="*/ 135744 w 1534238"/>
              <a:gd name="connsiteY4" fmla="*/ 0 h 1438835"/>
              <a:gd name="connsiteX0" fmla="*/ 155107 w 1553601"/>
              <a:gd name="connsiteY0" fmla="*/ 0 h 1438835"/>
              <a:gd name="connsiteX1" fmla="*/ 1499813 w 1553601"/>
              <a:gd name="connsiteY1" fmla="*/ 349624 h 1438835"/>
              <a:gd name="connsiteX2" fmla="*/ 1553601 w 1553601"/>
              <a:gd name="connsiteY2" fmla="*/ 1385047 h 1438835"/>
              <a:gd name="connsiteX3" fmla="*/ 316473 w 1553601"/>
              <a:gd name="connsiteY3" fmla="*/ 1438835 h 1438835"/>
              <a:gd name="connsiteX4" fmla="*/ 155107 w 1553601"/>
              <a:gd name="connsiteY4" fmla="*/ 0 h 1438835"/>
              <a:gd name="connsiteX0" fmla="*/ 155107 w 1553601"/>
              <a:gd name="connsiteY0" fmla="*/ 150979 h 1589814"/>
              <a:gd name="connsiteX1" fmla="*/ 1499813 w 1553601"/>
              <a:gd name="connsiteY1" fmla="*/ 500603 h 1589814"/>
              <a:gd name="connsiteX2" fmla="*/ 1553601 w 1553601"/>
              <a:gd name="connsiteY2" fmla="*/ 1536026 h 1589814"/>
              <a:gd name="connsiteX3" fmla="*/ 316473 w 1553601"/>
              <a:gd name="connsiteY3" fmla="*/ 1589814 h 1589814"/>
              <a:gd name="connsiteX4" fmla="*/ 155107 w 1553601"/>
              <a:gd name="connsiteY4" fmla="*/ 150979 h 1589814"/>
              <a:gd name="connsiteX0" fmla="*/ 155107 w 1553601"/>
              <a:gd name="connsiteY0" fmla="*/ 131779 h 1570614"/>
              <a:gd name="connsiteX1" fmla="*/ 1499813 w 1553601"/>
              <a:gd name="connsiteY1" fmla="*/ 481403 h 1570614"/>
              <a:gd name="connsiteX2" fmla="*/ 1553601 w 1553601"/>
              <a:gd name="connsiteY2" fmla="*/ 1516826 h 1570614"/>
              <a:gd name="connsiteX3" fmla="*/ 316473 w 1553601"/>
              <a:gd name="connsiteY3" fmla="*/ 1570614 h 1570614"/>
              <a:gd name="connsiteX4" fmla="*/ 155107 w 1553601"/>
              <a:gd name="connsiteY4" fmla="*/ 131779 h 1570614"/>
              <a:gd name="connsiteX0" fmla="*/ 155107 w 1691693"/>
              <a:gd name="connsiteY0" fmla="*/ 131779 h 1570614"/>
              <a:gd name="connsiteX1" fmla="*/ 1499813 w 1691693"/>
              <a:gd name="connsiteY1" fmla="*/ 481403 h 1570614"/>
              <a:gd name="connsiteX2" fmla="*/ 1553601 w 1691693"/>
              <a:gd name="connsiteY2" fmla="*/ 1516826 h 1570614"/>
              <a:gd name="connsiteX3" fmla="*/ 316473 w 1691693"/>
              <a:gd name="connsiteY3" fmla="*/ 1570614 h 1570614"/>
              <a:gd name="connsiteX4" fmla="*/ 155107 w 1691693"/>
              <a:gd name="connsiteY4" fmla="*/ 131779 h 1570614"/>
              <a:gd name="connsiteX0" fmla="*/ 155107 w 1764561"/>
              <a:gd name="connsiteY0" fmla="*/ 131779 h 1570614"/>
              <a:gd name="connsiteX1" fmla="*/ 1499813 w 1764561"/>
              <a:gd name="connsiteY1" fmla="*/ 481403 h 1570614"/>
              <a:gd name="connsiteX2" fmla="*/ 1553601 w 1764561"/>
              <a:gd name="connsiteY2" fmla="*/ 1516826 h 1570614"/>
              <a:gd name="connsiteX3" fmla="*/ 316473 w 1764561"/>
              <a:gd name="connsiteY3" fmla="*/ 1570614 h 1570614"/>
              <a:gd name="connsiteX4" fmla="*/ 155107 w 1764561"/>
              <a:gd name="connsiteY4" fmla="*/ 131779 h 1570614"/>
              <a:gd name="connsiteX0" fmla="*/ 155107 w 1764561"/>
              <a:gd name="connsiteY0" fmla="*/ 131779 h 1702753"/>
              <a:gd name="connsiteX1" fmla="*/ 1499813 w 1764561"/>
              <a:gd name="connsiteY1" fmla="*/ 481403 h 1702753"/>
              <a:gd name="connsiteX2" fmla="*/ 1553601 w 1764561"/>
              <a:gd name="connsiteY2" fmla="*/ 1516826 h 1702753"/>
              <a:gd name="connsiteX3" fmla="*/ 316473 w 1764561"/>
              <a:gd name="connsiteY3" fmla="*/ 1570614 h 1702753"/>
              <a:gd name="connsiteX4" fmla="*/ 155107 w 1764561"/>
              <a:gd name="connsiteY4" fmla="*/ 131779 h 1702753"/>
              <a:gd name="connsiteX0" fmla="*/ 155107 w 1764561"/>
              <a:gd name="connsiteY0" fmla="*/ 131779 h 1762233"/>
              <a:gd name="connsiteX1" fmla="*/ 1499813 w 1764561"/>
              <a:gd name="connsiteY1" fmla="*/ 481403 h 1762233"/>
              <a:gd name="connsiteX2" fmla="*/ 1553601 w 1764561"/>
              <a:gd name="connsiteY2" fmla="*/ 1516826 h 1762233"/>
              <a:gd name="connsiteX3" fmla="*/ 316473 w 1764561"/>
              <a:gd name="connsiteY3" fmla="*/ 1570614 h 1762233"/>
              <a:gd name="connsiteX4" fmla="*/ 155107 w 1764561"/>
              <a:gd name="connsiteY4" fmla="*/ 131779 h 1762233"/>
              <a:gd name="connsiteX0" fmla="*/ 245575 w 1721679"/>
              <a:gd name="connsiteY0" fmla="*/ 125515 h 1813119"/>
              <a:gd name="connsiteX1" fmla="*/ 1456931 w 1721679"/>
              <a:gd name="connsiteY1" fmla="*/ 532289 h 1813119"/>
              <a:gd name="connsiteX2" fmla="*/ 1510719 w 1721679"/>
              <a:gd name="connsiteY2" fmla="*/ 1567712 h 1813119"/>
              <a:gd name="connsiteX3" fmla="*/ 273591 w 1721679"/>
              <a:gd name="connsiteY3" fmla="*/ 1621500 h 1813119"/>
              <a:gd name="connsiteX4" fmla="*/ 245575 w 1721679"/>
              <a:gd name="connsiteY4" fmla="*/ 125515 h 1813119"/>
              <a:gd name="connsiteX0" fmla="*/ 225214 w 1701318"/>
              <a:gd name="connsiteY0" fmla="*/ 125515 h 1801140"/>
              <a:gd name="connsiteX1" fmla="*/ 1436570 w 1701318"/>
              <a:gd name="connsiteY1" fmla="*/ 532289 h 1801140"/>
              <a:gd name="connsiteX2" fmla="*/ 1490358 w 1701318"/>
              <a:gd name="connsiteY2" fmla="*/ 1567712 h 1801140"/>
              <a:gd name="connsiteX3" fmla="*/ 281805 w 1701318"/>
              <a:gd name="connsiteY3" fmla="*/ 1592925 h 1801140"/>
              <a:gd name="connsiteX4" fmla="*/ 225214 w 1701318"/>
              <a:gd name="connsiteY4" fmla="*/ 125515 h 1801140"/>
              <a:gd name="connsiteX0" fmla="*/ 258938 w 1735042"/>
              <a:gd name="connsiteY0" fmla="*/ 125515 h 1801140"/>
              <a:gd name="connsiteX1" fmla="*/ 1470294 w 1735042"/>
              <a:gd name="connsiteY1" fmla="*/ 532289 h 1801140"/>
              <a:gd name="connsiteX2" fmla="*/ 1524082 w 1735042"/>
              <a:gd name="connsiteY2" fmla="*/ 1567712 h 1801140"/>
              <a:gd name="connsiteX3" fmla="*/ 315529 w 1735042"/>
              <a:gd name="connsiteY3" fmla="*/ 1592925 h 1801140"/>
              <a:gd name="connsiteX4" fmla="*/ 258938 w 1735042"/>
              <a:gd name="connsiteY4" fmla="*/ 125515 h 1801140"/>
              <a:gd name="connsiteX0" fmla="*/ 258938 w 1735042"/>
              <a:gd name="connsiteY0" fmla="*/ 125515 h 1764839"/>
              <a:gd name="connsiteX1" fmla="*/ 1470294 w 1735042"/>
              <a:gd name="connsiteY1" fmla="*/ 532289 h 1764839"/>
              <a:gd name="connsiteX2" fmla="*/ 1524082 w 1735042"/>
              <a:gd name="connsiteY2" fmla="*/ 1567712 h 1764839"/>
              <a:gd name="connsiteX3" fmla="*/ 315529 w 1735042"/>
              <a:gd name="connsiteY3" fmla="*/ 1592925 h 1764839"/>
              <a:gd name="connsiteX4" fmla="*/ 258938 w 1735042"/>
              <a:gd name="connsiteY4" fmla="*/ 125515 h 1764839"/>
              <a:gd name="connsiteX0" fmla="*/ 258938 w 1735042"/>
              <a:gd name="connsiteY0" fmla="*/ 125515 h 1757467"/>
              <a:gd name="connsiteX1" fmla="*/ 1470294 w 1735042"/>
              <a:gd name="connsiteY1" fmla="*/ 532289 h 1757467"/>
              <a:gd name="connsiteX2" fmla="*/ 1524082 w 1735042"/>
              <a:gd name="connsiteY2" fmla="*/ 1567712 h 1757467"/>
              <a:gd name="connsiteX3" fmla="*/ 315529 w 1735042"/>
              <a:gd name="connsiteY3" fmla="*/ 1592925 h 1757467"/>
              <a:gd name="connsiteX4" fmla="*/ 258938 w 1735042"/>
              <a:gd name="connsiteY4" fmla="*/ 125515 h 1757467"/>
              <a:gd name="connsiteX0" fmla="*/ 258938 w 1735042"/>
              <a:gd name="connsiteY0" fmla="*/ 125515 h 1782744"/>
              <a:gd name="connsiteX1" fmla="*/ 1470294 w 1735042"/>
              <a:gd name="connsiteY1" fmla="*/ 532289 h 1782744"/>
              <a:gd name="connsiteX2" fmla="*/ 1524082 w 1735042"/>
              <a:gd name="connsiteY2" fmla="*/ 1567712 h 1782744"/>
              <a:gd name="connsiteX3" fmla="*/ 315529 w 1735042"/>
              <a:gd name="connsiteY3" fmla="*/ 1592925 h 1782744"/>
              <a:gd name="connsiteX4" fmla="*/ 258938 w 1735042"/>
              <a:gd name="connsiteY4" fmla="*/ 125515 h 1782744"/>
              <a:gd name="connsiteX0" fmla="*/ 258938 w 1735042"/>
              <a:gd name="connsiteY0" fmla="*/ 125515 h 1802774"/>
              <a:gd name="connsiteX1" fmla="*/ 1470294 w 1735042"/>
              <a:gd name="connsiteY1" fmla="*/ 532289 h 1802774"/>
              <a:gd name="connsiteX2" fmla="*/ 1524082 w 1735042"/>
              <a:gd name="connsiteY2" fmla="*/ 1567712 h 1802774"/>
              <a:gd name="connsiteX3" fmla="*/ 315529 w 1735042"/>
              <a:gd name="connsiteY3" fmla="*/ 1592925 h 1802774"/>
              <a:gd name="connsiteX4" fmla="*/ 258938 w 1735042"/>
              <a:gd name="connsiteY4" fmla="*/ 125515 h 1802774"/>
              <a:gd name="connsiteX0" fmla="*/ 258938 w 1735042"/>
              <a:gd name="connsiteY0" fmla="*/ 125515 h 1773855"/>
              <a:gd name="connsiteX1" fmla="*/ 1470294 w 1735042"/>
              <a:gd name="connsiteY1" fmla="*/ 532289 h 1773855"/>
              <a:gd name="connsiteX2" fmla="*/ 1524082 w 1735042"/>
              <a:gd name="connsiteY2" fmla="*/ 1567712 h 1773855"/>
              <a:gd name="connsiteX3" fmla="*/ 315529 w 1735042"/>
              <a:gd name="connsiteY3" fmla="*/ 1592925 h 1773855"/>
              <a:gd name="connsiteX4" fmla="*/ 258938 w 1735042"/>
              <a:gd name="connsiteY4" fmla="*/ 125515 h 1773855"/>
              <a:gd name="connsiteX0" fmla="*/ 258938 w 1735042"/>
              <a:gd name="connsiteY0" fmla="*/ 125515 h 1782291"/>
              <a:gd name="connsiteX1" fmla="*/ 1470294 w 1735042"/>
              <a:gd name="connsiteY1" fmla="*/ 532289 h 1782291"/>
              <a:gd name="connsiteX2" fmla="*/ 1524082 w 1735042"/>
              <a:gd name="connsiteY2" fmla="*/ 1567712 h 1782291"/>
              <a:gd name="connsiteX3" fmla="*/ 315529 w 1735042"/>
              <a:gd name="connsiteY3" fmla="*/ 1592925 h 1782291"/>
              <a:gd name="connsiteX4" fmla="*/ 258938 w 1735042"/>
              <a:gd name="connsiteY4" fmla="*/ 125515 h 1782291"/>
              <a:gd name="connsiteX0" fmla="*/ 258938 w 1735042"/>
              <a:gd name="connsiteY0" fmla="*/ 141884 h 1798660"/>
              <a:gd name="connsiteX1" fmla="*/ 1470294 w 1735042"/>
              <a:gd name="connsiteY1" fmla="*/ 548658 h 1798660"/>
              <a:gd name="connsiteX2" fmla="*/ 1524082 w 1735042"/>
              <a:gd name="connsiteY2" fmla="*/ 1584081 h 1798660"/>
              <a:gd name="connsiteX3" fmla="*/ 315529 w 1735042"/>
              <a:gd name="connsiteY3" fmla="*/ 1609294 h 1798660"/>
              <a:gd name="connsiteX4" fmla="*/ 258938 w 1735042"/>
              <a:gd name="connsiteY4" fmla="*/ 141884 h 1798660"/>
              <a:gd name="connsiteX0" fmla="*/ 258938 w 1735042"/>
              <a:gd name="connsiteY0" fmla="*/ 96307 h 1753083"/>
              <a:gd name="connsiteX1" fmla="*/ 1470294 w 1735042"/>
              <a:gd name="connsiteY1" fmla="*/ 503081 h 1753083"/>
              <a:gd name="connsiteX2" fmla="*/ 1524082 w 1735042"/>
              <a:gd name="connsiteY2" fmla="*/ 1538504 h 1753083"/>
              <a:gd name="connsiteX3" fmla="*/ 315529 w 1735042"/>
              <a:gd name="connsiteY3" fmla="*/ 1563717 h 1753083"/>
              <a:gd name="connsiteX4" fmla="*/ 258938 w 1735042"/>
              <a:gd name="connsiteY4" fmla="*/ 96307 h 1753083"/>
              <a:gd name="connsiteX0" fmla="*/ 273434 w 1749538"/>
              <a:gd name="connsiteY0" fmla="*/ 96307 h 1753083"/>
              <a:gd name="connsiteX1" fmla="*/ 1484790 w 1749538"/>
              <a:gd name="connsiteY1" fmla="*/ 503081 h 1753083"/>
              <a:gd name="connsiteX2" fmla="*/ 1538578 w 1749538"/>
              <a:gd name="connsiteY2" fmla="*/ 1538504 h 1753083"/>
              <a:gd name="connsiteX3" fmla="*/ 330025 w 1749538"/>
              <a:gd name="connsiteY3" fmla="*/ 1563717 h 1753083"/>
              <a:gd name="connsiteX4" fmla="*/ 273434 w 1749538"/>
              <a:gd name="connsiteY4" fmla="*/ 96307 h 1753083"/>
              <a:gd name="connsiteX0" fmla="*/ 273434 w 1749538"/>
              <a:gd name="connsiteY0" fmla="*/ 96307 h 1753083"/>
              <a:gd name="connsiteX1" fmla="*/ 1484790 w 1749538"/>
              <a:gd name="connsiteY1" fmla="*/ 503081 h 1753083"/>
              <a:gd name="connsiteX2" fmla="*/ 1538578 w 1749538"/>
              <a:gd name="connsiteY2" fmla="*/ 1538504 h 1753083"/>
              <a:gd name="connsiteX3" fmla="*/ 330025 w 1749538"/>
              <a:gd name="connsiteY3" fmla="*/ 1563717 h 1753083"/>
              <a:gd name="connsiteX4" fmla="*/ 273434 w 1749538"/>
              <a:gd name="connsiteY4" fmla="*/ 96307 h 1753083"/>
              <a:gd name="connsiteX0" fmla="*/ 273434 w 1741059"/>
              <a:gd name="connsiteY0" fmla="*/ 96307 h 1741345"/>
              <a:gd name="connsiteX1" fmla="*/ 1484790 w 1741059"/>
              <a:gd name="connsiteY1" fmla="*/ 503081 h 1741345"/>
              <a:gd name="connsiteX2" fmla="*/ 1519528 w 1741059"/>
              <a:gd name="connsiteY2" fmla="*/ 1519454 h 1741345"/>
              <a:gd name="connsiteX3" fmla="*/ 330025 w 1741059"/>
              <a:gd name="connsiteY3" fmla="*/ 1563717 h 1741345"/>
              <a:gd name="connsiteX4" fmla="*/ 273434 w 1741059"/>
              <a:gd name="connsiteY4" fmla="*/ 96307 h 1741345"/>
              <a:gd name="connsiteX0" fmla="*/ 273434 w 1741059"/>
              <a:gd name="connsiteY0" fmla="*/ 96307 h 1741345"/>
              <a:gd name="connsiteX1" fmla="*/ 1484790 w 1741059"/>
              <a:gd name="connsiteY1" fmla="*/ 503081 h 1741345"/>
              <a:gd name="connsiteX2" fmla="*/ 1519528 w 1741059"/>
              <a:gd name="connsiteY2" fmla="*/ 1519454 h 1741345"/>
              <a:gd name="connsiteX3" fmla="*/ 330025 w 1741059"/>
              <a:gd name="connsiteY3" fmla="*/ 1563717 h 1741345"/>
              <a:gd name="connsiteX4" fmla="*/ 273434 w 1741059"/>
              <a:gd name="connsiteY4" fmla="*/ 96307 h 1741345"/>
              <a:gd name="connsiteX0" fmla="*/ 273434 w 1741059"/>
              <a:gd name="connsiteY0" fmla="*/ 99249 h 1744287"/>
              <a:gd name="connsiteX1" fmla="*/ 1484790 w 1741059"/>
              <a:gd name="connsiteY1" fmla="*/ 506023 h 1744287"/>
              <a:gd name="connsiteX2" fmla="*/ 1519528 w 1741059"/>
              <a:gd name="connsiteY2" fmla="*/ 1522396 h 1744287"/>
              <a:gd name="connsiteX3" fmla="*/ 330025 w 1741059"/>
              <a:gd name="connsiteY3" fmla="*/ 1566659 h 1744287"/>
              <a:gd name="connsiteX4" fmla="*/ 273434 w 1741059"/>
              <a:gd name="connsiteY4" fmla="*/ 99249 h 1744287"/>
              <a:gd name="connsiteX0" fmla="*/ 273434 w 1741059"/>
              <a:gd name="connsiteY0" fmla="*/ 56657 h 1701695"/>
              <a:gd name="connsiteX1" fmla="*/ 1484790 w 1741059"/>
              <a:gd name="connsiteY1" fmla="*/ 463431 h 1701695"/>
              <a:gd name="connsiteX2" fmla="*/ 1519528 w 1741059"/>
              <a:gd name="connsiteY2" fmla="*/ 1479804 h 1701695"/>
              <a:gd name="connsiteX3" fmla="*/ 330025 w 1741059"/>
              <a:gd name="connsiteY3" fmla="*/ 1524067 h 1701695"/>
              <a:gd name="connsiteX4" fmla="*/ 273434 w 1741059"/>
              <a:gd name="connsiteY4" fmla="*/ 56657 h 1701695"/>
              <a:gd name="connsiteX0" fmla="*/ 273434 w 1741059"/>
              <a:gd name="connsiteY0" fmla="*/ 56657 h 1701695"/>
              <a:gd name="connsiteX1" fmla="*/ 1484790 w 1741059"/>
              <a:gd name="connsiteY1" fmla="*/ 463431 h 1701695"/>
              <a:gd name="connsiteX2" fmla="*/ 1519528 w 1741059"/>
              <a:gd name="connsiteY2" fmla="*/ 1479804 h 1701695"/>
              <a:gd name="connsiteX3" fmla="*/ 330025 w 1741059"/>
              <a:gd name="connsiteY3" fmla="*/ 1524067 h 1701695"/>
              <a:gd name="connsiteX4" fmla="*/ 273434 w 1741059"/>
              <a:gd name="connsiteY4" fmla="*/ 56657 h 1701695"/>
              <a:gd name="connsiteX0" fmla="*/ 278866 w 1746491"/>
              <a:gd name="connsiteY0" fmla="*/ 102264 h 1747302"/>
              <a:gd name="connsiteX1" fmla="*/ 1490222 w 1746491"/>
              <a:gd name="connsiteY1" fmla="*/ 509038 h 1747302"/>
              <a:gd name="connsiteX2" fmla="*/ 1524960 w 1746491"/>
              <a:gd name="connsiteY2" fmla="*/ 1525411 h 1747302"/>
              <a:gd name="connsiteX3" fmla="*/ 335457 w 1746491"/>
              <a:gd name="connsiteY3" fmla="*/ 1569674 h 1747302"/>
              <a:gd name="connsiteX4" fmla="*/ 278866 w 1746491"/>
              <a:gd name="connsiteY4" fmla="*/ 102264 h 1747302"/>
              <a:gd name="connsiteX0" fmla="*/ 268885 w 1736510"/>
              <a:gd name="connsiteY0" fmla="*/ 162029 h 1807067"/>
              <a:gd name="connsiteX1" fmla="*/ 1480241 w 1736510"/>
              <a:gd name="connsiteY1" fmla="*/ 568803 h 1807067"/>
              <a:gd name="connsiteX2" fmla="*/ 1514979 w 1736510"/>
              <a:gd name="connsiteY2" fmla="*/ 1585176 h 1807067"/>
              <a:gd name="connsiteX3" fmla="*/ 325476 w 1736510"/>
              <a:gd name="connsiteY3" fmla="*/ 1629439 h 1807067"/>
              <a:gd name="connsiteX4" fmla="*/ 268885 w 1736510"/>
              <a:gd name="connsiteY4" fmla="*/ 162029 h 1807067"/>
              <a:gd name="connsiteX0" fmla="*/ 274505 w 1742130"/>
              <a:gd name="connsiteY0" fmla="*/ 102246 h 1747284"/>
              <a:gd name="connsiteX1" fmla="*/ 1485861 w 1742130"/>
              <a:gd name="connsiteY1" fmla="*/ 509020 h 1747284"/>
              <a:gd name="connsiteX2" fmla="*/ 1520599 w 1742130"/>
              <a:gd name="connsiteY2" fmla="*/ 1525393 h 1747284"/>
              <a:gd name="connsiteX3" fmla="*/ 331096 w 1742130"/>
              <a:gd name="connsiteY3" fmla="*/ 1569656 h 1747284"/>
              <a:gd name="connsiteX4" fmla="*/ 274505 w 1742130"/>
              <a:gd name="connsiteY4" fmla="*/ 102246 h 1747284"/>
              <a:gd name="connsiteX0" fmla="*/ 267112 w 1734737"/>
              <a:gd name="connsiteY0" fmla="*/ 190362 h 1835400"/>
              <a:gd name="connsiteX1" fmla="*/ 1478468 w 1734737"/>
              <a:gd name="connsiteY1" fmla="*/ 597136 h 1835400"/>
              <a:gd name="connsiteX2" fmla="*/ 1513206 w 1734737"/>
              <a:gd name="connsiteY2" fmla="*/ 1613509 h 1835400"/>
              <a:gd name="connsiteX3" fmla="*/ 323703 w 1734737"/>
              <a:gd name="connsiteY3" fmla="*/ 1657772 h 1835400"/>
              <a:gd name="connsiteX4" fmla="*/ 267112 w 1734737"/>
              <a:gd name="connsiteY4" fmla="*/ 190362 h 1835400"/>
              <a:gd name="connsiteX0" fmla="*/ 273297 w 1740922"/>
              <a:gd name="connsiteY0" fmla="*/ 106061 h 1751099"/>
              <a:gd name="connsiteX1" fmla="*/ 1484653 w 1740922"/>
              <a:gd name="connsiteY1" fmla="*/ 512835 h 1751099"/>
              <a:gd name="connsiteX2" fmla="*/ 1519391 w 1740922"/>
              <a:gd name="connsiteY2" fmla="*/ 1529208 h 1751099"/>
              <a:gd name="connsiteX3" fmla="*/ 329888 w 1740922"/>
              <a:gd name="connsiteY3" fmla="*/ 1573471 h 1751099"/>
              <a:gd name="connsiteX4" fmla="*/ 273297 w 1740922"/>
              <a:gd name="connsiteY4" fmla="*/ 106061 h 1751099"/>
              <a:gd name="connsiteX0" fmla="*/ 273297 w 1729435"/>
              <a:gd name="connsiteY0" fmla="*/ 106061 h 1751099"/>
              <a:gd name="connsiteX1" fmla="*/ 1484653 w 1729435"/>
              <a:gd name="connsiteY1" fmla="*/ 512835 h 1751099"/>
              <a:gd name="connsiteX2" fmla="*/ 1519391 w 1729435"/>
              <a:gd name="connsiteY2" fmla="*/ 1529208 h 1751099"/>
              <a:gd name="connsiteX3" fmla="*/ 329888 w 1729435"/>
              <a:gd name="connsiteY3" fmla="*/ 1573471 h 1751099"/>
              <a:gd name="connsiteX4" fmla="*/ 273297 w 1729435"/>
              <a:gd name="connsiteY4" fmla="*/ 106061 h 1751099"/>
              <a:gd name="connsiteX0" fmla="*/ 260732 w 1716870"/>
              <a:gd name="connsiteY0" fmla="*/ 106061 h 1751099"/>
              <a:gd name="connsiteX1" fmla="*/ 1472088 w 1716870"/>
              <a:gd name="connsiteY1" fmla="*/ 512835 h 1751099"/>
              <a:gd name="connsiteX2" fmla="*/ 1506826 w 1716870"/>
              <a:gd name="connsiteY2" fmla="*/ 1529208 h 1751099"/>
              <a:gd name="connsiteX3" fmla="*/ 317323 w 1716870"/>
              <a:gd name="connsiteY3" fmla="*/ 1573471 h 1751099"/>
              <a:gd name="connsiteX4" fmla="*/ 260732 w 1716870"/>
              <a:gd name="connsiteY4" fmla="*/ 106061 h 1751099"/>
              <a:gd name="connsiteX0" fmla="*/ 261454 w 1717592"/>
              <a:gd name="connsiteY0" fmla="*/ 90485 h 1735523"/>
              <a:gd name="connsiteX1" fmla="*/ 1472810 w 1717592"/>
              <a:gd name="connsiteY1" fmla="*/ 497259 h 1735523"/>
              <a:gd name="connsiteX2" fmla="*/ 1507548 w 1717592"/>
              <a:gd name="connsiteY2" fmla="*/ 1513632 h 1735523"/>
              <a:gd name="connsiteX3" fmla="*/ 318045 w 1717592"/>
              <a:gd name="connsiteY3" fmla="*/ 1557895 h 1735523"/>
              <a:gd name="connsiteX4" fmla="*/ 261454 w 1717592"/>
              <a:gd name="connsiteY4" fmla="*/ 90485 h 1735523"/>
              <a:gd name="connsiteX0" fmla="*/ 274572 w 1711660"/>
              <a:gd name="connsiteY0" fmla="*/ 91734 h 1727247"/>
              <a:gd name="connsiteX1" fmla="*/ 1466878 w 1711660"/>
              <a:gd name="connsiteY1" fmla="*/ 488983 h 1727247"/>
              <a:gd name="connsiteX2" fmla="*/ 1501616 w 1711660"/>
              <a:gd name="connsiteY2" fmla="*/ 1505356 h 1727247"/>
              <a:gd name="connsiteX3" fmla="*/ 312113 w 1711660"/>
              <a:gd name="connsiteY3" fmla="*/ 1549619 h 1727247"/>
              <a:gd name="connsiteX4" fmla="*/ 274572 w 1711660"/>
              <a:gd name="connsiteY4" fmla="*/ 91734 h 1727247"/>
              <a:gd name="connsiteX0" fmla="*/ 273992 w 1711080"/>
              <a:gd name="connsiteY0" fmla="*/ 107394 h 1742907"/>
              <a:gd name="connsiteX1" fmla="*/ 1466298 w 1711080"/>
              <a:gd name="connsiteY1" fmla="*/ 504643 h 1742907"/>
              <a:gd name="connsiteX2" fmla="*/ 1501036 w 1711080"/>
              <a:gd name="connsiteY2" fmla="*/ 1521016 h 1742907"/>
              <a:gd name="connsiteX3" fmla="*/ 311533 w 1711080"/>
              <a:gd name="connsiteY3" fmla="*/ 1565279 h 1742907"/>
              <a:gd name="connsiteX4" fmla="*/ 273992 w 1711080"/>
              <a:gd name="connsiteY4" fmla="*/ 107394 h 1742907"/>
              <a:gd name="connsiteX0" fmla="*/ 273992 w 1722567"/>
              <a:gd name="connsiteY0" fmla="*/ 107394 h 1742907"/>
              <a:gd name="connsiteX1" fmla="*/ 1466298 w 1722567"/>
              <a:gd name="connsiteY1" fmla="*/ 504643 h 1742907"/>
              <a:gd name="connsiteX2" fmla="*/ 1501036 w 1722567"/>
              <a:gd name="connsiteY2" fmla="*/ 1521016 h 1742907"/>
              <a:gd name="connsiteX3" fmla="*/ 311533 w 1722567"/>
              <a:gd name="connsiteY3" fmla="*/ 1565279 h 1742907"/>
              <a:gd name="connsiteX4" fmla="*/ 273992 w 1722567"/>
              <a:gd name="connsiteY4" fmla="*/ 107394 h 1742907"/>
              <a:gd name="connsiteX0" fmla="*/ 282397 w 1730972"/>
              <a:gd name="connsiteY0" fmla="*/ 107394 h 1742907"/>
              <a:gd name="connsiteX1" fmla="*/ 1474703 w 1730972"/>
              <a:gd name="connsiteY1" fmla="*/ 504643 h 1742907"/>
              <a:gd name="connsiteX2" fmla="*/ 1509441 w 1730972"/>
              <a:gd name="connsiteY2" fmla="*/ 1521016 h 1742907"/>
              <a:gd name="connsiteX3" fmla="*/ 319938 w 1730972"/>
              <a:gd name="connsiteY3" fmla="*/ 1565279 h 1742907"/>
              <a:gd name="connsiteX4" fmla="*/ 282397 w 1730972"/>
              <a:gd name="connsiteY4" fmla="*/ 107394 h 1742907"/>
              <a:gd name="connsiteX0" fmla="*/ 282397 w 1730972"/>
              <a:gd name="connsiteY0" fmla="*/ 107394 h 1758441"/>
              <a:gd name="connsiteX1" fmla="*/ 1474703 w 1730972"/>
              <a:gd name="connsiteY1" fmla="*/ 504643 h 1758441"/>
              <a:gd name="connsiteX2" fmla="*/ 1509441 w 1730972"/>
              <a:gd name="connsiteY2" fmla="*/ 1521016 h 1758441"/>
              <a:gd name="connsiteX3" fmla="*/ 319938 w 1730972"/>
              <a:gd name="connsiteY3" fmla="*/ 1565279 h 1758441"/>
              <a:gd name="connsiteX4" fmla="*/ 282397 w 1730972"/>
              <a:gd name="connsiteY4" fmla="*/ 107394 h 1758441"/>
              <a:gd name="connsiteX0" fmla="*/ 282397 w 1730972"/>
              <a:gd name="connsiteY0" fmla="*/ 107394 h 1774904"/>
              <a:gd name="connsiteX1" fmla="*/ 1474703 w 1730972"/>
              <a:gd name="connsiteY1" fmla="*/ 504643 h 1774904"/>
              <a:gd name="connsiteX2" fmla="*/ 1509441 w 1730972"/>
              <a:gd name="connsiteY2" fmla="*/ 1521016 h 1774904"/>
              <a:gd name="connsiteX3" fmla="*/ 319938 w 1730972"/>
              <a:gd name="connsiteY3" fmla="*/ 1565279 h 1774904"/>
              <a:gd name="connsiteX4" fmla="*/ 282397 w 1730972"/>
              <a:gd name="connsiteY4" fmla="*/ 107394 h 1774904"/>
              <a:gd name="connsiteX0" fmla="*/ 282397 w 1730972"/>
              <a:gd name="connsiteY0" fmla="*/ 107394 h 1749266"/>
              <a:gd name="connsiteX1" fmla="*/ 1474703 w 1730972"/>
              <a:gd name="connsiteY1" fmla="*/ 504643 h 1749266"/>
              <a:gd name="connsiteX2" fmla="*/ 1509441 w 1730972"/>
              <a:gd name="connsiteY2" fmla="*/ 1521016 h 1749266"/>
              <a:gd name="connsiteX3" fmla="*/ 319938 w 1730972"/>
              <a:gd name="connsiteY3" fmla="*/ 1565279 h 1749266"/>
              <a:gd name="connsiteX4" fmla="*/ 282397 w 1730972"/>
              <a:gd name="connsiteY4" fmla="*/ 107394 h 1749266"/>
              <a:gd name="connsiteX0" fmla="*/ 282397 w 1730972"/>
              <a:gd name="connsiteY0" fmla="*/ 107394 h 1745704"/>
              <a:gd name="connsiteX1" fmla="*/ 1474703 w 1730972"/>
              <a:gd name="connsiteY1" fmla="*/ 504643 h 1745704"/>
              <a:gd name="connsiteX2" fmla="*/ 1509441 w 1730972"/>
              <a:gd name="connsiteY2" fmla="*/ 1521016 h 1745704"/>
              <a:gd name="connsiteX3" fmla="*/ 319938 w 1730972"/>
              <a:gd name="connsiteY3" fmla="*/ 1565279 h 1745704"/>
              <a:gd name="connsiteX4" fmla="*/ 282397 w 1730972"/>
              <a:gd name="connsiteY4" fmla="*/ 107394 h 1745704"/>
              <a:gd name="connsiteX0" fmla="*/ 282397 w 1730972"/>
              <a:gd name="connsiteY0" fmla="*/ 107394 h 1745704"/>
              <a:gd name="connsiteX1" fmla="*/ 1474703 w 1730972"/>
              <a:gd name="connsiteY1" fmla="*/ 504643 h 1745704"/>
              <a:gd name="connsiteX2" fmla="*/ 1509441 w 1730972"/>
              <a:gd name="connsiteY2" fmla="*/ 1521016 h 1745704"/>
              <a:gd name="connsiteX3" fmla="*/ 319938 w 1730972"/>
              <a:gd name="connsiteY3" fmla="*/ 1565279 h 1745704"/>
              <a:gd name="connsiteX4" fmla="*/ 282397 w 1730972"/>
              <a:gd name="connsiteY4" fmla="*/ 107394 h 1745704"/>
              <a:gd name="connsiteX0" fmla="*/ 314897 w 1756379"/>
              <a:gd name="connsiteY0" fmla="*/ 48351 h 1686661"/>
              <a:gd name="connsiteX1" fmla="*/ 1494503 w 1756379"/>
              <a:gd name="connsiteY1" fmla="*/ 451950 h 1686661"/>
              <a:gd name="connsiteX2" fmla="*/ 1541941 w 1756379"/>
              <a:gd name="connsiteY2" fmla="*/ 1461973 h 1686661"/>
              <a:gd name="connsiteX3" fmla="*/ 352438 w 1756379"/>
              <a:gd name="connsiteY3" fmla="*/ 1506236 h 1686661"/>
              <a:gd name="connsiteX4" fmla="*/ 314897 w 1756379"/>
              <a:gd name="connsiteY4" fmla="*/ 48351 h 1686661"/>
              <a:gd name="connsiteX0" fmla="*/ 314897 w 1756379"/>
              <a:gd name="connsiteY0" fmla="*/ 112516 h 1750826"/>
              <a:gd name="connsiteX1" fmla="*/ 1494503 w 1756379"/>
              <a:gd name="connsiteY1" fmla="*/ 516115 h 1750826"/>
              <a:gd name="connsiteX2" fmla="*/ 1541941 w 1756379"/>
              <a:gd name="connsiteY2" fmla="*/ 1526138 h 1750826"/>
              <a:gd name="connsiteX3" fmla="*/ 352438 w 1756379"/>
              <a:gd name="connsiteY3" fmla="*/ 1570401 h 1750826"/>
              <a:gd name="connsiteX4" fmla="*/ 314897 w 1756379"/>
              <a:gd name="connsiteY4" fmla="*/ 112516 h 1750826"/>
              <a:gd name="connsiteX0" fmla="*/ 304129 w 1745611"/>
              <a:gd name="connsiteY0" fmla="*/ 121341 h 1759651"/>
              <a:gd name="connsiteX1" fmla="*/ 1483735 w 1745611"/>
              <a:gd name="connsiteY1" fmla="*/ 524940 h 1759651"/>
              <a:gd name="connsiteX2" fmla="*/ 1531173 w 1745611"/>
              <a:gd name="connsiteY2" fmla="*/ 1534963 h 1759651"/>
              <a:gd name="connsiteX3" fmla="*/ 341670 w 1745611"/>
              <a:gd name="connsiteY3" fmla="*/ 1579226 h 1759651"/>
              <a:gd name="connsiteX4" fmla="*/ 304129 w 1745611"/>
              <a:gd name="connsiteY4" fmla="*/ 121341 h 1759651"/>
              <a:gd name="connsiteX0" fmla="*/ 305324 w 1746806"/>
              <a:gd name="connsiteY0" fmla="*/ 117152 h 1755462"/>
              <a:gd name="connsiteX1" fmla="*/ 1484930 w 1746806"/>
              <a:gd name="connsiteY1" fmla="*/ 520751 h 1755462"/>
              <a:gd name="connsiteX2" fmla="*/ 1532368 w 1746806"/>
              <a:gd name="connsiteY2" fmla="*/ 1530774 h 1755462"/>
              <a:gd name="connsiteX3" fmla="*/ 342865 w 1746806"/>
              <a:gd name="connsiteY3" fmla="*/ 1575037 h 1755462"/>
              <a:gd name="connsiteX4" fmla="*/ 305324 w 1746806"/>
              <a:gd name="connsiteY4" fmla="*/ 117152 h 1755462"/>
              <a:gd name="connsiteX0" fmla="*/ 288763 w 1730245"/>
              <a:gd name="connsiteY0" fmla="*/ 117152 h 1755462"/>
              <a:gd name="connsiteX1" fmla="*/ 1468369 w 1730245"/>
              <a:gd name="connsiteY1" fmla="*/ 520751 h 1755462"/>
              <a:gd name="connsiteX2" fmla="*/ 1515807 w 1730245"/>
              <a:gd name="connsiteY2" fmla="*/ 1530774 h 1755462"/>
              <a:gd name="connsiteX3" fmla="*/ 326304 w 1730245"/>
              <a:gd name="connsiteY3" fmla="*/ 1575037 h 1755462"/>
              <a:gd name="connsiteX4" fmla="*/ 288763 w 1730245"/>
              <a:gd name="connsiteY4" fmla="*/ 117152 h 1755462"/>
              <a:gd name="connsiteX0" fmla="*/ 288763 w 1739798"/>
              <a:gd name="connsiteY0" fmla="*/ 117152 h 1755462"/>
              <a:gd name="connsiteX1" fmla="*/ 1468369 w 1739798"/>
              <a:gd name="connsiteY1" fmla="*/ 520751 h 1755462"/>
              <a:gd name="connsiteX2" fmla="*/ 1515807 w 1739798"/>
              <a:gd name="connsiteY2" fmla="*/ 1530774 h 1755462"/>
              <a:gd name="connsiteX3" fmla="*/ 326304 w 1739798"/>
              <a:gd name="connsiteY3" fmla="*/ 1575037 h 1755462"/>
              <a:gd name="connsiteX4" fmla="*/ 288763 w 1739798"/>
              <a:gd name="connsiteY4" fmla="*/ 117152 h 1755462"/>
              <a:gd name="connsiteX0" fmla="*/ 282179 w 1733214"/>
              <a:gd name="connsiteY0" fmla="*/ 112168 h 1748138"/>
              <a:gd name="connsiteX1" fmla="*/ 1461785 w 1733214"/>
              <a:gd name="connsiteY1" fmla="*/ 515767 h 1748138"/>
              <a:gd name="connsiteX2" fmla="*/ 1509223 w 1733214"/>
              <a:gd name="connsiteY2" fmla="*/ 1525790 h 1748138"/>
              <a:gd name="connsiteX3" fmla="*/ 343532 w 1733214"/>
              <a:gd name="connsiteY3" fmla="*/ 1565290 h 1748138"/>
              <a:gd name="connsiteX4" fmla="*/ 282179 w 1733214"/>
              <a:gd name="connsiteY4" fmla="*/ 112168 h 1748138"/>
              <a:gd name="connsiteX0" fmla="*/ 296424 w 1747459"/>
              <a:gd name="connsiteY0" fmla="*/ 112168 h 1748138"/>
              <a:gd name="connsiteX1" fmla="*/ 1476030 w 1747459"/>
              <a:gd name="connsiteY1" fmla="*/ 515767 h 1748138"/>
              <a:gd name="connsiteX2" fmla="*/ 1523468 w 1747459"/>
              <a:gd name="connsiteY2" fmla="*/ 1525790 h 1748138"/>
              <a:gd name="connsiteX3" fmla="*/ 357777 w 1747459"/>
              <a:gd name="connsiteY3" fmla="*/ 1565290 h 1748138"/>
              <a:gd name="connsiteX4" fmla="*/ 296424 w 1747459"/>
              <a:gd name="connsiteY4" fmla="*/ 112168 h 1748138"/>
              <a:gd name="connsiteX0" fmla="*/ 296424 w 1747459"/>
              <a:gd name="connsiteY0" fmla="*/ 112168 h 1755230"/>
              <a:gd name="connsiteX1" fmla="*/ 1476030 w 1747459"/>
              <a:gd name="connsiteY1" fmla="*/ 515767 h 1755230"/>
              <a:gd name="connsiteX2" fmla="*/ 1523468 w 1747459"/>
              <a:gd name="connsiteY2" fmla="*/ 1525790 h 1755230"/>
              <a:gd name="connsiteX3" fmla="*/ 357777 w 1747459"/>
              <a:gd name="connsiteY3" fmla="*/ 1565290 h 1755230"/>
              <a:gd name="connsiteX4" fmla="*/ 296424 w 1747459"/>
              <a:gd name="connsiteY4" fmla="*/ 112168 h 1755230"/>
              <a:gd name="connsiteX0" fmla="*/ 287124 w 1651585"/>
              <a:gd name="connsiteY0" fmla="*/ 314860 h 1957922"/>
              <a:gd name="connsiteX1" fmla="*/ 1276230 w 1651585"/>
              <a:gd name="connsiteY1" fmla="*/ 346984 h 1957922"/>
              <a:gd name="connsiteX2" fmla="*/ 1514168 w 1651585"/>
              <a:gd name="connsiteY2" fmla="*/ 1728482 h 1957922"/>
              <a:gd name="connsiteX3" fmla="*/ 348477 w 1651585"/>
              <a:gd name="connsiteY3" fmla="*/ 1767982 h 1957922"/>
              <a:gd name="connsiteX4" fmla="*/ 287124 w 1651585"/>
              <a:gd name="connsiteY4" fmla="*/ 314860 h 1957922"/>
              <a:gd name="connsiteX0" fmla="*/ 146098 w 1767734"/>
              <a:gd name="connsiteY0" fmla="*/ 693073 h 1831310"/>
              <a:gd name="connsiteX1" fmla="*/ 1392379 w 1767734"/>
              <a:gd name="connsiteY1" fmla="*/ 220372 h 1831310"/>
              <a:gd name="connsiteX2" fmla="*/ 1630317 w 1767734"/>
              <a:gd name="connsiteY2" fmla="*/ 1601870 h 1831310"/>
              <a:gd name="connsiteX3" fmla="*/ 464626 w 1767734"/>
              <a:gd name="connsiteY3" fmla="*/ 1641370 h 1831310"/>
              <a:gd name="connsiteX4" fmla="*/ 146098 w 1767734"/>
              <a:gd name="connsiteY4" fmla="*/ 693073 h 1831310"/>
              <a:gd name="connsiteX0" fmla="*/ 146098 w 1767734"/>
              <a:gd name="connsiteY0" fmla="*/ 597520 h 1735757"/>
              <a:gd name="connsiteX1" fmla="*/ 1392379 w 1767734"/>
              <a:gd name="connsiteY1" fmla="*/ 124819 h 1735757"/>
              <a:gd name="connsiteX2" fmla="*/ 1630317 w 1767734"/>
              <a:gd name="connsiteY2" fmla="*/ 1506317 h 1735757"/>
              <a:gd name="connsiteX3" fmla="*/ 464626 w 1767734"/>
              <a:gd name="connsiteY3" fmla="*/ 1545817 h 1735757"/>
              <a:gd name="connsiteX4" fmla="*/ 146098 w 1767734"/>
              <a:gd name="connsiteY4" fmla="*/ 597520 h 1735757"/>
              <a:gd name="connsiteX0" fmla="*/ 142021 w 1773182"/>
              <a:gd name="connsiteY0" fmla="*/ 581033 h 1738320"/>
              <a:gd name="connsiteX1" fmla="*/ 1397827 w 1773182"/>
              <a:gd name="connsiteY1" fmla="*/ 127382 h 1738320"/>
              <a:gd name="connsiteX2" fmla="*/ 1635765 w 1773182"/>
              <a:gd name="connsiteY2" fmla="*/ 1508880 h 1738320"/>
              <a:gd name="connsiteX3" fmla="*/ 470074 w 1773182"/>
              <a:gd name="connsiteY3" fmla="*/ 1548380 h 1738320"/>
              <a:gd name="connsiteX4" fmla="*/ 142021 w 1773182"/>
              <a:gd name="connsiteY4" fmla="*/ 581033 h 1738320"/>
              <a:gd name="connsiteX0" fmla="*/ 142021 w 1682204"/>
              <a:gd name="connsiteY0" fmla="*/ 581033 h 1708044"/>
              <a:gd name="connsiteX1" fmla="*/ 1397827 w 1682204"/>
              <a:gd name="connsiteY1" fmla="*/ 127382 h 1708044"/>
              <a:gd name="connsiteX2" fmla="*/ 1473840 w 1682204"/>
              <a:gd name="connsiteY2" fmla="*/ 1442205 h 1708044"/>
              <a:gd name="connsiteX3" fmla="*/ 470074 w 1682204"/>
              <a:gd name="connsiteY3" fmla="*/ 1548380 h 1708044"/>
              <a:gd name="connsiteX4" fmla="*/ 142021 w 1682204"/>
              <a:gd name="connsiteY4" fmla="*/ 581033 h 1708044"/>
              <a:gd name="connsiteX0" fmla="*/ 142021 w 1710397"/>
              <a:gd name="connsiteY0" fmla="*/ 581033 h 1708044"/>
              <a:gd name="connsiteX1" fmla="*/ 1397827 w 1710397"/>
              <a:gd name="connsiteY1" fmla="*/ 127382 h 1708044"/>
              <a:gd name="connsiteX2" fmla="*/ 1473840 w 1710397"/>
              <a:gd name="connsiteY2" fmla="*/ 1442205 h 1708044"/>
              <a:gd name="connsiteX3" fmla="*/ 470074 w 1710397"/>
              <a:gd name="connsiteY3" fmla="*/ 1548380 h 1708044"/>
              <a:gd name="connsiteX4" fmla="*/ 142021 w 1710397"/>
              <a:gd name="connsiteY4" fmla="*/ 581033 h 1708044"/>
              <a:gd name="connsiteX0" fmla="*/ 313243 w 1881619"/>
              <a:gd name="connsiteY0" fmla="*/ 582632 h 1758263"/>
              <a:gd name="connsiteX1" fmla="*/ 1569049 w 1881619"/>
              <a:gd name="connsiteY1" fmla="*/ 128981 h 1758263"/>
              <a:gd name="connsiteX2" fmla="*/ 1645062 w 1881619"/>
              <a:gd name="connsiteY2" fmla="*/ 1443804 h 1758263"/>
              <a:gd name="connsiteX3" fmla="*/ 355546 w 1881619"/>
              <a:gd name="connsiteY3" fmla="*/ 1626179 h 1758263"/>
              <a:gd name="connsiteX4" fmla="*/ 313243 w 1881619"/>
              <a:gd name="connsiteY4" fmla="*/ 582632 h 1758263"/>
              <a:gd name="connsiteX0" fmla="*/ 139893 w 1708269"/>
              <a:gd name="connsiteY0" fmla="*/ 582632 h 1758263"/>
              <a:gd name="connsiteX1" fmla="*/ 1395699 w 1708269"/>
              <a:gd name="connsiteY1" fmla="*/ 128981 h 1758263"/>
              <a:gd name="connsiteX2" fmla="*/ 1471712 w 1708269"/>
              <a:gd name="connsiteY2" fmla="*/ 1443804 h 1758263"/>
              <a:gd name="connsiteX3" fmla="*/ 182196 w 1708269"/>
              <a:gd name="connsiteY3" fmla="*/ 1626179 h 1758263"/>
              <a:gd name="connsiteX4" fmla="*/ 139893 w 1708269"/>
              <a:gd name="connsiteY4" fmla="*/ 582632 h 1758263"/>
              <a:gd name="connsiteX0" fmla="*/ 178664 w 1747040"/>
              <a:gd name="connsiteY0" fmla="*/ 582632 h 1758263"/>
              <a:gd name="connsiteX1" fmla="*/ 1434470 w 1747040"/>
              <a:gd name="connsiteY1" fmla="*/ 128981 h 1758263"/>
              <a:gd name="connsiteX2" fmla="*/ 1510483 w 1747040"/>
              <a:gd name="connsiteY2" fmla="*/ 1443804 h 1758263"/>
              <a:gd name="connsiteX3" fmla="*/ 220967 w 1747040"/>
              <a:gd name="connsiteY3" fmla="*/ 1626179 h 1758263"/>
              <a:gd name="connsiteX4" fmla="*/ 178664 w 1747040"/>
              <a:gd name="connsiteY4" fmla="*/ 582632 h 1758263"/>
              <a:gd name="connsiteX0" fmla="*/ 178664 w 1747040"/>
              <a:gd name="connsiteY0" fmla="*/ 582632 h 1758263"/>
              <a:gd name="connsiteX1" fmla="*/ 1434470 w 1747040"/>
              <a:gd name="connsiteY1" fmla="*/ 128981 h 1758263"/>
              <a:gd name="connsiteX2" fmla="*/ 1510483 w 1747040"/>
              <a:gd name="connsiteY2" fmla="*/ 1443804 h 1758263"/>
              <a:gd name="connsiteX3" fmla="*/ 220967 w 1747040"/>
              <a:gd name="connsiteY3" fmla="*/ 1626179 h 1758263"/>
              <a:gd name="connsiteX4" fmla="*/ 178664 w 1747040"/>
              <a:gd name="connsiteY4" fmla="*/ 582632 h 1758263"/>
              <a:gd name="connsiteX0" fmla="*/ 178664 w 1747040"/>
              <a:gd name="connsiteY0" fmla="*/ 582632 h 1722732"/>
              <a:gd name="connsiteX1" fmla="*/ 1434470 w 1747040"/>
              <a:gd name="connsiteY1" fmla="*/ 128981 h 1722732"/>
              <a:gd name="connsiteX2" fmla="*/ 1510483 w 1747040"/>
              <a:gd name="connsiteY2" fmla="*/ 1443804 h 1722732"/>
              <a:gd name="connsiteX3" fmla="*/ 220967 w 1747040"/>
              <a:gd name="connsiteY3" fmla="*/ 1626179 h 1722732"/>
              <a:gd name="connsiteX4" fmla="*/ 178664 w 1747040"/>
              <a:gd name="connsiteY4" fmla="*/ 582632 h 1722732"/>
              <a:gd name="connsiteX0" fmla="*/ 178664 w 1747040"/>
              <a:gd name="connsiteY0" fmla="*/ 582632 h 1722732"/>
              <a:gd name="connsiteX1" fmla="*/ 1434470 w 1747040"/>
              <a:gd name="connsiteY1" fmla="*/ 128981 h 1722732"/>
              <a:gd name="connsiteX2" fmla="*/ 1510483 w 1747040"/>
              <a:gd name="connsiteY2" fmla="*/ 1443804 h 1722732"/>
              <a:gd name="connsiteX3" fmla="*/ 220967 w 1747040"/>
              <a:gd name="connsiteY3" fmla="*/ 1626179 h 1722732"/>
              <a:gd name="connsiteX4" fmla="*/ 178664 w 1747040"/>
              <a:gd name="connsiteY4" fmla="*/ 582632 h 1722732"/>
              <a:gd name="connsiteX0" fmla="*/ 178664 w 1747040"/>
              <a:gd name="connsiteY0" fmla="*/ 582632 h 1737678"/>
              <a:gd name="connsiteX1" fmla="*/ 1434470 w 1747040"/>
              <a:gd name="connsiteY1" fmla="*/ 128981 h 1737678"/>
              <a:gd name="connsiteX2" fmla="*/ 1510483 w 1747040"/>
              <a:gd name="connsiteY2" fmla="*/ 1443804 h 1737678"/>
              <a:gd name="connsiteX3" fmla="*/ 220967 w 1747040"/>
              <a:gd name="connsiteY3" fmla="*/ 1626179 h 1737678"/>
              <a:gd name="connsiteX4" fmla="*/ 178664 w 1747040"/>
              <a:gd name="connsiteY4" fmla="*/ 582632 h 1737678"/>
              <a:gd name="connsiteX0" fmla="*/ 178664 w 1723429"/>
              <a:gd name="connsiteY0" fmla="*/ 582632 h 1737678"/>
              <a:gd name="connsiteX1" fmla="*/ 1434470 w 1723429"/>
              <a:gd name="connsiteY1" fmla="*/ 128981 h 1737678"/>
              <a:gd name="connsiteX2" fmla="*/ 1510483 w 1723429"/>
              <a:gd name="connsiteY2" fmla="*/ 1443804 h 1737678"/>
              <a:gd name="connsiteX3" fmla="*/ 220967 w 1723429"/>
              <a:gd name="connsiteY3" fmla="*/ 1626179 h 1737678"/>
              <a:gd name="connsiteX4" fmla="*/ 178664 w 1723429"/>
              <a:gd name="connsiteY4" fmla="*/ 582632 h 1737678"/>
              <a:gd name="connsiteX0" fmla="*/ 178664 w 1723429"/>
              <a:gd name="connsiteY0" fmla="*/ 582632 h 1764261"/>
              <a:gd name="connsiteX1" fmla="*/ 1434470 w 1723429"/>
              <a:gd name="connsiteY1" fmla="*/ 128981 h 1764261"/>
              <a:gd name="connsiteX2" fmla="*/ 1510483 w 1723429"/>
              <a:gd name="connsiteY2" fmla="*/ 1443804 h 1764261"/>
              <a:gd name="connsiteX3" fmla="*/ 220967 w 1723429"/>
              <a:gd name="connsiteY3" fmla="*/ 1626179 h 1764261"/>
              <a:gd name="connsiteX4" fmla="*/ 178664 w 1723429"/>
              <a:gd name="connsiteY4" fmla="*/ 582632 h 1764261"/>
              <a:gd name="connsiteX0" fmla="*/ 178664 w 1725738"/>
              <a:gd name="connsiteY0" fmla="*/ 582632 h 1764261"/>
              <a:gd name="connsiteX1" fmla="*/ 1434470 w 1725738"/>
              <a:gd name="connsiteY1" fmla="*/ 128981 h 1764261"/>
              <a:gd name="connsiteX2" fmla="*/ 1510483 w 1725738"/>
              <a:gd name="connsiteY2" fmla="*/ 1443804 h 1764261"/>
              <a:gd name="connsiteX3" fmla="*/ 220967 w 1725738"/>
              <a:gd name="connsiteY3" fmla="*/ 1626179 h 1764261"/>
              <a:gd name="connsiteX4" fmla="*/ 178664 w 1725738"/>
              <a:gd name="connsiteY4" fmla="*/ 582632 h 1764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738" h="1764261">
                <a:moveTo>
                  <a:pt x="178664" y="582632"/>
                </a:moveTo>
                <a:cubicBezTo>
                  <a:pt x="380915" y="333099"/>
                  <a:pt x="960088" y="-260610"/>
                  <a:pt x="1434470" y="128981"/>
                </a:cubicBezTo>
                <a:cubicBezTo>
                  <a:pt x="1866177" y="590103"/>
                  <a:pt x="1753651" y="1220433"/>
                  <a:pt x="1510483" y="1443804"/>
                </a:cubicBezTo>
                <a:cubicBezTo>
                  <a:pt x="1197093" y="1784276"/>
                  <a:pt x="496910" y="1867106"/>
                  <a:pt x="220967" y="1626179"/>
                </a:cubicBezTo>
                <a:cubicBezTo>
                  <a:pt x="-108767" y="1477141"/>
                  <a:pt x="-23587" y="832165"/>
                  <a:pt x="178664" y="582632"/>
                </a:cubicBezTo>
                <a:close/>
              </a:path>
            </a:pathLst>
          </a:custGeom>
          <a:solidFill>
            <a:srgbClr val="F1FBFD"/>
          </a:solidFill>
          <a:ln>
            <a:noFill/>
          </a:ln>
          <a:effectLst>
            <a:outerShdw blurRad="1270000" sx="156000" sy="156000" algn="ctr" rotWithShape="0">
              <a:srgbClr val="F1FBF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4" name="Picture Placeholder 5"/>
          <p:cNvSpPr>
            <a:spLocks noGrp="1"/>
          </p:cNvSpPr>
          <p:nvPr>
            <p:ph type="pic" sz="quarter" idx="11" hasCustomPrompt="1"/>
          </p:nvPr>
        </p:nvSpPr>
        <p:spPr>
          <a:xfrm>
            <a:off x="0" y="3018970"/>
            <a:ext cx="6096000" cy="301897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5" name="Picture Placeholder 5"/>
          <p:cNvSpPr>
            <a:spLocks noGrp="1"/>
          </p:cNvSpPr>
          <p:nvPr>
            <p:ph type="pic" sz="quarter" idx="12" hasCustomPrompt="1"/>
          </p:nvPr>
        </p:nvSpPr>
        <p:spPr>
          <a:xfrm>
            <a:off x="9231084" y="3018970"/>
            <a:ext cx="2960915" cy="301897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783625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F5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5" name="Picture Placeholder 5"/>
          <p:cNvSpPr>
            <a:spLocks noGrp="1"/>
          </p:cNvSpPr>
          <p:nvPr>
            <p:ph type="pic" sz="quarter" idx="11" hasCustomPrompt="1"/>
          </p:nvPr>
        </p:nvSpPr>
        <p:spPr>
          <a:xfrm>
            <a:off x="0" y="0"/>
            <a:ext cx="12192000" cy="3929974"/>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1" name="Picture Placeholder 5"/>
          <p:cNvSpPr>
            <a:spLocks noGrp="1"/>
          </p:cNvSpPr>
          <p:nvPr>
            <p:ph type="pic" sz="quarter" idx="12" hasCustomPrompt="1"/>
          </p:nvPr>
        </p:nvSpPr>
        <p:spPr>
          <a:xfrm>
            <a:off x="2210032" y="2678136"/>
            <a:ext cx="4007794" cy="336577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1024335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Picture Placeholder 5"/>
          <p:cNvSpPr>
            <a:spLocks noGrp="1"/>
          </p:cNvSpPr>
          <p:nvPr>
            <p:ph type="pic" sz="quarter" idx="12" hasCustomPrompt="1"/>
          </p:nvPr>
        </p:nvSpPr>
        <p:spPr>
          <a:xfrm>
            <a:off x="0" y="0"/>
            <a:ext cx="12192000" cy="512064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2223477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Rectangle 2"/>
          <p:cNvSpPr/>
          <p:nvPr userDrawn="1"/>
        </p:nvSpPr>
        <p:spPr>
          <a:xfrm>
            <a:off x="0" y="13445"/>
            <a:ext cx="12192000" cy="6858000"/>
          </a:xfrm>
          <a:prstGeom prst="rect">
            <a:avLst/>
          </a:prstGeom>
          <a:solidFill>
            <a:srgbClr val="F5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5" name="Rectangle 4"/>
          <p:cNvSpPr/>
          <p:nvPr userDrawn="1"/>
        </p:nvSpPr>
        <p:spPr>
          <a:xfrm>
            <a:off x="-14515" y="0"/>
            <a:ext cx="12206515" cy="3439886"/>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7" name="Rounded Rectangle 6"/>
          <p:cNvSpPr/>
          <p:nvPr userDrawn="1"/>
        </p:nvSpPr>
        <p:spPr>
          <a:xfrm>
            <a:off x="2984500" y="2379931"/>
            <a:ext cx="6235700" cy="3530600"/>
          </a:xfrm>
          <a:prstGeom prst="roundRect">
            <a:avLst>
              <a:gd name="adj" fmla="val 12505"/>
            </a:avLst>
          </a:prstGeom>
          <a:solidFill>
            <a:schemeClr val="bg1">
              <a:alpha val="62000"/>
            </a:schemeClr>
          </a:solidFill>
          <a:ln>
            <a:noFill/>
          </a:ln>
          <a:effectLst>
            <a:outerShdw blurRad="2286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6" name="Rounded Rectangle 5"/>
          <p:cNvSpPr/>
          <p:nvPr userDrawn="1"/>
        </p:nvSpPr>
        <p:spPr>
          <a:xfrm>
            <a:off x="2097313" y="2867457"/>
            <a:ext cx="7990116" cy="3056519"/>
          </a:xfrm>
          <a:prstGeom prst="roundRect">
            <a:avLst>
              <a:gd name="adj" fmla="val 9586"/>
            </a:avLst>
          </a:prstGeom>
          <a:solidFill>
            <a:schemeClr val="bg1"/>
          </a:solidFill>
          <a:ln>
            <a:noFill/>
          </a:ln>
          <a:effectLst>
            <a:outerShdw blurRad="2286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4" name="Picture Placeholder 3"/>
          <p:cNvSpPr>
            <a:spLocks noGrp="1"/>
          </p:cNvSpPr>
          <p:nvPr>
            <p:ph type="pic" sz="quarter" idx="12" hasCustomPrompt="1"/>
          </p:nvPr>
        </p:nvSpPr>
        <p:spPr>
          <a:xfrm>
            <a:off x="-14515" y="0"/>
            <a:ext cx="4730893" cy="6858000"/>
          </a:xfrm>
          <a:prstGeom prst="rect">
            <a:avLst/>
          </a:prstGeom>
          <a:no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3676150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F5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6" name="Picture Placeholder 5"/>
          <p:cNvSpPr>
            <a:spLocks noGrp="1"/>
          </p:cNvSpPr>
          <p:nvPr>
            <p:ph type="pic" sz="quarter" idx="13" hasCustomPrompt="1"/>
          </p:nvPr>
        </p:nvSpPr>
        <p:spPr>
          <a:xfrm>
            <a:off x="0" y="3673701"/>
            <a:ext cx="3302000" cy="2235200"/>
          </a:xfrm>
          <a:custGeom>
            <a:avLst/>
            <a:gdLst>
              <a:gd name="connsiteX0" fmla="*/ 0 w 3302000"/>
              <a:gd name="connsiteY0" fmla="*/ 0 h 2235200"/>
              <a:gd name="connsiteX1" fmla="*/ 3107359 w 3302000"/>
              <a:gd name="connsiteY1" fmla="*/ 0 h 2235200"/>
              <a:gd name="connsiteX2" fmla="*/ 3302000 w 3302000"/>
              <a:gd name="connsiteY2" fmla="*/ 194641 h 2235200"/>
              <a:gd name="connsiteX3" fmla="*/ 3302000 w 3302000"/>
              <a:gd name="connsiteY3" fmla="*/ 2040559 h 2235200"/>
              <a:gd name="connsiteX4" fmla="*/ 3107359 w 3302000"/>
              <a:gd name="connsiteY4" fmla="*/ 2235200 h 2235200"/>
              <a:gd name="connsiteX5" fmla="*/ 0 w 3302000"/>
              <a:gd name="connsiteY5" fmla="*/ 2235200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2000" h="2235200">
                <a:moveTo>
                  <a:pt x="0" y="0"/>
                </a:moveTo>
                <a:lnTo>
                  <a:pt x="3107359" y="0"/>
                </a:lnTo>
                <a:cubicBezTo>
                  <a:pt x="3214856" y="0"/>
                  <a:pt x="3302000" y="87144"/>
                  <a:pt x="3302000" y="194641"/>
                </a:cubicBezTo>
                <a:lnTo>
                  <a:pt x="3302000" y="2040559"/>
                </a:lnTo>
                <a:cubicBezTo>
                  <a:pt x="3302000" y="2148056"/>
                  <a:pt x="3214856" y="2235200"/>
                  <a:pt x="3107359" y="2235200"/>
                </a:cubicBezTo>
                <a:lnTo>
                  <a:pt x="0" y="2235200"/>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2588332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Freeform 7"/>
          <p:cNvSpPr/>
          <p:nvPr userDrawn="1"/>
        </p:nvSpPr>
        <p:spPr>
          <a:xfrm>
            <a:off x="5956393" y="3249710"/>
            <a:ext cx="1493278" cy="1482574"/>
          </a:xfrm>
          <a:custGeom>
            <a:avLst/>
            <a:gdLst>
              <a:gd name="connsiteX0" fmla="*/ 943538 w 3751728"/>
              <a:gd name="connsiteY0" fmla="*/ 0 h 3724836"/>
              <a:gd name="connsiteX1" fmla="*/ 2808190 w 3751728"/>
              <a:gd name="connsiteY1" fmla="*/ 0 h 3724836"/>
              <a:gd name="connsiteX2" fmla="*/ 3751728 w 3751728"/>
              <a:gd name="connsiteY2" fmla="*/ 943538 h 3724836"/>
              <a:gd name="connsiteX3" fmla="*/ 3751728 w 3751728"/>
              <a:gd name="connsiteY3" fmla="*/ 2781298 h 3724836"/>
              <a:gd name="connsiteX4" fmla="*/ 2808190 w 3751728"/>
              <a:gd name="connsiteY4" fmla="*/ 3724836 h 3724836"/>
              <a:gd name="connsiteX5" fmla="*/ 943538 w 3751728"/>
              <a:gd name="connsiteY5" fmla="*/ 3724836 h 3724836"/>
              <a:gd name="connsiteX6" fmla="*/ 0 w 3751728"/>
              <a:gd name="connsiteY6" fmla="*/ 2781298 h 3724836"/>
              <a:gd name="connsiteX7" fmla="*/ 0 w 3751728"/>
              <a:gd name="connsiteY7" fmla="*/ 943538 h 3724836"/>
              <a:gd name="connsiteX8" fmla="*/ 943538 w 3751728"/>
              <a:gd name="connsiteY8" fmla="*/ 0 h 3724836"/>
              <a:gd name="connsiteX9" fmla="*/ 1391457 w 3751728"/>
              <a:gd name="connsiteY9" fmla="*/ 874059 h 3724836"/>
              <a:gd name="connsiteX10" fmla="*/ 900953 w 3751728"/>
              <a:gd name="connsiteY10" fmla="*/ 1364563 h 3724836"/>
              <a:gd name="connsiteX11" fmla="*/ 900953 w 3751728"/>
              <a:gd name="connsiteY11" fmla="*/ 2319932 h 3724836"/>
              <a:gd name="connsiteX12" fmla="*/ 1391457 w 3751728"/>
              <a:gd name="connsiteY12" fmla="*/ 2810436 h 3724836"/>
              <a:gd name="connsiteX13" fmla="*/ 2360806 w 3751728"/>
              <a:gd name="connsiteY13" fmla="*/ 2810436 h 3724836"/>
              <a:gd name="connsiteX14" fmla="*/ 2851310 w 3751728"/>
              <a:gd name="connsiteY14" fmla="*/ 2319932 h 3724836"/>
              <a:gd name="connsiteX15" fmla="*/ 2851310 w 3751728"/>
              <a:gd name="connsiteY15" fmla="*/ 1364563 h 3724836"/>
              <a:gd name="connsiteX16" fmla="*/ 2360806 w 3751728"/>
              <a:gd name="connsiteY16" fmla="*/ 874059 h 3724836"/>
              <a:gd name="connsiteX17" fmla="*/ 1391457 w 3751728"/>
              <a:gd name="connsiteY17" fmla="*/ 874059 h 372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51728" h="3724836">
                <a:moveTo>
                  <a:pt x="943538" y="0"/>
                </a:moveTo>
                <a:lnTo>
                  <a:pt x="2808190" y="0"/>
                </a:lnTo>
                <a:cubicBezTo>
                  <a:pt x="3329292" y="0"/>
                  <a:pt x="3751728" y="422436"/>
                  <a:pt x="3751728" y="943538"/>
                </a:cubicBezTo>
                <a:lnTo>
                  <a:pt x="3751728" y="2781298"/>
                </a:lnTo>
                <a:cubicBezTo>
                  <a:pt x="3751728" y="3302400"/>
                  <a:pt x="3329292" y="3724836"/>
                  <a:pt x="2808190" y="3724836"/>
                </a:cubicBezTo>
                <a:lnTo>
                  <a:pt x="943538" y="3724836"/>
                </a:lnTo>
                <a:cubicBezTo>
                  <a:pt x="422436" y="3724836"/>
                  <a:pt x="0" y="3302400"/>
                  <a:pt x="0" y="2781298"/>
                </a:cubicBezTo>
                <a:lnTo>
                  <a:pt x="0" y="943538"/>
                </a:lnTo>
                <a:cubicBezTo>
                  <a:pt x="0" y="422436"/>
                  <a:pt x="422436" y="0"/>
                  <a:pt x="943538" y="0"/>
                </a:cubicBezTo>
                <a:close/>
                <a:moveTo>
                  <a:pt x="1391457" y="874059"/>
                </a:moveTo>
                <a:cubicBezTo>
                  <a:pt x="1120559" y="874059"/>
                  <a:pt x="900953" y="1093665"/>
                  <a:pt x="900953" y="1364563"/>
                </a:cubicBezTo>
                <a:lnTo>
                  <a:pt x="900953" y="2319932"/>
                </a:lnTo>
                <a:cubicBezTo>
                  <a:pt x="900953" y="2590830"/>
                  <a:pt x="1120559" y="2810436"/>
                  <a:pt x="1391457" y="2810436"/>
                </a:cubicBezTo>
                <a:lnTo>
                  <a:pt x="2360806" y="2810436"/>
                </a:lnTo>
                <a:cubicBezTo>
                  <a:pt x="2631704" y="2810436"/>
                  <a:pt x="2851310" y="2590830"/>
                  <a:pt x="2851310" y="2319932"/>
                </a:cubicBezTo>
                <a:lnTo>
                  <a:pt x="2851310" y="1364563"/>
                </a:lnTo>
                <a:cubicBezTo>
                  <a:pt x="2851310" y="1093665"/>
                  <a:pt x="2631704" y="874059"/>
                  <a:pt x="2360806" y="874059"/>
                </a:cubicBezTo>
                <a:lnTo>
                  <a:pt x="1391457" y="874059"/>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9" name="Freeform 8"/>
          <p:cNvSpPr/>
          <p:nvPr userDrawn="1"/>
        </p:nvSpPr>
        <p:spPr>
          <a:xfrm flipH="1">
            <a:off x="0" y="3132044"/>
            <a:ext cx="3381515" cy="3725957"/>
          </a:xfrm>
          <a:custGeom>
            <a:avLst/>
            <a:gdLst>
              <a:gd name="connsiteX0" fmla="*/ 1373296 w 3381515"/>
              <a:gd name="connsiteY0" fmla="*/ 0 h 3725957"/>
              <a:gd name="connsiteX1" fmla="*/ 3381515 w 3381515"/>
              <a:gd name="connsiteY1" fmla="*/ 0 h 3725957"/>
              <a:gd name="connsiteX2" fmla="*/ 3381515 w 3381515"/>
              <a:gd name="connsiteY2" fmla="*/ 1272172 h 3725957"/>
              <a:gd name="connsiteX3" fmla="*/ 2025231 w 3381515"/>
              <a:gd name="connsiteY3" fmla="*/ 1272172 h 3725957"/>
              <a:gd name="connsiteX4" fmla="*/ 1311315 w 3381515"/>
              <a:gd name="connsiteY4" fmla="*/ 1986088 h 3725957"/>
              <a:gd name="connsiteX5" fmla="*/ 1311315 w 3381515"/>
              <a:gd name="connsiteY5" fmla="*/ 3376605 h 3725957"/>
              <a:gd name="connsiteX6" fmla="*/ 1367418 w 3381515"/>
              <a:gd name="connsiteY6" fmla="*/ 3654493 h 3725957"/>
              <a:gd name="connsiteX7" fmla="*/ 1406208 w 3381515"/>
              <a:gd name="connsiteY7" fmla="*/ 3725957 h 3725957"/>
              <a:gd name="connsiteX8" fmla="*/ 0 w 3381515"/>
              <a:gd name="connsiteY8" fmla="*/ 3725957 h 3725957"/>
              <a:gd name="connsiteX9" fmla="*/ 0 w 3381515"/>
              <a:gd name="connsiteY9" fmla="*/ 1373297 h 3725957"/>
              <a:gd name="connsiteX10" fmla="*/ 1373296 w 3381515"/>
              <a:gd name="connsiteY10" fmla="*/ 0 h 372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1515" h="3725957">
                <a:moveTo>
                  <a:pt x="1373296" y="0"/>
                </a:moveTo>
                <a:lnTo>
                  <a:pt x="3381515" y="0"/>
                </a:lnTo>
                <a:lnTo>
                  <a:pt x="3381515" y="1272172"/>
                </a:lnTo>
                <a:lnTo>
                  <a:pt x="2025231" y="1272172"/>
                </a:lnTo>
                <a:cubicBezTo>
                  <a:pt x="1630946" y="1272172"/>
                  <a:pt x="1311315" y="1591803"/>
                  <a:pt x="1311315" y="1986088"/>
                </a:cubicBezTo>
                <a:lnTo>
                  <a:pt x="1311315" y="3376605"/>
                </a:lnTo>
                <a:cubicBezTo>
                  <a:pt x="1311315" y="3475176"/>
                  <a:pt x="1331292" y="3569082"/>
                  <a:pt x="1367418" y="3654493"/>
                </a:cubicBezTo>
                <a:lnTo>
                  <a:pt x="1406208" y="3725957"/>
                </a:lnTo>
                <a:lnTo>
                  <a:pt x="0" y="3725957"/>
                </a:lnTo>
                <a:lnTo>
                  <a:pt x="0" y="1373297"/>
                </a:lnTo>
                <a:cubicBezTo>
                  <a:pt x="0" y="614845"/>
                  <a:pt x="614845" y="0"/>
                  <a:pt x="1373296" y="0"/>
                </a:cubicBez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4" name="Picture Placeholder 3"/>
          <p:cNvSpPr>
            <a:spLocks noGrp="1"/>
          </p:cNvSpPr>
          <p:nvPr>
            <p:ph type="pic" sz="quarter" idx="12" hasCustomPrompt="1"/>
          </p:nvPr>
        </p:nvSpPr>
        <p:spPr>
          <a:xfrm>
            <a:off x="6150922" y="3414540"/>
            <a:ext cx="1113478" cy="1105498"/>
          </a:xfrm>
          <a:custGeom>
            <a:avLst/>
            <a:gdLst>
              <a:gd name="connsiteX0" fmla="*/ 943538 w 3751728"/>
              <a:gd name="connsiteY0" fmla="*/ 0 h 3724836"/>
              <a:gd name="connsiteX1" fmla="*/ 2808190 w 3751728"/>
              <a:gd name="connsiteY1" fmla="*/ 0 h 3724836"/>
              <a:gd name="connsiteX2" fmla="*/ 3751728 w 3751728"/>
              <a:gd name="connsiteY2" fmla="*/ 943538 h 3724836"/>
              <a:gd name="connsiteX3" fmla="*/ 3751728 w 3751728"/>
              <a:gd name="connsiteY3" fmla="*/ 2781298 h 3724836"/>
              <a:gd name="connsiteX4" fmla="*/ 2808190 w 3751728"/>
              <a:gd name="connsiteY4" fmla="*/ 3724836 h 3724836"/>
              <a:gd name="connsiteX5" fmla="*/ 943538 w 3751728"/>
              <a:gd name="connsiteY5" fmla="*/ 3724836 h 3724836"/>
              <a:gd name="connsiteX6" fmla="*/ 0 w 3751728"/>
              <a:gd name="connsiteY6" fmla="*/ 2781298 h 3724836"/>
              <a:gd name="connsiteX7" fmla="*/ 0 w 3751728"/>
              <a:gd name="connsiteY7" fmla="*/ 943538 h 3724836"/>
              <a:gd name="connsiteX8" fmla="*/ 943538 w 3751728"/>
              <a:gd name="connsiteY8" fmla="*/ 0 h 372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1728" h="3724836">
                <a:moveTo>
                  <a:pt x="943538" y="0"/>
                </a:moveTo>
                <a:lnTo>
                  <a:pt x="2808190" y="0"/>
                </a:lnTo>
                <a:cubicBezTo>
                  <a:pt x="3329292" y="0"/>
                  <a:pt x="3751728" y="422436"/>
                  <a:pt x="3751728" y="943538"/>
                </a:cubicBezTo>
                <a:lnTo>
                  <a:pt x="3751728" y="2781298"/>
                </a:lnTo>
                <a:cubicBezTo>
                  <a:pt x="3751728" y="3302400"/>
                  <a:pt x="3329292" y="3724836"/>
                  <a:pt x="2808190" y="3724836"/>
                </a:cubicBezTo>
                <a:lnTo>
                  <a:pt x="943538" y="3724836"/>
                </a:lnTo>
                <a:cubicBezTo>
                  <a:pt x="422436" y="3724836"/>
                  <a:pt x="0" y="3302400"/>
                  <a:pt x="0" y="2781298"/>
                </a:cubicBezTo>
                <a:lnTo>
                  <a:pt x="0" y="943538"/>
                </a:lnTo>
                <a:cubicBezTo>
                  <a:pt x="0" y="422436"/>
                  <a:pt x="422436" y="0"/>
                  <a:pt x="943538" y="0"/>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1" name="Picture Placeholder 3"/>
          <p:cNvSpPr>
            <a:spLocks noGrp="1"/>
          </p:cNvSpPr>
          <p:nvPr>
            <p:ph type="pic" sz="quarter" idx="14" hasCustomPrompt="1"/>
          </p:nvPr>
        </p:nvSpPr>
        <p:spPr>
          <a:xfrm>
            <a:off x="-572549" y="4390233"/>
            <a:ext cx="2657940" cy="2900160"/>
          </a:xfrm>
          <a:custGeom>
            <a:avLst/>
            <a:gdLst>
              <a:gd name="connsiteX0" fmla="*/ 943538 w 3751728"/>
              <a:gd name="connsiteY0" fmla="*/ 0 h 3724836"/>
              <a:gd name="connsiteX1" fmla="*/ 2808190 w 3751728"/>
              <a:gd name="connsiteY1" fmla="*/ 0 h 3724836"/>
              <a:gd name="connsiteX2" fmla="*/ 3751728 w 3751728"/>
              <a:gd name="connsiteY2" fmla="*/ 943538 h 3724836"/>
              <a:gd name="connsiteX3" fmla="*/ 3751728 w 3751728"/>
              <a:gd name="connsiteY3" fmla="*/ 2781298 h 3724836"/>
              <a:gd name="connsiteX4" fmla="*/ 2808190 w 3751728"/>
              <a:gd name="connsiteY4" fmla="*/ 3724836 h 3724836"/>
              <a:gd name="connsiteX5" fmla="*/ 943538 w 3751728"/>
              <a:gd name="connsiteY5" fmla="*/ 3724836 h 3724836"/>
              <a:gd name="connsiteX6" fmla="*/ 0 w 3751728"/>
              <a:gd name="connsiteY6" fmla="*/ 2781298 h 3724836"/>
              <a:gd name="connsiteX7" fmla="*/ 0 w 3751728"/>
              <a:gd name="connsiteY7" fmla="*/ 943538 h 3724836"/>
              <a:gd name="connsiteX8" fmla="*/ 943538 w 3751728"/>
              <a:gd name="connsiteY8" fmla="*/ 0 h 372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1728" h="3724836">
                <a:moveTo>
                  <a:pt x="943538" y="0"/>
                </a:moveTo>
                <a:lnTo>
                  <a:pt x="2808190" y="0"/>
                </a:lnTo>
                <a:cubicBezTo>
                  <a:pt x="3329292" y="0"/>
                  <a:pt x="3751728" y="422436"/>
                  <a:pt x="3751728" y="943538"/>
                </a:cubicBezTo>
                <a:lnTo>
                  <a:pt x="3751728" y="2781298"/>
                </a:lnTo>
                <a:cubicBezTo>
                  <a:pt x="3751728" y="3302400"/>
                  <a:pt x="3329292" y="3724836"/>
                  <a:pt x="2808190" y="3724836"/>
                </a:cubicBezTo>
                <a:lnTo>
                  <a:pt x="943538" y="3724836"/>
                </a:lnTo>
                <a:cubicBezTo>
                  <a:pt x="422436" y="3724836"/>
                  <a:pt x="0" y="3302400"/>
                  <a:pt x="0" y="2781298"/>
                </a:cubicBezTo>
                <a:lnTo>
                  <a:pt x="0" y="943538"/>
                </a:lnTo>
                <a:cubicBezTo>
                  <a:pt x="0" y="422436"/>
                  <a:pt x="422436" y="0"/>
                  <a:pt x="943538" y="0"/>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177563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3"/>
          <p:cNvSpPr/>
          <p:nvPr userDrawn="1"/>
        </p:nvSpPr>
        <p:spPr>
          <a:xfrm>
            <a:off x="1292326" y="4184262"/>
            <a:ext cx="1725738" cy="1764261"/>
          </a:xfrm>
          <a:custGeom>
            <a:avLst/>
            <a:gdLst>
              <a:gd name="connsiteX0" fmla="*/ 0 w 2272553"/>
              <a:gd name="connsiteY0" fmla="*/ 0 h 2514600"/>
              <a:gd name="connsiteX1" fmla="*/ 2272553 w 2272553"/>
              <a:gd name="connsiteY1" fmla="*/ 0 h 2514600"/>
              <a:gd name="connsiteX2" fmla="*/ 2272553 w 2272553"/>
              <a:gd name="connsiteY2" fmla="*/ 2514600 h 2514600"/>
              <a:gd name="connsiteX3" fmla="*/ 0 w 2272553"/>
              <a:gd name="connsiteY3" fmla="*/ 2514600 h 2514600"/>
              <a:gd name="connsiteX4" fmla="*/ 0 w 2272553"/>
              <a:gd name="connsiteY4" fmla="*/ 0 h 2514600"/>
              <a:gd name="connsiteX0" fmla="*/ 322729 w 2272553"/>
              <a:gd name="connsiteY0" fmla="*/ 524435 h 2514600"/>
              <a:gd name="connsiteX1" fmla="*/ 2272553 w 2272553"/>
              <a:gd name="connsiteY1" fmla="*/ 0 h 2514600"/>
              <a:gd name="connsiteX2" fmla="*/ 2272553 w 2272553"/>
              <a:gd name="connsiteY2" fmla="*/ 2514600 h 2514600"/>
              <a:gd name="connsiteX3" fmla="*/ 0 w 2272553"/>
              <a:gd name="connsiteY3" fmla="*/ 2514600 h 2514600"/>
              <a:gd name="connsiteX4" fmla="*/ 322729 w 2272553"/>
              <a:gd name="connsiteY4" fmla="*/ 524435 h 2514600"/>
              <a:gd name="connsiteX0" fmla="*/ 322729 w 2272553"/>
              <a:gd name="connsiteY0" fmla="*/ 0 h 1990165"/>
              <a:gd name="connsiteX1" fmla="*/ 1667435 w 2272553"/>
              <a:gd name="connsiteY1" fmla="*/ 349624 h 1990165"/>
              <a:gd name="connsiteX2" fmla="*/ 2272553 w 2272553"/>
              <a:gd name="connsiteY2" fmla="*/ 1990165 h 1990165"/>
              <a:gd name="connsiteX3" fmla="*/ 0 w 2272553"/>
              <a:gd name="connsiteY3" fmla="*/ 1990165 h 1990165"/>
              <a:gd name="connsiteX4" fmla="*/ 322729 w 2272553"/>
              <a:gd name="connsiteY4" fmla="*/ 0 h 1990165"/>
              <a:gd name="connsiteX0" fmla="*/ 322729 w 1721223"/>
              <a:gd name="connsiteY0" fmla="*/ 0 h 1990165"/>
              <a:gd name="connsiteX1" fmla="*/ 1667435 w 1721223"/>
              <a:gd name="connsiteY1" fmla="*/ 349624 h 1990165"/>
              <a:gd name="connsiteX2" fmla="*/ 1721223 w 1721223"/>
              <a:gd name="connsiteY2" fmla="*/ 1385047 h 1990165"/>
              <a:gd name="connsiteX3" fmla="*/ 0 w 1721223"/>
              <a:gd name="connsiteY3" fmla="*/ 1990165 h 1990165"/>
              <a:gd name="connsiteX4" fmla="*/ 322729 w 1721223"/>
              <a:gd name="connsiteY4" fmla="*/ 0 h 1990165"/>
              <a:gd name="connsiteX0" fmla="*/ 0 w 1398494"/>
              <a:gd name="connsiteY0" fmla="*/ 0 h 1438835"/>
              <a:gd name="connsiteX1" fmla="*/ 1344706 w 1398494"/>
              <a:gd name="connsiteY1" fmla="*/ 349624 h 1438835"/>
              <a:gd name="connsiteX2" fmla="*/ 1398494 w 1398494"/>
              <a:gd name="connsiteY2" fmla="*/ 1385047 h 1438835"/>
              <a:gd name="connsiteX3" fmla="*/ 161366 w 1398494"/>
              <a:gd name="connsiteY3" fmla="*/ 1438835 h 1438835"/>
              <a:gd name="connsiteX4" fmla="*/ 0 w 1398494"/>
              <a:gd name="connsiteY4" fmla="*/ 0 h 1438835"/>
              <a:gd name="connsiteX0" fmla="*/ 135744 w 1534238"/>
              <a:gd name="connsiteY0" fmla="*/ 0 h 1438835"/>
              <a:gd name="connsiteX1" fmla="*/ 1480450 w 1534238"/>
              <a:gd name="connsiteY1" fmla="*/ 349624 h 1438835"/>
              <a:gd name="connsiteX2" fmla="*/ 1534238 w 1534238"/>
              <a:gd name="connsiteY2" fmla="*/ 1385047 h 1438835"/>
              <a:gd name="connsiteX3" fmla="*/ 297110 w 1534238"/>
              <a:gd name="connsiteY3" fmla="*/ 1438835 h 1438835"/>
              <a:gd name="connsiteX4" fmla="*/ 135744 w 1534238"/>
              <a:gd name="connsiteY4" fmla="*/ 0 h 1438835"/>
              <a:gd name="connsiteX0" fmla="*/ 155107 w 1553601"/>
              <a:gd name="connsiteY0" fmla="*/ 0 h 1438835"/>
              <a:gd name="connsiteX1" fmla="*/ 1499813 w 1553601"/>
              <a:gd name="connsiteY1" fmla="*/ 349624 h 1438835"/>
              <a:gd name="connsiteX2" fmla="*/ 1553601 w 1553601"/>
              <a:gd name="connsiteY2" fmla="*/ 1385047 h 1438835"/>
              <a:gd name="connsiteX3" fmla="*/ 316473 w 1553601"/>
              <a:gd name="connsiteY3" fmla="*/ 1438835 h 1438835"/>
              <a:gd name="connsiteX4" fmla="*/ 155107 w 1553601"/>
              <a:gd name="connsiteY4" fmla="*/ 0 h 1438835"/>
              <a:gd name="connsiteX0" fmla="*/ 155107 w 1553601"/>
              <a:gd name="connsiteY0" fmla="*/ 150979 h 1589814"/>
              <a:gd name="connsiteX1" fmla="*/ 1499813 w 1553601"/>
              <a:gd name="connsiteY1" fmla="*/ 500603 h 1589814"/>
              <a:gd name="connsiteX2" fmla="*/ 1553601 w 1553601"/>
              <a:gd name="connsiteY2" fmla="*/ 1536026 h 1589814"/>
              <a:gd name="connsiteX3" fmla="*/ 316473 w 1553601"/>
              <a:gd name="connsiteY3" fmla="*/ 1589814 h 1589814"/>
              <a:gd name="connsiteX4" fmla="*/ 155107 w 1553601"/>
              <a:gd name="connsiteY4" fmla="*/ 150979 h 1589814"/>
              <a:gd name="connsiteX0" fmla="*/ 155107 w 1553601"/>
              <a:gd name="connsiteY0" fmla="*/ 131779 h 1570614"/>
              <a:gd name="connsiteX1" fmla="*/ 1499813 w 1553601"/>
              <a:gd name="connsiteY1" fmla="*/ 481403 h 1570614"/>
              <a:gd name="connsiteX2" fmla="*/ 1553601 w 1553601"/>
              <a:gd name="connsiteY2" fmla="*/ 1516826 h 1570614"/>
              <a:gd name="connsiteX3" fmla="*/ 316473 w 1553601"/>
              <a:gd name="connsiteY3" fmla="*/ 1570614 h 1570614"/>
              <a:gd name="connsiteX4" fmla="*/ 155107 w 1553601"/>
              <a:gd name="connsiteY4" fmla="*/ 131779 h 1570614"/>
              <a:gd name="connsiteX0" fmla="*/ 155107 w 1691693"/>
              <a:gd name="connsiteY0" fmla="*/ 131779 h 1570614"/>
              <a:gd name="connsiteX1" fmla="*/ 1499813 w 1691693"/>
              <a:gd name="connsiteY1" fmla="*/ 481403 h 1570614"/>
              <a:gd name="connsiteX2" fmla="*/ 1553601 w 1691693"/>
              <a:gd name="connsiteY2" fmla="*/ 1516826 h 1570614"/>
              <a:gd name="connsiteX3" fmla="*/ 316473 w 1691693"/>
              <a:gd name="connsiteY3" fmla="*/ 1570614 h 1570614"/>
              <a:gd name="connsiteX4" fmla="*/ 155107 w 1691693"/>
              <a:gd name="connsiteY4" fmla="*/ 131779 h 1570614"/>
              <a:gd name="connsiteX0" fmla="*/ 155107 w 1764561"/>
              <a:gd name="connsiteY0" fmla="*/ 131779 h 1570614"/>
              <a:gd name="connsiteX1" fmla="*/ 1499813 w 1764561"/>
              <a:gd name="connsiteY1" fmla="*/ 481403 h 1570614"/>
              <a:gd name="connsiteX2" fmla="*/ 1553601 w 1764561"/>
              <a:gd name="connsiteY2" fmla="*/ 1516826 h 1570614"/>
              <a:gd name="connsiteX3" fmla="*/ 316473 w 1764561"/>
              <a:gd name="connsiteY3" fmla="*/ 1570614 h 1570614"/>
              <a:gd name="connsiteX4" fmla="*/ 155107 w 1764561"/>
              <a:gd name="connsiteY4" fmla="*/ 131779 h 1570614"/>
              <a:gd name="connsiteX0" fmla="*/ 155107 w 1764561"/>
              <a:gd name="connsiteY0" fmla="*/ 131779 h 1702753"/>
              <a:gd name="connsiteX1" fmla="*/ 1499813 w 1764561"/>
              <a:gd name="connsiteY1" fmla="*/ 481403 h 1702753"/>
              <a:gd name="connsiteX2" fmla="*/ 1553601 w 1764561"/>
              <a:gd name="connsiteY2" fmla="*/ 1516826 h 1702753"/>
              <a:gd name="connsiteX3" fmla="*/ 316473 w 1764561"/>
              <a:gd name="connsiteY3" fmla="*/ 1570614 h 1702753"/>
              <a:gd name="connsiteX4" fmla="*/ 155107 w 1764561"/>
              <a:gd name="connsiteY4" fmla="*/ 131779 h 1702753"/>
              <a:gd name="connsiteX0" fmla="*/ 155107 w 1764561"/>
              <a:gd name="connsiteY0" fmla="*/ 131779 h 1762233"/>
              <a:gd name="connsiteX1" fmla="*/ 1499813 w 1764561"/>
              <a:gd name="connsiteY1" fmla="*/ 481403 h 1762233"/>
              <a:gd name="connsiteX2" fmla="*/ 1553601 w 1764561"/>
              <a:gd name="connsiteY2" fmla="*/ 1516826 h 1762233"/>
              <a:gd name="connsiteX3" fmla="*/ 316473 w 1764561"/>
              <a:gd name="connsiteY3" fmla="*/ 1570614 h 1762233"/>
              <a:gd name="connsiteX4" fmla="*/ 155107 w 1764561"/>
              <a:gd name="connsiteY4" fmla="*/ 131779 h 1762233"/>
              <a:gd name="connsiteX0" fmla="*/ 245575 w 1721679"/>
              <a:gd name="connsiteY0" fmla="*/ 125515 h 1813119"/>
              <a:gd name="connsiteX1" fmla="*/ 1456931 w 1721679"/>
              <a:gd name="connsiteY1" fmla="*/ 532289 h 1813119"/>
              <a:gd name="connsiteX2" fmla="*/ 1510719 w 1721679"/>
              <a:gd name="connsiteY2" fmla="*/ 1567712 h 1813119"/>
              <a:gd name="connsiteX3" fmla="*/ 273591 w 1721679"/>
              <a:gd name="connsiteY3" fmla="*/ 1621500 h 1813119"/>
              <a:gd name="connsiteX4" fmla="*/ 245575 w 1721679"/>
              <a:gd name="connsiteY4" fmla="*/ 125515 h 1813119"/>
              <a:gd name="connsiteX0" fmla="*/ 225214 w 1701318"/>
              <a:gd name="connsiteY0" fmla="*/ 125515 h 1801140"/>
              <a:gd name="connsiteX1" fmla="*/ 1436570 w 1701318"/>
              <a:gd name="connsiteY1" fmla="*/ 532289 h 1801140"/>
              <a:gd name="connsiteX2" fmla="*/ 1490358 w 1701318"/>
              <a:gd name="connsiteY2" fmla="*/ 1567712 h 1801140"/>
              <a:gd name="connsiteX3" fmla="*/ 281805 w 1701318"/>
              <a:gd name="connsiteY3" fmla="*/ 1592925 h 1801140"/>
              <a:gd name="connsiteX4" fmla="*/ 225214 w 1701318"/>
              <a:gd name="connsiteY4" fmla="*/ 125515 h 1801140"/>
              <a:gd name="connsiteX0" fmla="*/ 258938 w 1735042"/>
              <a:gd name="connsiteY0" fmla="*/ 125515 h 1801140"/>
              <a:gd name="connsiteX1" fmla="*/ 1470294 w 1735042"/>
              <a:gd name="connsiteY1" fmla="*/ 532289 h 1801140"/>
              <a:gd name="connsiteX2" fmla="*/ 1524082 w 1735042"/>
              <a:gd name="connsiteY2" fmla="*/ 1567712 h 1801140"/>
              <a:gd name="connsiteX3" fmla="*/ 315529 w 1735042"/>
              <a:gd name="connsiteY3" fmla="*/ 1592925 h 1801140"/>
              <a:gd name="connsiteX4" fmla="*/ 258938 w 1735042"/>
              <a:gd name="connsiteY4" fmla="*/ 125515 h 1801140"/>
              <a:gd name="connsiteX0" fmla="*/ 258938 w 1735042"/>
              <a:gd name="connsiteY0" fmla="*/ 125515 h 1764839"/>
              <a:gd name="connsiteX1" fmla="*/ 1470294 w 1735042"/>
              <a:gd name="connsiteY1" fmla="*/ 532289 h 1764839"/>
              <a:gd name="connsiteX2" fmla="*/ 1524082 w 1735042"/>
              <a:gd name="connsiteY2" fmla="*/ 1567712 h 1764839"/>
              <a:gd name="connsiteX3" fmla="*/ 315529 w 1735042"/>
              <a:gd name="connsiteY3" fmla="*/ 1592925 h 1764839"/>
              <a:gd name="connsiteX4" fmla="*/ 258938 w 1735042"/>
              <a:gd name="connsiteY4" fmla="*/ 125515 h 1764839"/>
              <a:gd name="connsiteX0" fmla="*/ 258938 w 1735042"/>
              <a:gd name="connsiteY0" fmla="*/ 125515 h 1757467"/>
              <a:gd name="connsiteX1" fmla="*/ 1470294 w 1735042"/>
              <a:gd name="connsiteY1" fmla="*/ 532289 h 1757467"/>
              <a:gd name="connsiteX2" fmla="*/ 1524082 w 1735042"/>
              <a:gd name="connsiteY2" fmla="*/ 1567712 h 1757467"/>
              <a:gd name="connsiteX3" fmla="*/ 315529 w 1735042"/>
              <a:gd name="connsiteY3" fmla="*/ 1592925 h 1757467"/>
              <a:gd name="connsiteX4" fmla="*/ 258938 w 1735042"/>
              <a:gd name="connsiteY4" fmla="*/ 125515 h 1757467"/>
              <a:gd name="connsiteX0" fmla="*/ 258938 w 1735042"/>
              <a:gd name="connsiteY0" fmla="*/ 125515 h 1782744"/>
              <a:gd name="connsiteX1" fmla="*/ 1470294 w 1735042"/>
              <a:gd name="connsiteY1" fmla="*/ 532289 h 1782744"/>
              <a:gd name="connsiteX2" fmla="*/ 1524082 w 1735042"/>
              <a:gd name="connsiteY2" fmla="*/ 1567712 h 1782744"/>
              <a:gd name="connsiteX3" fmla="*/ 315529 w 1735042"/>
              <a:gd name="connsiteY3" fmla="*/ 1592925 h 1782744"/>
              <a:gd name="connsiteX4" fmla="*/ 258938 w 1735042"/>
              <a:gd name="connsiteY4" fmla="*/ 125515 h 1782744"/>
              <a:gd name="connsiteX0" fmla="*/ 258938 w 1735042"/>
              <a:gd name="connsiteY0" fmla="*/ 125515 h 1802774"/>
              <a:gd name="connsiteX1" fmla="*/ 1470294 w 1735042"/>
              <a:gd name="connsiteY1" fmla="*/ 532289 h 1802774"/>
              <a:gd name="connsiteX2" fmla="*/ 1524082 w 1735042"/>
              <a:gd name="connsiteY2" fmla="*/ 1567712 h 1802774"/>
              <a:gd name="connsiteX3" fmla="*/ 315529 w 1735042"/>
              <a:gd name="connsiteY3" fmla="*/ 1592925 h 1802774"/>
              <a:gd name="connsiteX4" fmla="*/ 258938 w 1735042"/>
              <a:gd name="connsiteY4" fmla="*/ 125515 h 1802774"/>
              <a:gd name="connsiteX0" fmla="*/ 258938 w 1735042"/>
              <a:gd name="connsiteY0" fmla="*/ 125515 h 1773855"/>
              <a:gd name="connsiteX1" fmla="*/ 1470294 w 1735042"/>
              <a:gd name="connsiteY1" fmla="*/ 532289 h 1773855"/>
              <a:gd name="connsiteX2" fmla="*/ 1524082 w 1735042"/>
              <a:gd name="connsiteY2" fmla="*/ 1567712 h 1773855"/>
              <a:gd name="connsiteX3" fmla="*/ 315529 w 1735042"/>
              <a:gd name="connsiteY3" fmla="*/ 1592925 h 1773855"/>
              <a:gd name="connsiteX4" fmla="*/ 258938 w 1735042"/>
              <a:gd name="connsiteY4" fmla="*/ 125515 h 1773855"/>
              <a:gd name="connsiteX0" fmla="*/ 258938 w 1735042"/>
              <a:gd name="connsiteY0" fmla="*/ 125515 h 1782291"/>
              <a:gd name="connsiteX1" fmla="*/ 1470294 w 1735042"/>
              <a:gd name="connsiteY1" fmla="*/ 532289 h 1782291"/>
              <a:gd name="connsiteX2" fmla="*/ 1524082 w 1735042"/>
              <a:gd name="connsiteY2" fmla="*/ 1567712 h 1782291"/>
              <a:gd name="connsiteX3" fmla="*/ 315529 w 1735042"/>
              <a:gd name="connsiteY3" fmla="*/ 1592925 h 1782291"/>
              <a:gd name="connsiteX4" fmla="*/ 258938 w 1735042"/>
              <a:gd name="connsiteY4" fmla="*/ 125515 h 1782291"/>
              <a:gd name="connsiteX0" fmla="*/ 258938 w 1735042"/>
              <a:gd name="connsiteY0" fmla="*/ 141884 h 1798660"/>
              <a:gd name="connsiteX1" fmla="*/ 1470294 w 1735042"/>
              <a:gd name="connsiteY1" fmla="*/ 548658 h 1798660"/>
              <a:gd name="connsiteX2" fmla="*/ 1524082 w 1735042"/>
              <a:gd name="connsiteY2" fmla="*/ 1584081 h 1798660"/>
              <a:gd name="connsiteX3" fmla="*/ 315529 w 1735042"/>
              <a:gd name="connsiteY3" fmla="*/ 1609294 h 1798660"/>
              <a:gd name="connsiteX4" fmla="*/ 258938 w 1735042"/>
              <a:gd name="connsiteY4" fmla="*/ 141884 h 1798660"/>
              <a:gd name="connsiteX0" fmla="*/ 258938 w 1735042"/>
              <a:gd name="connsiteY0" fmla="*/ 96307 h 1753083"/>
              <a:gd name="connsiteX1" fmla="*/ 1470294 w 1735042"/>
              <a:gd name="connsiteY1" fmla="*/ 503081 h 1753083"/>
              <a:gd name="connsiteX2" fmla="*/ 1524082 w 1735042"/>
              <a:gd name="connsiteY2" fmla="*/ 1538504 h 1753083"/>
              <a:gd name="connsiteX3" fmla="*/ 315529 w 1735042"/>
              <a:gd name="connsiteY3" fmla="*/ 1563717 h 1753083"/>
              <a:gd name="connsiteX4" fmla="*/ 258938 w 1735042"/>
              <a:gd name="connsiteY4" fmla="*/ 96307 h 1753083"/>
              <a:gd name="connsiteX0" fmla="*/ 273434 w 1749538"/>
              <a:gd name="connsiteY0" fmla="*/ 96307 h 1753083"/>
              <a:gd name="connsiteX1" fmla="*/ 1484790 w 1749538"/>
              <a:gd name="connsiteY1" fmla="*/ 503081 h 1753083"/>
              <a:gd name="connsiteX2" fmla="*/ 1538578 w 1749538"/>
              <a:gd name="connsiteY2" fmla="*/ 1538504 h 1753083"/>
              <a:gd name="connsiteX3" fmla="*/ 330025 w 1749538"/>
              <a:gd name="connsiteY3" fmla="*/ 1563717 h 1753083"/>
              <a:gd name="connsiteX4" fmla="*/ 273434 w 1749538"/>
              <a:gd name="connsiteY4" fmla="*/ 96307 h 1753083"/>
              <a:gd name="connsiteX0" fmla="*/ 273434 w 1749538"/>
              <a:gd name="connsiteY0" fmla="*/ 96307 h 1753083"/>
              <a:gd name="connsiteX1" fmla="*/ 1484790 w 1749538"/>
              <a:gd name="connsiteY1" fmla="*/ 503081 h 1753083"/>
              <a:gd name="connsiteX2" fmla="*/ 1538578 w 1749538"/>
              <a:gd name="connsiteY2" fmla="*/ 1538504 h 1753083"/>
              <a:gd name="connsiteX3" fmla="*/ 330025 w 1749538"/>
              <a:gd name="connsiteY3" fmla="*/ 1563717 h 1753083"/>
              <a:gd name="connsiteX4" fmla="*/ 273434 w 1749538"/>
              <a:gd name="connsiteY4" fmla="*/ 96307 h 1753083"/>
              <a:gd name="connsiteX0" fmla="*/ 273434 w 1741059"/>
              <a:gd name="connsiteY0" fmla="*/ 96307 h 1741345"/>
              <a:gd name="connsiteX1" fmla="*/ 1484790 w 1741059"/>
              <a:gd name="connsiteY1" fmla="*/ 503081 h 1741345"/>
              <a:gd name="connsiteX2" fmla="*/ 1519528 w 1741059"/>
              <a:gd name="connsiteY2" fmla="*/ 1519454 h 1741345"/>
              <a:gd name="connsiteX3" fmla="*/ 330025 w 1741059"/>
              <a:gd name="connsiteY3" fmla="*/ 1563717 h 1741345"/>
              <a:gd name="connsiteX4" fmla="*/ 273434 w 1741059"/>
              <a:gd name="connsiteY4" fmla="*/ 96307 h 1741345"/>
              <a:gd name="connsiteX0" fmla="*/ 273434 w 1741059"/>
              <a:gd name="connsiteY0" fmla="*/ 96307 h 1741345"/>
              <a:gd name="connsiteX1" fmla="*/ 1484790 w 1741059"/>
              <a:gd name="connsiteY1" fmla="*/ 503081 h 1741345"/>
              <a:gd name="connsiteX2" fmla="*/ 1519528 w 1741059"/>
              <a:gd name="connsiteY2" fmla="*/ 1519454 h 1741345"/>
              <a:gd name="connsiteX3" fmla="*/ 330025 w 1741059"/>
              <a:gd name="connsiteY3" fmla="*/ 1563717 h 1741345"/>
              <a:gd name="connsiteX4" fmla="*/ 273434 w 1741059"/>
              <a:gd name="connsiteY4" fmla="*/ 96307 h 1741345"/>
              <a:gd name="connsiteX0" fmla="*/ 273434 w 1741059"/>
              <a:gd name="connsiteY0" fmla="*/ 99249 h 1744287"/>
              <a:gd name="connsiteX1" fmla="*/ 1484790 w 1741059"/>
              <a:gd name="connsiteY1" fmla="*/ 506023 h 1744287"/>
              <a:gd name="connsiteX2" fmla="*/ 1519528 w 1741059"/>
              <a:gd name="connsiteY2" fmla="*/ 1522396 h 1744287"/>
              <a:gd name="connsiteX3" fmla="*/ 330025 w 1741059"/>
              <a:gd name="connsiteY3" fmla="*/ 1566659 h 1744287"/>
              <a:gd name="connsiteX4" fmla="*/ 273434 w 1741059"/>
              <a:gd name="connsiteY4" fmla="*/ 99249 h 1744287"/>
              <a:gd name="connsiteX0" fmla="*/ 273434 w 1741059"/>
              <a:gd name="connsiteY0" fmla="*/ 56657 h 1701695"/>
              <a:gd name="connsiteX1" fmla="*/ 1484790 w 1741059"/>
              <a:gd name="connsiteY1" fmla="*/ 463431 h 1701695"/>
              <a:gd name="connsiteX2" fmla="*/ 1519528 w 1741059"/>
              <a:gd name="connsiteY2" fmla="*/ 1479804 h 1701695"/>
              <a:gd name="connsiteX3" fmla="*/ 330025 w 1741059"/>
              <a:gd name="connsiteY3" fmla="*/ 1524067 h 1701695"/>
              <a:gd name="connsiteX4" fmla="*/ 273434 w 1741059"/>
              <a:gd name="connsiteY4" fmla="*/ 56657 h 1701695"/>
              <a:gd name="connsiteX0" fmla="*/ 273434 w 1741059"/>
              <a:gd name="connsiteY0" fmla="*/ 56657 h 1701695"/>
              <a:gd name="connsiteX1" fmla="*/ 1484790 w 1741059"/>
              <a:gd name="connsiteY1" fmla="*/ 463431 h 1701695"/>
              <a:gd name="connsiteX2" fmla="*/ 1519528 w 1741059"/>
              <a:gd name="connsiteY2" fmla="*/ 1479804 h 1701695"/>
              <a:gd name="connsiteX3" fmla="*/ 330025 w 1741059"/>
              <a:gd name="connsiteY3" fmla="*/ 1524067 h 1701695"/>
              <a:gd name="connsiteX4" fmla="*/ 273434 w 1741059"/>
              <a:gd name="connsiteY4" fmla="*/ 56657 h 1701695"/>
              <a:gd name="connsiteX0" fmla="*/ 278866 w 1746491"/>
              <a:gd name="connsiteY0" fmla="*/ 102264 h 1747302"/>
              <a:gd name="connsiteX1" fmla="*/ 1490222 w 1746491"/>
              <a:gd name="connsiteY1" fmla="*/ 509038 h 1747302"/>
              <a:gd name="connsiteX2" fmla="*/ 1524960 w 1746491"/>
              <a:gd name="connsiteY2" fmla="*/ 1525411 h 1747302"/>
              <a:gd name="connsiteX3" fmla="*/ 335457 w 1746491"/>
              <a:gd name="connsiteY3" fmla="*/ 1569674 h 1747302"/>
              <a:gd name="connsiteX4" fmla="*/ 278866 w 1746491"/>
              <a:gd name="connsiteY4" fmla="*/ 102264 h 1747302"/>
              <a:gd name="connsiteX0" fmla="*/ 268885 w 1736510"/>
              <a:gd name="connsiteY0" fmla="*/ 162029 h 1807067"/>
              <a:gd name="connsiteX1" fmla="*/ 1480241 w 1736510"/>
              <a:gd name="connsiteY1" fmla="*/ 568803 h 1807067"/>
              <a:gd name="connsiteX2" fmla="*/ 1514979 w 1736510"/>
              <a:gd name="connsiteY2" fmla="*/ 1585176 h 1807067"/>
              <a:gd name="connsiteX3" fmla="*/ 325476 w 1736510"/>
              <a:gd name="connsiteY3" fmla="*/ 1629439 h 1807067"/>
              <a:gd name="connsiteX4" fmla="*/ 268885 w 1736510"/>
              <a:gd name="connsiteY4" fmla="*/ 162029 h 1807067"/>
              <a:gd name="connsiteX0" fmla="*/ 274505 w 1742130"/>
              <a:gd name="connsiteY0" fmla="*/ 102246 h 1747284"/>
              <a:gd name="connsiteX1" fmla="*/ 1485861 w 1742130"/>
              <a:gd name="connsiteY1" fmla="*/ 509020 h 1747284"/>
              <a:gd name="connsiteX2" fmla="*/ 1520599 w 1742130"/>
              <a:gd name="connsiteY2" fmla="*/ 1525393 h 1747284"/>
              <a:gd name="connsiteX3" fmla="*/ 331096 w 1742130"/>
              <a:gd name="connsiteY3" fmla="*/ 1569656 h 1747284"/>
              <a:gd name="connsiteX4" fmla="*/ 274505 w 1742130"/>
              <a:gd name="connsiteY4" fmla="*/ 102246 h 1747284"/>
              <a:gd name="connsiteX0" fmla="*/ 267112 w 1734737"/>
              <a:gd name="connsiteY0" fmla="*/ 190362 h 1835400"/>
              <a:gd name="connsiteX1" fmla="*/ 1478468 w 1734737"/>
              <a:gd name="connsiteY1" fmla="*/ 597136 h 1835400"/>
              <a:gd name="connsiteX2" fmla="*/ 1513206 w 1734737"/>
              <a:gd name="connsiteY2" fmla="*/ 1613509 h 1835400"/>
              <a:gd name="connsiteX3" fmla="*/ 323703 w 1734737"/>
              <a:gd name="connsiteY3" fmla="*/ 1657772 h 1835400"/>
              <a:gd name="connsiteX4" fmla="*/ 267112 w 1734737"/>
              <a:gd name="connsiteY4" fmla="*/ 190362 h 1835400"/>
              <a:gd name="connsiteX0" fmla="*/ 273297 w 1740922"/>
              <a:gd name="connsiteY0" fmla="*/ 106061 h 1751099"/>
              <a:gd name="connsiteX1" fmla="*/ 1484653 w 1740922"/>
              <a:gd name="connsiteY1" fmla="*/ 512835 h 1751099"/>
              <a:gd name="connsiteX2" fmla="*/ 1519391 w 1740922"/>
              <a:gd name="connsiteY2" fmla="*/ 1529208 h 1751099"/>
              <a:gd name="connsiteX3" fmla="*/ 329888 w 1740922"/>
              <a:gd name="connsiteY3" fmla="*/ 1573471 h 1751099"/>
              <a:gd name="connsiteX4" fmla="*/ 273297 w 1740922"/>
              <a:gd name="connsiteY4" fmla="*/ 106061 h 1751099"/>
              <a:gd name="connsiteX0" fmla="*/ 273297 w 1729435"/>
              <a:gd name="connsiteY0" fmla="*/ 106061 h 1751099"/>
              <a:gd name="connsiteX1" fmla="*/ 1484653 w 1729435"/>
              <a:gd name="connsiteY1" fmla="*/ 512835 h 1751099"/>
              <a:gd name="connsiteX2" fmla="*/ 1519391 w 1729435"/>
              <a:gd name="connsiteY2" fmla="*/ 1529208 h 1751099"/>
              <a:gd name="connsiteX3" fmla="*/ 329888 w 1729435"/>
              <a:gd name="connsiteY3" fmla="*/ 1573471 h 1751099"/>
              <a:gd name="connsiteX4" fmla="*/ 273297 w 1729435"/>
              <a:gd name="connsiteY4" fmla="*/ 106061 h 1751099"/>
              <a:gd name="connsiteX0" fmla="*/ 260732 w 1716870"/>
              <a:gd name="connsiteY0" fmla="*/ 106061 h 1751099"/>
              <a:gd name="connsiteX1" fmla="*/ 1472088 w 1716870"/>
              <a:gd name="connsiteY1" fmla="*/ 512835 h 1751099"/>
              <a:gd name="connsiteX2" fmla="*/ 1506826 w 1716870"/>
              <a:gd name="connsiteY2" fmla="*/ 1529208 h 1751099"/>
              <a:gd name="connsiteX3" fmla="*/ 317323 w 1716870"/>
              <a:gd name="connsiteY3" fmla="*/ 1573471 h 1751099"/>
              <a:gd name="connsiteX4" fmla="*/ 260732 w 1716870"/>
              <a:gd name="connsiteY4" fmla="*/ 106061 h 1751099"/>
              <a:gd name="connsiteX0" fmla="*/ 261454 w 1717592"/>
              <a:gd name="connsiteY0" fmla="*/ 90485 h 1735523"/>
              <a:gd name="connsiteX1" fmla="*/ 1472810 w 1717592"/>
              <a:gd name="connsiteY1" fmla="*/ 497259 h 1735523"/>
              <a:gd name="connsiteX2" fmla="*/ 1507548 w 1717592"/>
              <a:gd name="connsiteY2" fmla="*/ 1513632 h 1735523"/>
              <a:gd name="connsiteX3" fmla="*/ 318045 w 1717592"/>
              <a:gd name="connsiteY3" fmla="*/ 1557895 h 1735523"/>
              <a:gd name="connsiteX4" fmla="*/ 261454 w 1717592"/>
              <a:gd name="connsiteY4" fmla="*/ 90485 h 1735523"/>
              <a:gd name="connsiteX0" fmla="*/ 274572 w 1711660"/>
              <a:gd name="connsiteY0" fmla="*/ 91734 h 1727247"/>
              <a:gd name="connsiteX1" fmla="*/ 1466878 w 1711660"/>
              <a:gd name="connsiteY1" fmla="*/ 488983 h 1727247"/>
              <a:gd name="connsiteX2" fmla="*/ 1501616 w 1711660"/>
              <a:gd name="connsiteY2" fmla="*/ 1505356 h 1727247"/>
              <a:gd name="connsiteX3" fmla="*/ 312113 w 1711660"/>
              <a:gd name="connsiteY3" fmla="*/ 1549619 h 1727247"/>
              <a:gd name="connsiteX4" fmla="*/ 274572 w 1711660"/>
              <a:gd name="connsiteY4" fmla="*/ 91734 h 1727247"/>
              <a:gd name="connsiteX0" fmla="*/ 273992 w 1711080"/>
              <a:gd name="connsiteY0" fmla="*/ 107394 h 1742907"/>
              <a:gd name="connsiteX1" fmla="*/ 1466298 w 1711080"/>
              <a:gd name="connsiteY1" fmla="*/ 504643 h 1742907"/>
              <a:gd name="connsiteX2" fmla="*/ 1501036 w 1711080"/>
              <a:gd name="connsiteY2" fmla="*/ 1521016 h 1742907"/>
              <a:gd name="connsiteX3" fmla="*/ 311533 w 1711080"/>
              <a:gd name="connsiteY3" fmla="*/ 1565279 h 1742907"/>
              <a:gd name="connsiteX4" fmla="*/ 273992 w 1711080"/>
              <a:gd name="connsiteY4" fmla="*/ 107394 h 1742907"/>
              <a:gd name="connsiteX0" fmla="*/ 273992 w 1722567"/>
              <a:gd name="connsiteY0" fmla="*/ 107394 h 1742907"/>
              <a:gd name="connsiteX1" fmla="*/ 1466298 w 1722567"/>
              <a:gd name="connsiteY1" fmla="*/ 504643 h 1742907"/>
              <a:gd name="connsiteX2" fmla="*/ 1501036 w 1722567"/>
              <a:gd name="connsiteY2" fmla="*/ 1521016 h 1742907"/>
              <a:gd name="connsiteX3" fmla="*/ 311533 w 1722567"/>
              <a:gd name="connsiteY3" fmla="*/ 1565279 h 1742907"/>
              <a:gd name="connsiteX4" fmla="*/ 273992 w 1722567"/>
              <a:gd name="connsiteY4" fmla="*/ 107394 h 1742907"/>
              <a:gd name="connsiteX0" fmla="*/ 282397 w 1730972"/>
              <a:gd name="connsiteY0" fmla="*/ 107394 h 1742907"/>
              <a:gd name="connsiteX1" fmla="*/ 1474703 w 1730972"/>
              <a:gd name="connsiteY1" fmla="*/ 504643 h 1742907"/>
              <a:gd name="connsiteX2" fmla="*/ 1509441 w 1730972"/>
              <a:gd name="connsiteY2" fmla="*/ 1521016 h 1742907"/>
              <a:gd name="connsiteX3" fmla="*/ 319938 w 1730972"/>
              <a:gd name="connsiteY3" fmla="*/ 1565279 h 1742907"/>
              <a:gd name="connsiteX4" fmla="*/ 282397 w 1730972"/>
              <a:gd name="connsiteY4" fmla="*/ 107394 h 1742907"/>
              <a:gd name="connsiteX0" fmla="*/ 282397 w 1730972"/>
              <a:gd name="connsiteY0" fmla="*/ 107394 h 1758441"/>
              <a:gd name="connsiteX1" fmla="*/ 1474703 w 1730972"/>
              <a:gd name="connsiteY1" fmla="*/ 504643 h 1758441"/>
              <a:gd name="connsiteX2" fmla="*/ 1509441 w 1730972"/>
              <a:gd name="connsiteY2" fmla="*/ 1521016 h 1758441"/>
              <a:gd name="connsiteX3" fmla="*/ 319938 w 1730972"/>
              <a:gd name="connsiteY3" fmla="*/ 1565279 h 1758441"/>
              <a:gd name="connsiteX4" fmla="*/ 282397 w 1730972"/>
              <a:gd name="connsiteY4" fmla="*/ 107394 h 1758441"/>
              <a:gd name="connsiteX0" fmla="*/ 282397 w 1730972"/>
              <a:gd name="connsiteY0" fmla="*/ 107394 h 1774904"/>
              <a:gd name="connsiteX1" fmla="*/ 1474703 w 1730972"/>
              <a:gd name="connsiteY1" fmla="*/ 504643 h 1774904"/>
              <a:gd name="connsiteX2" fmla="*/ 1509441 w 1730972"/>
              <a:gd name="connsiteY2" fmla="*/ 1521016 h 1774904"/>
              <a:gd name="connsiteX3" fmla="*/ 319938 w 1730972"/>
              <a:gd name="connsiteY3" fmla="*/ 1565279 h 1774904"/>
              <a:gd name="connsiteX4" fmla="*/ 282397 w 1730972"/>
              <a:gd name="connsiteY4" fmla="*/ 107394 h 1774904"/>
              <a:gd name="connsiteX0" fmla="*/ 282397 w 1730972"/>
              <a:gd name="connsiteY0" fmla="*/ 107394 h 1749266"/>
              <a:gd name="connsiteX1" fmla="*/ 1474703 w 1730972"/>
              <a:gd name="connsiteY1" fmla="*/ 504643 h 1749266"/>
              <a:gd name="connsiteX2" fmla="*/ 1509441 w 1730972"/>
              <a:gd name="connsiteY2" fmla="*/ 1521016 h 1749266"/>
              <a:gd name="connsiteX3" fmla="*/ 319938 w 1730972"/>
              <a:gd name="connsiteY3" fmla="*/ 1565279 h 1749266"/>
              <a:gd name="connsiteX4" fmla="*/ 282397 w 1730972"/>
              <a:gd name="connsiteY4" fmla="*/ 107394 h 1749266"/>
              <a:gd name="connsiteX0" fmla="*/ 282397 w 1730972"/>
              <a:gd name="connsiteY0" fmla="*/ 107394 h 1745704"/>
              <a:gd name="connsiteX1" fmla="*/ 1474703 w 1730972"/>
              <a:gd name="connsiteY1" fmla="*/ 504643 h 1745704"/>
              <a:gd name="connsiteX2" fmla="*/ 1509441 w 1730972"/>
              <a:gd name="connsiteY2" fmla="*/ 1521016 h 1745704"/>
              <a:gd name="connsiteX3" fmla="*/ 319938 w 1730972"/>
              <a:gd name="connsiteY3" fmla="*/ 1565279 h 1745704"/>
              <a:gd name="connsiteX4" fmla="*/ 282397 w 1730972"/>
              <a:gd name="connsiteY4" fmla="*/ 107394 h 1745704"/>
              <a:gd name="connsiteX0" fmla="*/ 282397 w 1730972"/>
              <a:gd name="connsiteY0" fmla="*/ 107394 h 1745704"/>
              <a:gd name="connsiteX1" fmla="*/ 1474703 w 1730972"/>
              <a:gd name="connsiteY1" fmla="*/ 504643 h 1745704"/>
              <a:gd name="connsiteX2" fmla="*/ 1509441 w 1730972"/>
              <a:gd name="connsiteY2" fmla="*/ 1521016 h 1745704"/>
              <a:gd name="connsiteX3" fmla="*/ 319938 w 1730972"/>
              <a:gd name="connsiteY3" fmla="*/ 1565279 h 1745704"/>
              <a:gd name="connsiteX4" fmla="*/ 282397 w 1730972"/>
              <a:gd name="connsiteY4" fmla="*/ 107394 h 1745704"/>
              <a:gd name="connsiteX0" fmla="*/ 314897 w 1756379"/>
              <a:gd name="connsiteY0" fmla="*/ 48351 h 1686661"/>
              <a:gd name="connsiteX1" fmla="*/ 1494503 w 1756379"/>
              <a:gd name="connsiteY1" fmla="*/ 451950 h 1686661"/>
              <a:gd name="connsiteX2" fmla="*/ 1541941 w 1756379"/>
              <a:gd name="connsiteY2" fmla="*/ 1461973 h 1686661"/>
              <a:gd name="connsiteX3" fmla="*/ 352438 w 1756379"/>
              <a:gd name="connsiteY3" fmla="*/ 1506236 h 1686661"/>
              <a:gd name="connsiteX4" fmla="*/ 314897 w 1756379"/>
              <a:gd name="connsiteY4" fmla="*/ 48351 h 1686661"/>
              <a:gd name="connsiteX0" fmla="*/ 314897 w 1756379"/>
              <a:gd name="connsiteY0" fmla="*/ 112516 h 1750826"/>
              <a:gd name="connsiteX1" fmla="*/ 1494503 w 1756379"/>
              <a:gd name="connsiteY1" fmla="*/ 516115 h 1750826"/>
              <a:gd name="connsiteX2" fmla="*/ 1541941 w 1756379"/>
              <a:gd name="connsiteY2" fmla="*/ 1526138 h 1750826"/>
              <a:gd name="connsiteX3" fmla="*/ 352438 w 1756379"/>
              <a:gd name="connsiteY3" fmla="*/ 1570401 h 1750826"/>
              <a:gd name="connsiteX4" fmla="*/ 314897 w 1756379"/>
              <a:gd name="connsiteY4" fmla="*/ 112516 h 1750826"/>
              <a:gd name="connsiteX0" fmla="*/ 304129 w 1745611"/>
              <a:gd name="connsiteY0" fmla="*/ 121341 h 1759651"/>
              <a:gd name="connsiteX1" fmla="*/ 1483735 w 1745611"/>
              <a:gd name="connsiteY1" fmla="*/ 524940 h 1759651"/>
              <a:gd name="connsiteX2" fmla="*/ 1531173 w 1745611"/>
              <a:gd name="connsiteY2" fmla="*/ 1534963 h 1759651"/>
              <a:gd name="connsiteX3" fmla="*/ 341670 w 1745611"/>
              <a:gd name="connsiteY3" fmla="*/ 1579226 h 1759651"/>
              <a:gd name="connsiteX4" fmla="*/ 304129 w 1745611"/>
              <a:gd name="connsiteY4" fmla="*/ 121341 h 1759651"/>
              <a:gd name="connsiteX0" fmla="*/ 305324 w 1746806"/>
              <a:gd name="connsiteY0" fmla="*/ 117152 h 1755462"/>
              <a:gd name="connsiteX1" fmla="*/ 1484930 w 1746806"/>
              <a:gd name="connsiteY1" fmla="*/ 520751 h 1755462"/>
              <a:gd name="connsiteX2" fmla="*/ 1532368 w 1746806"/>
              <a:gd name="connsiteY2" fmla="*/ 1530774 h 1755462"/>
              <a:gd name="connsiteX3" fmla="*/ 342865 w 1746806"/>
              <a:gd name="connsiteY3" fmla="*/ 1575037 h 1755462"/>
              <a:gd name="connsiteX4" fmla="*/ 305324 w 1746806"/>
              <a:gd name="connsiteY4" fmla="*/ 117152 h 1755462"/>
              <a:gd name="connsiteX0" fmla="*/ 288763 w 1730245"/>
              <a:gd name="connsiteY0" fmla="*/ 117152 h 1755462"/>
              <a:gd name="connsiteX1" fmla="*/ 1468369 w 1730245"/>
              <a:gd name="connsiteY1" fmla="*/ 520751 h 1755462"/>
              <a:gd name="connsiteX2" fmla="*/ 1515807 w 1730245"/>
              <a:gd name="connsiteY2" fmla="*/ 1530774 h 1755462"/>
              <a:gd name="connsiteX3" fmla="*/ 326304 w 1730245"/>
              <a:gd name="connsiteY3" fmla="*/ 1575037 h 1755462"/>
              <a:gd name="connsiteX4" fmla="*/ 288763 w 1730245"/>
              <a:gd name="connsiteY4" fmla="*/ 117152 h 1755462"/>
              <a:gd name="connsiteX0" fmla="*/ 288763 w 1739798"/>
              <a:gd name="connsiteY0" fmla="*/ 117152 h 1755462"/>
              <a:gd name="connsiteX1" fmla="*/ 1468369 w 1739798"/>
              <a:gd name="connsiteY1" fmla="*/ 520751 h 1755462"/>
              <a:gd name="connsiteX2" fmla="*/ 1515807 w 1739798"/>
              <a:gd name="connsiteY2" fmla="*/ 1530774 h 1755462"/>
              <a:gd name="connsiteX3" fmla="*/ 326304 w 1739798"/>
              <a:gd name="connsiteY3" fmla="*/ 1575037 h 1755462"/>
              <a:gd name="connsiteX4" fmla="*/ 288763 w 1739798"/>
              <a:gd name="connsiteY4" fmla="*/ 117152 h 1755462"/>
              <a:gd name="connsiteX0" fmla="*/ 282179 w 1733214"/>
              <a:gd name="connsiteY0" fmla="*/ 112168 h 1748138"/>
              <a:gd name="connsiteX1" fmla="*/ 1461785 w 1733214"/>
              <a:gd name="connsiteY1" fmla="*/ 515767 h 1748138"/>
              <a:gd name="connsiteX2" fmla="*/ 1509223 w 1733214"/>
              <a:gd name="connsiteY2" fmla="*/ 1525790 h 1748138"/>
              <a:gd name="connsiteX3" fmla="*/ 343532 w 1733214"/>
              <a:gd name="connsiteY3" fmla="*/ 1565290 h 1748138"/>
              <a:gd name="connsiteX4" fmla="*/ 282179 w 1733214"/>
              <a:gd name="connsiteY4" fmla="*/ 112168 h 1748138"/>
              <a:gd name="connsiteX0" fmla="*/ 296424 w 1747459"/>
              <a:gd name="connsiteY0" fmla="*/ 112168 h 1748138"/>
              <a:gd name="connsiteX1" fmla="*/ 1476030 w 1747459"/>
              <a:gd name="connsiteY1" fmla="*/ 515767 h 1748138"/>
              <a:gd name="connsiteX2" fmla="*/ 1523468 w 1747459"/>
              <a:gd name="connsiteY2" fmla="*/ 1525790 h 1748138"/>
              <a:gd name="connsiteX3" fmla="*/ 357777 w 1747459"/>
              <a:gd name="connsiteY3" fmla="*/ 1565290 h 1748138"/>
              <a:gd name="connsiteX4" fmla="*/ 296424 w 1747459"/>
              <a:gd name="connsiteY4" fmla="*/ 112168 h 1748138"/>
              <a:gd name="connsiteX0" fmla="*/ 296424 w 1747459"/>
              <a:gd name="connsiteY0" fmla="*/ 112168 h 1755230"/>
              <a:gd name="connsiteX1" fmla="*/ 1476030 w 1747459"/>
              <a:gd name="connsiteY1" fmla="*/ 515767 h 1755230"/>
              <a:gd name="connsiteX2" fmla="*/ 1523468 w 1747459"/>
              <a:gd name="connsiteY2" fmla="*/ 1525790 h 1755230"/>
              <a:gd name="connsiteX3" fmla="*/ 357777 w 1747459"/>
              <a:gd name="connsiteY3" fmla="*/ 1565290 h 1755230"/>
              <a:gd name="connsiteX4" fmla="*/ 296424 w 1747459"/>
              <a:gd name="connsiteY4" fmla="*/ 112168 h 1755230"/>
              <a:gd name="connsiteX0" fmla="*/ 287124 w 1651585"/>
              <a:gd name="connsiteY0" fmla="*/ 314860 h 1957922"/>
              <a:gd name="connsiteX1" fmla="*/ 1276230 w 1651585"/>
              <a:gd name="connsiteY1" fmla="*/ 346984 h 1957922"/>
              <a:gd name="connsiteX2" fmla="*/ 1514168 w 1651585"/>
              <a:gd name="connsiteY2" fmla="*/ 1728482 h 1957922"/>
              <a:gd name="connsiteX3" fmla="*/ 348477 w 1651585"/>
              <a:gd name="connsiteY3" fmla="*/ 1767982 h 1957922"/>
              <a:gd name="connsiteX4" fmla="*/ 287124 w 1651585"/>
              <a:gd name="connsiteY4" fmla="*/ 314860 h 1957922"/>
              <a:gd name="connsiteX0" fmla="*/ 146098 w 1767734"/>
              <a:gd name="connsiteY0" fmla="*/ 693073 h 1831310"/>
              <a:gd name="connsiteX1" fmla="*/ 1392379 w 1767734"/>
              <a:gd name="connsiteY1" fmla="*/ 220372 h 1831310"/>
              <a:gd name="connsiteX2" fmla="*/ 1630317 w 1767734"/>
              <a:gd name="connsiteY2" fmla="*/ 1601870 h 1831310"/>
              <a:gd name="connsiteX3" fmla="*/ 464626 w 1767734"/>
              <a:gd name="connsiteY3" fmla="*/ 1641370 h 1831310"/>
              <a:gd name="connsiteX4" fmla="*/ 146098 w 1767734"/>
              <a:gd name="connsiteY4" fmla="*/ 693073 h 1831310"/>
              <a:gd name="connsiteX0" fmla="*/ 146098 w 1767734"/>
              <a:gd name="connsiteY0" fmla="*/ 597520 h 1735757"/>
              <a:gd name="connsiteX1" fmla="*/ 1392379 w 1767734"/>
              <a:gd name="connsiteY1" fmla="*/ 124819 h 1735757"/>
              <a:gd name="connsiteX2" fmla="*/ 1630317 w 1767734"/>
              <a:gd name="connsiteY2" fmla="*/ 1506317 h 1735757"/>
              <a:gd name="connsiteX3" fmla="*/ 464626 w 1767734"/>
              <a:gd name="connsiteY3" fmla="*/ 1545817 h 1735757"/>
              <a:gd name="connsiteX4" fmla="*/ 146098 w 1767734"/>
              <a:gd name="connsiteY4" fmla="*/ 597520 h 1735757"/>
              <a:gd name="connsiteX0" fmla="*/ 142021 w 1773182"/>
              <a:gd name="connsiteY0" fmla="*/ 581033 h 1738320"/>
              <a:gd name="connsiteX1" fmla="*/ 1397827 w 1773182"/>
              <a:gd name="connsiteY1" fmla="*/ 127382 h 1738320"/>
              <a:gd name="connsiteX2" fmla="*/ 1635765 w 1773182"/>
              <a:gd name="connsiteY2" fmla="*/ 1508880 h 1738320"/>
              <a:gd name="connsiteX3" fmla="*/ 470074 w 1773182"/>
              <a:gd name="connsiteY3" fmla="*/ 1548380 h 1738320"/>
              <a:gd name="connsiteX4" fmla="*/ 142021 w 1773182"/>
              <a:gd name="connsiteY4" fmla="*/ 581033 h 1738320"/>
              <a:gd name="connsiteX0" fmla="*/ 142021 w 1682204"/>
              <a:gd name="connsiteY0" fmla="*/ 581033 h 1708044"/>
              <a:gd name="connsiteX1" fmla="*/ 1397827 w 1682204"/>
              <a:gd name="connsiteY1" fmla="*/ 127382 h 1708044"/>
              <a:gd name="connsiteX2" fmla="*/ 1473840 w 1682204"/>
              <a:gd name="connsiteY2" fmla="*/ 1442205 h 1708044"/>
              <a:gd name="connsiteX3" fmla="*/ 470074 w 1682204"/>
              <a:gd name="connsiteY3" fmla="*/ 1548380 h 1708044"/>
              <a:gd name="connsiteX4" fmla="*/ 142021 w 1682204"/>
              <a:gd name="connsiteY4" fmla="*/ 581033 h 1708044"/>
              <a:gd name="connsiteX0" fmla="*/ 142021 w 1710397"/>
              <a:gd name="connsiteY0" fmla="*/ 581033 h 1708044"/>
              <a:gd name="connsiteX1" fmla="*/ 1397827 w 1710397"/>
              <a:gd name="connsiteY1" fmla="*/ 127382 h 1708044"/>
              <a:gd name="connsiteX2" fmla="*/ 1473840 w 1710397"/>
              <a:gd name="connsiteY2" fmla="*/ 1442205 h 1708044"/>
              <a:gd name="connsiteX3" fmla="*/ 470074 w 1710397"/>
              <a:gd name="connsiteY3" fmla="*/ 1548380 h 1708044"/>
              <a:gd name="connsiteX4" fmla="*/ 142021 w 1710397"/>
              <a:gd name="connsiteY4" fmla="*/ 581033 h 1708044"/>
              <a:gd name="connsiteX0" fmla="*/ 313243 w 1881619"/>
              <a:gd name="connsiteY0" fmla="*/ 582632 h 1758263"/>
              <a:gd name="connsiteX1" fmla="*/ 1569049 w 1881619"/>
              <a:gd name="connsiteY1" fmla="*/ 128981 h 1758263"/>
              <a:gd name="connsiteX2" fmla="*/ 1645062 w 1881619"/>
              <a:gd name="connsiteY2" fmla="*/ 1443804 h 1758263"/>
              <a:gd name="connsiteX3" fmla="*/ 355546 w 1881619"/>
              <a:gd name="connsiteY3" fmla="*/ 1626179 h 1758263"/>
              <a:gd name="connsiteX4" fmla="*/ 313243 w 1881619"/>
              <a:gd name="connsiteY4" fmla="*/ 582632 h 1758263"/>
              <a:gd name="connsiteX0" fmla="*/ 139893 w 1708269"/>
              <a:gd name="connsiteY0" fmla="*/ 582632 h 1758263"/>
              <a:gd name="connsiteX1" fmla="*/ 1395699 w 1708269"/>
              <a:gd name="connsiteY1" fmla="*/ 128981 h 1758263"/>
              <a:gd name="connsiteX2" fmla="*/ 1471712 w 1708269"/>
              <a:gd name="connsiteY2" fmla="*/ 1443804 h 1758263"/>
              <a:gd name="connsiteX3" fmla="*/ 182196 w 1708269"/>
              <a:gd name="connsiteY3" fmla="*/ 1626179 h 1758263"/>
              <a:gd name="connsiteX4" fmla="*/ 139893 w 1708269"/>
              <a:gd name="connsiteY4" fmla="*/ 582632 h 1758263"/>
              <a:gd name="connsiteX0" fmla="*/ 178664 w 1747040"/>
              <a:gd name="connsiteY0" fmla="*/ 582632 h 1758263"/>
              <a:gd name="connsiteX1" fmla="*/ 1434470 w 1747040"/>
              <a:gd name="connsiteY1" fmla="*/ 128981 h 1758263"/>
              <a:gd name="connsiteX2" fmla="*/ 1510483 w 1747040"/>
              <a:gd name="connsiteY2" fmla="*/ 1443804 h 1758263"/>
              <a:gd name="connsiteX3" fmla="*/ 220967 w 1747040"/>
              <a:gd name="connsiteY3" fmla="*/ 1626179 h 1758263"/>
              <a:gd name="connsiteX4" fmla="*/ 178664 w 1747040"/>
              <a:gd name="connsiteY4" fmla="*/ 582632 h 1758263"/>
              <a:gd name="connsiteX0" fmla="*/ 178664 w 1747040"/>
              <a:gd name="connsiteY0" fmla="*/ 582632 h 1758263"/>
              <a:gd name="connsiteX1" fmla="*/ 1434470 w 1747040"/>
              <a:gd name="connsiteY1" fmla="*/ 128981 h 1758263"/>
              <a:gd name="connsiteX2" fmla="*/ 1510483 w 1747040"/>
              <a:gd name="connsiteY2" fmla="*/ 1443804 h 1758263"/>
              <a:gd name="connsiteX3" fmla="*/ 220967 w 1747040"/>
              <a:gd name="connsiteY3" fmla="*/ 1626179 h 1758263"/>
              <a:gd name="connsiteX4" fmla="*/ 178664 w 1747040"/>
              <a:gd name="connsiteY4" fmla="*/ 582632 h 1758263"/>
              <a:gd name="connsiteX0" fmla="*/ 178664 w 1747040"/>
              <a:gd name="connsiteY0" fmla="*/ 582632 h 1722732"/>
              <a:gd name="connsiteX1" fmla="*/ 1434470 w 1747040"/>
              <a:gd name="connsiteY1" fmla="*/ 128981 h 1722732"/>
              <a:gd name="connsiteX2" fmla="*/ 1510483 w 1747040"/>
              <a:gd name="connsiteY2" fmla="*/ 1443804 h 1722732"/>
              <a:gd name="connsiteX3" fmla="*/ 220967 w 1747040"/>
              <a:gd name="connsiteY3" fmla="*/ 1626179 h 1722732"/>
              <a:gd name="connsiteX4" fmla="*/ 178664 w 1747040"/>
              <a:gd name="connsiteY4" fmla="*/ 582632 h 1722732"/>
              <a:gd name="connsiteX0" fmla="*/ 178664 w 1747040"/>
              <a:gd name="connsiteY0" fmla="*/ 582632 h 1722732"/>
              <a:gd name="connsiteX1" fmla="*/ 1434470 w 1747040"/>
              <a:gd name="connsiteY1" fmla="*/ 128981 h 1722732"/>
              <a:gd name="connsiteX2" fmla="*/ 1510483 w 1747040"/>
              <a:gd name="connsiteY2" fmla="*/ 1443804 h 1722732"/>
              <a:gd name="connsiteX3" fmla="*/ 220967 w 1747040"/>
              <a:gd name="connsiteY3" fmla="*/ 1626179 h 1722732"/>
              <a:gd name="connsiteX4" fmla="*/ 178664 w 1747040"/>
              <a:gd name="connsiteY4" fmla="*/ 582632 h 1722732"/>
              <a:gd name="connsiteX0" fmla="*/ 178664 w 1747040"/>
              <a:gd name="connsiteY0" fmla="*/ 582632 h 1737678"/>
              <a:gd name="connsiteX1" fmla="*/ 1434470 w 1747040"/>
              <a:gd name="connsiteY1" fmla="*/ 128981 h 1737678"/>
              <a:gd name="connsiteX2" fmla="*/ 1510483 w 1747040"/>
              <a:gd name="connsiteY2" fmla="*/ 1443804 h 1737678"/>
              <a:gd name="connsiteX3" fmla="*/ 220967 w 1747040"/>
              <a:gd name="connsiteY3" fmla="*/ 1626179 h 1737678"/>
              <a:gd name="connsiteX4" fmla="*/ 178664 w 1747040"/>
              <a:gd name="connsiteY4" fmla="*/ 582632 h 1737678"/>
              <a:gd name="connsiteX0" fmla="*/ 178664 w 1723429"/>
              <a:gd name="connsiteY0" fmla="*/ 582632 h 1737678"/>
              <a:gd name="connsiteX1" fmla="*/ 1434470 w 1723429"/>
              <a:gd name="connsiteY1" fmla="*/ 128981 h 1737678"/>
              <a:gd name="connsiteX2" fmla="*/ 1510483 w 1723429"/>
              <a:gd name="connsiteY2" fmla="*/ 1443804 h 1737678"/>
              <a:gd name="connsiteX3" fmla="*/ 220967 w 1723429"/>
              <a:gd name="connsiteY3" fmla="*/ 1626179 h 1737678"/>
              <a:gd name="connsiteX4" fmla="*/ 178664 w 1723429"/>
              <a:gd name="connsiteY4" fmla="*/ 582632 h 1737678"/>
              <a:gd name="connsiteX0" fmla="*/ 178664 w 1723429"/>
              <a:gd name="connsiteY0" fmla="*/ 582632 h 1764261"/>
              <a:gd name="connsiteX1" fmla="*/ 1434470 w 1723429"/>
              <a:gd name="connsiteY1" fmla="*/ 128981 h 1764261"/>
              <a:gd name="connsiteX2" fmla="*/ 1510483 w 1723429"/>
              <a:gd name="connsiteY2" fmla="*/ 1443804 h 1764261"/>
              <a:gd name="connsiteX3" fmla="*/ 220967 w 1723429"/>
              <a:gd name="connsiteY3" fmla="*/ 1626179 h 1764261"/>
              <a:gd name="connsiteX4" fmla="*/ 178664 w 1723429"/>
              <a:gd name="connsiteY4" fmla="*/ 582632 h 1764261"/>
              <a:gd name="connsiteX0" fmla="*/ 178664 w 1725738"/>
              <a:gd name="connsiteY0" fmla="*/ 582632 h 1764261"/>
              <a:gd name="connsiteX1" fmla="*/ 1434470 w 1725738"/>
              <a:gd name="connsiteY1" fmla="*/ 128981 h 1764261"/>
              <a:gd name="connsiteX2" fmla="*/ 1510483 w 1725738"/>
              <a:gd name="connsiteY2" fmla="*/ 1443804 h 1764261"/>
              <a:gd name="connsiteX3" fmla="*/ 220967 w 1725738"/>
              <a:gd name="connsiteY3" fmla="*/ 1626179 h 1764261"/>
              <a:gd name="connsiteX4" fmla="*/ 178664 w 1725738"/>
              <a:gd name="connsiteY4" fmla="*/ 582632 h 1764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738" h="1764261">
                <a:moveTo>
                  <a:pt x="178664" y="582632"/>
                </a:moveTo>
                <a:cubicBezTo>
                  <a:pt x="380915" y="333099"/>
                  <a:pt x="960088" y="-260610"/>
                  <a:pt x="1434470" y="128981"/>
                </a:cubicBezTo>
                <a:cubicBezTo>
                  <a:pt x="1866177" y="590103"/>
                  <a:pt x="1753651" y="1220433"/>
                  <a:pt x="1510483" y="1443804"/>
                </a:cubicBezTo>
                <a:cubicBezTo>
                  <a:pt x="1197093" y="1784276"/>
                  <a:pt x="496910" y="1867106"/>
                  <a:pt x="220967" y="1626179"/>
                </a:cubicBezTo>
                <a:cubicBezTo>
                  <a:pt x="-108767" y="1477141"/>
                  <a:pt x="-23587" y="832165"/>
                  <a:pt x="178664" y="582632"/>
                </a:cubicBezTo>
                <a:close/>
              </a:path>
            </a:pathLst>
          </a:custGeom>
          <a:solidFill>
            <a:srgbClr val="F1FBFD"/>
          </a:solidFill>
          <a:ln>
            <a:noFill/>
          </a:ln>
          <a:effectLst>
            <a:outerShdw blurRad="1270000" sx="156000" sy="156000" algn="ctr" rotWithShape="0">
              <a:srgbClr val="F1FBF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5" name="Picture Placeholder 4"/>
          <p:cNvSpPr>
            <a:spLocks noGrp="1"/>
          </p:cNvSpPr>
          <p:nvPr>
            <p:ph type="pic" sz="quarter" idx="12" hasCustomPrompt="1"/>
          </p:nvPr>
        </p:nvSpPr>
        <p:spPr>
          <a:xfrm>
            <a:off x="941294" y="2904565"/>
            <a:ext cx="4222376" cy="2971800"/>
          </a:xfrm>
          <a:custGeom>
            <a:avLst/>
            <a:gdLst>
              <a:gd name="connsiteX0" fmla="*/ 0 w 4222376"/>
              <a:gd name="connsiteY0" fmla="*/ 0 h 2971800"/>
              <a:gd name="connsiteX1" fmla="*/ 4222376 w 4222376"/>
              <a:gd name="connsiteY1" fmla="*/ 0 h 2971800"/>
              <a:gd name="connsiteX2" fmla="*/ 4222376 w 4222376"/>
              <a:gd name="connsiteY2" fmla="*/ 2971800 h 2971800"/>
              <a:gd name="connsiteX3" fmla="*/ 811299 w 4222376"/>
              <a:gd name="connsiteY3" fmla="*/ 2971800 h 2971800"/>
              <a:gd name="connsiteX4" fmla="*/ 0 w 4222376"/>
              <a:gd name="connsiteY4" fmla="*/ 2160501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376" h="2971800">
                <a:moveTo>
                  <a:pt x="0" y="0"/>
                </a:moveTo>
                <a:lnTo>
                  <a:pt x="4222376" y="0"/>
                </a:lnTo>
                <a:lnTo>
                  <a:pt x="4222376" y="2971800"/>
                </a:lnTo>
                <a:lnTo>
                  <a:pt x="811299" y="2971800"/>
                </a:lnTo>
                <a:cubicBezTo>
                  <a:pt x="363231" y="2971800"/>
                  <a:pt x="0" y="2608569"/>
                  <a:pt x="0" y="2160501"/>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6" name="Picture Placeholder 5"/>
          <p:cNvSpPr>
            <a:spLocks noGrp="1"/>
          </p:cNvSpPr>
          <p:nvPr>
            <p:ph type="pic" sz="quarter" idx="13" hasCustomPrompt="1"/>
          </p:nvPr>
        </p:nvSpPr>
        <p:spPr>
          <a:xfrm>
            <a:off x="6199094" y="2904565"/>
            <a:ext cx="4222376" cy="2971800"/>
          </a:xfrm>
          <a:custGeom>
            <a:avLst/>
            <a:gdLst>
              <a:gd name="connsiteX0" fmla="*/ 0 w 4222376"/>
              <a:gd name="connsiteY0" fmla="*/ 0 h 2971800"/>
              <a:gd name="connsiteX1" fmla="*/ 4222376 w 4222376"/>
              <a:gd name="connsiteY1" fmla="*/ 0 h 2971800"/>
              <a:gd name="connsiteX2" fmla="*/ 4222376 w 4222376"/>
              <a:gd name="connsiteY2" fmla="*/ 2971800 h 2971800"/>
              <a:gd name="connsiteX3" fmla="*/ 811299 w 4222376"/>
              <a:gd name="connsiteY3" fmla="*/ 2971800 h 2971800"/>
              <a:gd name="connsiteX4" fmla="*/ 0 w 4222376"/>
              <a:gd name="connsiteY4" fmla="*/ 2160501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376" h="2971800">
                <a:moveTo>
                  <a:pt x="0" y="0"/>
                </a:moveTo>
                <a:lnTo>
                  <a:pt x="4222376" y="0"/>
                </a:lnTo>
                <a:lnTo>
                  <a:pt x="4222376" y="2971800"/>
                </a:lnTo>
                <a:lnTo>
                  <a:pt x="811299" y="2971800"/>
                </a:lnTo>
                <a:cubicBezTo>
                  <a:pt x="363231" y="2971800"/>
                  <a:pt x="0" y="2608569"/>
                  <a:pt x="0" y="2160501"/>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1590872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7620000" y="2014538"/>
            <a:ext cx="3063875" cy="3063875"/>
          </a:xfrm>
          <a:prstGeom prst="ellipse">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9" name="Picture Placeholder 3"/>
          <p:cNvSpPr>
            <a:spLocks noGrp="1"/>
          </p:cNvSpPr>
          <p:nvPr>
            <p:ph type="pic" sz="quarter" idx="13" hasCustomPrompt="1"/>
          </p:nvPr>
        </p:nvSpPr>
        <p:spPr>
          <a:xfrm>
            <a:off x="6877685" y="4069081"/>
            <a:ext cx="1484630" cy="1484630"/>
          </a:xfrm>
          <a:prstGeom prst="ellipse">
            <a:avLst/>
          </a:pr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0" name="Picture Placeholder 3"/>
          <p:cNvSpPr>
            <a:spLocks noGrp="1"/>
          </p:cNvSpPr>
          <p:nvPr>
            <p:ph type="pic" sz="quarter" idx="14" hasCustomPrompt="1"/>
          </p:nvPr>
        </p:nvSpPr>
        <p:spPr>
          <a:xfrm>
            <a:off x="10137332" y="1897969"/>
            <a:ext cx="1093086" cy="1093086"/>
          </a:xfrm>
          <a:prstGeom prst="ellipse">
            <a:avLst/>
          </a:pr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1" name="Picture Placeholder 3"/>
          <p:cNvSpPr>
            <a:spLocks noGrp="1"/>
          </p:cNvSpPr>
          <p:nvPr>
            <p:ph type="pic" sz="quarter" idx="15" hasCustomPrompt="1"/>
          </p:nvPr>
        </p:nvSpPr>
        <p:spPr>
          <a:xfrm>
            <a:off x="6300123" y="2827847"/>
            <a:ext cx="718628" cy="718628"/>
          </a:xfrm>
          <a:prstGeom prst="ellipse">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2" name="Picture Placeholder 3"/>
          <p:cNvSpPr>
            <a:spLocks noGrp="1"/>
          </p:cNvSpPr>
          <p:nvPr>
            <p:ph type="pic" sz="quarter" idx="16" hasCustomPrompt="1"/>
          </p:nvPr>
        </p:nvSpPr>
        <p:spPr>
          <a:xfrm>
            <a:off x="8889595" y="5593735"/>
            <a:ext cx="718628" cy="718628"/>
          </a:xfrm>
          <a:prstGeom prst="ellipse">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3" name="Picture Placeholder 3"/>
          <p:cNvSpPr>
            <a:spLocks noGrp="1"/>
          </p:cNvSpPr>
          <p:nvPr>
            <p:ph type="pic" sz="quarter" idx="17" hasCustomPrompt="1"/>
          </p:nvPr>
        </p:nvSpPr>
        <p:spPr>
          <a:xfrm>
            <a:off x="8934834" y="780588"/>
            <a:ext cx="718628" cy="718628"/>
          </a:xfrm>
          <a:prstGeom prst="ellipse">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7" name="Picture Placeholder 3"/>
          <p:cNvSpPr>
            <a:spLocks noGrp="1"/>
          </p:cNvSpPr>
          <p:nvPr>
            <p:ph type="pic" sz="quarter" idx="18" hasCustomPrompt="1"/>
          </p:nvPr>
        </p:nvSpPr>
        <p:spPr>
          <a:xfrm>
            <a:off x="10683875" y="4034859"/>
            <a:ext cx="718628" cy="718628"/>
          </a:xfrm>
          <a:prstGeom prst="ellipse">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8" name="Picture Placeholder 3"/>
          <p:cNvSpPr>
            <a:spLocks noGrp="1"/>
          </p:cNvSpPr>
          <p:nvPr>
            <p:ph type="pic" sz="quarter" idx="19" hasCustomPrompt="1"/>
          </p:nvPr>
        </p:nvSpPr>
        <p:spPr>
          <a:xfrm>
            <a:off x="7332586" y="1610254"/>
            <a:ext cx="718628" cy="718628"/>
          </a:xfrm>
          <a:prstGeom prst="ellipse">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3018642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3458299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Freeform 15"/>
          <p:cNvSpPr/>
          <p:nvPr userDrawn="1"/>
        </p:nvSpPr>
        <p:spPr>
          <a:xfrm>
            <a:off x="0" y="0"/>
            <a:ext cx="6096000" cy="6858000"/>
          </a:xfrm>
          <a:custGeom>
            <a:avLst/>
            <a:gdLst>
              <a:gd name="connsiteX0" fmla="*/ 0 w 6127377"/>
              <a:gd name="connsiteY0" fmla="*/ 0 h 3409949"/>
              <a:gd name="connsiteX1" fmla="*/ 6127377 w 6127377"/>
              <a:gd name="connsiteY1" fmla="*/ 0 h 3409949"/>
              <a:gd name="connsiteX2" fmla="*/ 6127377 w 6127377"/>
              <a:gd name="connsiteY2" fmla="*/ 2502773 h 3409949"/>
              <a:gd name="connsiteX3" fmla="*/ 5220201 w 6127377"/>
              <a:gd name="connsiteY3" fmla="*/ 3409949 h 3409949"/>
              <a:gd name="connsiteX4" fmla="*/ 0 w 6127377"/>
              <a:gd name="connsiteY4" fmla="*/ 3409949 h 3409949"/>
              <a:gd name="connsiteX5" fmla="*/ 0 w 6127377"/>
              <a:gd name="connsiteY5" fmla="*/ 0 h 340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7377" h="3409949">
                <a:moveTo>
                  <a:pt x="0" y="0"/>
                </a:moveTo>
                <a:lnTo>
                  <a:pt x="6127377" y="0"/>
                </a:lnTo>
                <a:lnTo>
                  <a:pt x="6127377" y="2502773"/>
                </a:lnTo>
                <a:cubicBezTo>
                  <a:pt x="6127377" y="3003792"/>
                  <a:pt x="5721220" y="3409949"/>
                  <a:pt x="5220201" y="3409949"/>
                </a:cubicBezTo>
                <a:lnTo>
                  <a:pt x="0" y="3409949"/>
                </a:lnTo>
                <a:lnTo>
                  <a:pt x="0" y="0"/>
                </a:lnTo>
                <a:close/>
              </a:path>
            </a:pathLst>
          </a:custGeom>
          <a:solidFill>
            <a:schemeClr val="accent1">
              <a:lumMod val="20000"/>
              <a:lumOff val="8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9" name="Picture Placeholder 8"/>
          <p:cNvSpPr>
            <a:spLocks noGrp="1"/>
          </p:cNvSpPr>
          <p:nvPr>
            <p:ph type="pic" sz="quarter" idx="12" hasCustomPrompt="1"/>
          </p:nvPr>
        </p:nvSpPr>
        <p:spPr>
          <a:xfrm>
            <a:off x="1456175" y="3347652"/>
            <a:ext cx="1826579" cy="1946571"/>
          </a:xfrm>
          <a:custGeom>
            <a:avLst/>
            <a:gdLst>
              <a:gd name="connsiteX0" fmla="*/ 626482 w 1747460"/>
              <a:gd name="connsiteY0" fmla="*/ 1 h 1755231"/>
              <a:gd name="connsiteX1" fmla="*/ 1476031 w 1747460"/>
              <a:gd name="connsiteY1" fmla="*/ 515768 h 1755231"/>
              <a:gd name="connsiteX2" fmla="*/ 1523469 w 1747460"/>
              <a:gd name="connsiteY2" fmla="*/ 1525791 h 1755231"/>
              <a:gd name="connsiteX3" fmla="*/ 357778 w 1747460"/>
              <a:gd name="connsiteY3" fmla="*/ 1565291 h 1755231"/>
              <a:gd name="connsiteX4" fmla="*/ 296425 w 1747460"/>
              <a:gd name="connsiteY4" fmla="*/ 112169 h 1755231"/>
              <a:gd name="connsiteX5" fmla="*/ 626482 w 1747460"/>
              <a:gd name="connsiteY5" fmla="*/ 1 h 1755231"/>
              <a:gd name="connsiteX0" fmla="*/ 626482 w 1692947"/>
              <a:gd name="connsiteY0" fmla="*/ 1 h 1755231"/>
              <a:gd name="connsiteX1" fmla="*/ 1367390 w 1692947"/>
              <a:gd name="connsiteY1" fmla="*/ 606303 h 1755231"/>
              <a:gd name="connsiteX2" fmla="*/ 1523469 w 1692947"/>
              <a:gd name="connsiteY2" fmla="*/ 1525791 h 1755231"/>
              <a:gd name="connsiteX3" fmla="*/ 357778 w 1692947"/>
              <a:gd name="connsiteY3" fmla="*/ 1565291 h 1755231"/>
              <a:gd name="connsiteX4" fmla="*/ 296425 w 1692947"/>
              <a:gd name="connsiteY4" fmla="*/ 112169 h 1755231"/>
              <a:gd name="connsiteX5" fmla="*/ 626482 w 1692947"/>
              <a:gd name="connsiteY5" fmla="*/ 1 h 1755231"/>
              <a:gd name="connsiteX0" fmla="*/ 852818 w 1610135"/>
              <a:gd name="connsiteY0" fmla="*/ 0 h 1827658"/>
              <a:gd name="connsiteX1" fmla="*/ 1367390 w 1610135"/>
              <a:gd name="connsiteY1" fmla="*/ 678730 h 1827658"/>
              <a:gd name="connsiteX2" fmla="*/ 1523469 w 1610135"/>
              <a:gd name="connsiteY2" fmla="*/ 1598218 h 1827658"/>
              <a:gd name="connsiteX3" fmla="*/ 357778 w 1610135"/>
              <a:gd name="connsiteY3" fmla="*/ 1637718 h 1827658"/>
              <a:gd name="connsiteX4" fmla="*/ 296425 w 1610135"/>
              <a:gd name="connsiteY4" fmla="*/ 184596 h 1827658"/>
              <a:gd name="connsiteX5" fmla="*/ 852818 w 1610135"/>
              <a:gd name="connsiteY5" fmla="*/ 0 h 1827658"/>
              <a:gd name="connsiteX0" fmla="*/ 852818 w 1810566"/>
              <a:gd name="connsiteY0" fmla="*/ 0 h 1781316"/>
              <a:gd name="connsiteX1" fmla="*/ 1367390 w 1810566"/>
              <a:gd name="connsiteY1" fmla="*/ 678730 h 1781316"/>
              <a:gd name="connsiteX2" fmla="*/ 1749805 w 1810566"/>
              <a:gd name="connsiteY2" fmla="*/ 1489577 h 1781316"/>
              <a:gd name="connsiteX3" fmla="*/ 357778 w 1810566"/>
              <a:gd name="connsiteY3" fmla="*/ 1637718 h 1781316"/>
              <a:gd name="connsiteX4" fmla="*/ 296425 w 1810566"/>
              <a:gd name="connsiteY4" fmla="*/ 184596 h 1781316"/>
              <a:gd name="connsiteX5" fmla="*/ 852818 w 1810566"/>
              <a:gd name="connsiteY5" fmla="*/ 0 h 1781316"/>
              <a:gd name="connsiteX0" fmla="*/ 852818 w 1889441"/>
              <a:gd name="connsiteY0" fmla="*/ 0 h 1781316"/>
              <a:gd name="connsiteX1" fmla="*/ 1745460 w 1889441"/>
              <a:gd name="connsiteY1" fmla="*/ 467714 h 1781316"/>
              <a:gd name="connsiteX2" fmla="*/ 1749805 w 1889441"/>
              <a:gd name="connsiteY2" fmla="*/ 1489577 h 1781316"/>
              <a:gd name="connsiteX3" fmla="*/ 357778 w 1889441"/>
              <a:gd name="connsiteY3" fmla="*/ 1637718 h 1781316"/>
              <a:gd name="connsiteX4" fmla="*/ 296425 w 1889441"/>
              <a:gd name="connsiteY4" fmla="*/ 184596 h 1781316"/>
              <a:gd name="connsiteX5" fmla="*/ 852818 w 1889441"/>
              <a:gd name="connsiteY5" fmla="*/ 0 h 1781316"/>
              <a:gd name="connsiteX0" fmla="*/ 852818 w 1847631"/>
              <a:gd name="connsiteY0" fmla="*/ 0 h 1781316"/>
              <a:gd name="connsiteX1" fmla="*/ 1613576 w 1847631"/>
              <a:gd name="connsiteY1" fmla="*/ 669937 h 1781316"/>
              <a:gd name="connsiteX2" fmla="*/ 1749805 w 1847631"/>
              <a:gd name="connsiteY2" fmla="*/ 1489577 h 1781316"/>
              <a:gd name="connsiteX3" fmla="*/ 357778 w 1847631"/>
              <a:gd name="connsiteY3" fmla="*/ 1637718 h 1781316"/>
              <a:gd name="connsiteX4" fmla="*/ 296425 w 1847631"/>
              <a:gd name="connsiteY4" fmla="*/ 184596 h 1781316"/>
              <a:gd name="connsiteX5" fmla="*/ 852818 w 1847631"/>
              <a:gd name="connsiteY5" fmla="*/ 0 h 1781316"/>
              <a:gd name="connsiteX0" fmla="*/ 852818 w 1903923"/>
              <a:gd name="connsiteY0" fmla="*/ 0 h 1781316"/>
              <a:gd name="connsiteX1" fmla="*/ 1613576 w 1903923"/>
              <a:gd name="connsiteY1" fmla="*/ 669937 h 1781316"/>
              <a:gd name="connsiteX2" fmla="*/ 1749805 w 1903923"/>
              <a:gd name="connsiteY2" fmla="*/ 1489577 h 1781316"/>
              <a:gd name="connsiteX3" fmla="*/ 357778 w 1903923"/>
              <a:gd name="connsiteY3" fmla="*/ 1637718 h 1781316"/>
              <a:gd name="connsiteX4" fmla="*/ 296425 w 1903923"/>
              <a:gd name="connsiteY4" fmla="*/ 184596 h 1781316"/>
              <a:gd name="connsiteX5" fmla="*/ 852818 w 1903923"/>
              <a:gd name="connsiteY5" fmla="*/ 0 h 1781316"/>
              <a:gd name="connsiteX0" fmla="*/ 1160549 w 1837988"/>
              <a:gd name="connsiteY0" fmla="*/ 0 h 1842862"/>
              <a:gd name="connsiteX1" fmla="*/ 1613576 w 1837988"/>
              <a:gd name="connsiteY1" fmla="*/ 731483 h 1842862"/>
              <a:gd name="connsiteX2" fmla="*/ 1749805 w 1837988"/>
              <a:gd name="connsiteY2" fmla="*/ 1551123 h 1842862"/>
              <a:gd name="connsiteX3" fmla="*/ 357778 w 1837988"/>
              <a:gd name="connsiteY3" fmla="*/ 1699264 h 1842862"/>
              <a:gd name="connsiteX4" fmla="*/ 296425 w 1837988"/>
              <a:gd name="connsiteY4" fmla="*/ 246142 h 1842862"/>
              <a:gd name="connsiteX5" fmla="*/ 1160549 w 1837988"/>
              <a:gd name="connsiteY5" fmla="*/ 0 h 1842862"/>
              <a:gd name="connsiteX0" fmla="*/ 1160549 w 1910219"/>
              <a:gd name="connsiteY0" fmla="*/ 0 h 1842862"/>
              <a:gd name="connsiteX1" fmla="*/ 1613576 w 1910219"/>
              <a:gd name="connsiteY1" fmla="*/ 731483 h 1842862"/>
              <a:gd name="connsiteX2" fmla="*/ 1749805 w 1910219"/>
              <a:gd name="connsiteY2" fmla="*/ 1551123 h 1842862"/>
              <a:gd name="connsiteX3" fmla="*/ 357778 w 1910219"/>
              <a:gd name="connsiteY3" fmla="*/ 1699264 h 1842862"/>
              <a:gd name="connsiteX4" fmla="*/ 296425 w 1910219"/>
              <a:gd name="connsiteY4" fmla="*/ 246142 h 1842862"/>
              <a:gd name="connsiteX5" fmla="*/ 1160549 w 1910219"/>
              <a:gd name="connsiteY5" fmla="*/ 0 h 1842862"/>
              <a:gd name="connsiteX0" fmla="*/ 1600164 w 1826579"/>
              <a:gd name="connsiteY0" fmla="*/ 1 h 1754940"/>
              <a:gd name="connsiteX1" fmla="*/ 1613576 w 1826579"/>
              <a:gd name="connsiteY1" fmla="*/ 643561 h 1754940"/>
              <a:gd name="connsiteX2" fmla="*/ 1749805 w 1826579"/>
              <a:gd name="connsiteY2" fmla="*/ 1463201 h 1754940"/>
              <a:gd name="connsiteX3" fmla="*/ 357778 w 1826579"/>
              <a:gd name="connsiteY3" fmla="*/ 1611342 h 1754940"/>
              <a:gd name="connsiteX4" fmla="*/ 296425 w 1826579"/>
              <a:gd name="connsiteY4" fmla="*/ 158220 h 1754940"/>
              <a:gd name="connsiteX5" fmla="*/ 1600164 w 1826579"/>
              <a:gd name="connsiteY5" fmla="*/ 1 h 1754940"/>
              <a:gd name="connsiteX0" fmla="*/ 1600164 w 1826579"/>
              <a:gd name="connsiteY0" fmla="*/ 191632 h 1946571"/>
              <a:gd name="connsiteX1" fmla="*/ 1613576 w 1826579"/>
              <a:gd name="connsiteY1" fmla="*/ 835192 h 1946571"/>
              <a:gd name="connsiteX2" fmla="*/ 1749805 w 1826579"/>
              <a:gd name="connsiteY2" fmla="*/ 1654832 h 1946571"/>
              <a:gd name="connsiteX3" fmla="*/ 357778 w 1826579"/>
              <a:gd name="connsiteY3" fmla="*/ 1802973 h 1946571"/>
              <a:gd name="connsiteX4" fmla="*/ 296425 w 1826579"/>
              <a:gd name="connsiteY4" fmla="*/ 349851 h 1946571"/>
              <a:gd name="connsiteX5" fmla="*/ 1600164 w 1826579"/>
              <a:gd name="connsiteY5" fmla="*/ 191632 h 1946571"/>
              <a:gd name="connsiteX0" fmla="*/ 1600164 w 1826579"/>
              <a:gd name="connsiteY0" fmla="*/ 191632 h 1946571"/>
              <a:gd name="connsiteX1" fmla="*/ 1613576 w 1826579"/>
              <a:gd name="connsiteY1" fmla="*/ 835192 h 1946571"/>
              <a:gd name="connsiteX2" fmla="*/ 1749805 w 1826579"/>
              <a:gd name="connsiteY2" fmla="*/ 1654832 h 1946571"/>
              <a:gd name="connsiteX3" fmla="*/ 357778 w 1826579"/>
              <a:gd name="connsiteY3" fmla="*/ 1802973 h 1946571"/>
              <a:gd name="connsiteX4" fmla="*/ 296425 w 1826579"/>
              <a:gd name="connsiteY4" fmla="*/ 349851 h 1946571"/>
              <a:gd name="connsiteX5" fmla="*/ 1600164 w 1826579"/>
              <a:gd name="connsiteY5" fmla="*/ 191632 h 194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579" h="1946571">
                <a:moveTo>
                  <a:pt x="1600164" y="191632"/>
                </a:moveTo>
                <a:cubicBezTo>
                  <a:pt x="1812989" y="411445"/>
                  <a:pt x="1588636" y="591325"/>
                  <a:pt x="1613576" y="835192"/>
                </a:cubicBezTo>
                <a:cubicBezTo>
                  <a:pt x="1638516" y="1079059"/>
                  <a:pt x="1973923" y="1463211"/>
                  <a:pt x="1749805" y="1654832"/>
                </a:cubicBezTo>
                <a:cubicBezTo>
                  <a:pt x="1261790" y="1973079"/>
                  <a:pt x="633721" y="2043900"/>
                  <a:pt x="357778" y="1802973"/>
                </a:cubicBezTo>
                <a:cubicBezTo>
                  <a:pt x="-295806" y="1034810"/>
                  <a:pt x="110050" y="524772"/>
                  <a:pt x="296425" y="349851"/>
                </a:cubicBezTo>
                <a:cubicBezTo>
                  <a:pt x="366316" y="284256"/>
                  <a:pt x="920312" y="-291948"/>
                  <a:pt x="1600164" y="191632"/>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1" name="Picture Placeholder 10"/>
          <p:cNvSpPr>
            <a:spLocks noGrp="1"/>
          </p:cNvSpPr>
          <p:nvPr>
            <p:ph type="pic" sz="quarter" idx="13" hasCustomPrompt="1"/>
          </p:nvPr>
        </p:nvSpPr>
        <p:spPr>
          <a:xfrm>
            <a:off x="8902531" y="3428677"/>
            <a:ext cx="1915107" cy="1979676"/>
          </a:xfrm>
          <a:custGeom>
            <a:avLst/>
            <a:gdLst>
              <a:gd name="connsiteX0" fmla="*/ 1066563 w 1725739"/>
              <a:gd name="connsiteY0" fmla="*/ 416 h 1764262"/>
              <a:gd name="connsiteX1" fmla="*/ 1434471 w 1725739"/>
              <a:gd name="connsiteY1" fmla="*/ 128982 h 1764262"/>
              <a:gd name="connsiteX2" fmla="*/ 1510484 w 1725739"/>
              <a:gd name="connsiteY2" fmla="*/ 1443805 h 1764262"/>
              <a:gd name="connsiteX3" fmla="*/ 220968 w 1725739"/>
              <a:gd name="connsiteY3" fmla="*/ 1626180 h 1764262"/>
              <a:gd name="connsiteX4" fmla="*/ 178665 w 1725739"/>
              <a:gd name="connsiteY4" fmla="*/ 582633 h 1764262"/>
              <a:gd name="connsiteX5" fmla="*/ 1066563 w 1725739"/>
              <a:gd name="connsiteY5" fmla="*/ 416 h 1764262"/>
              <a:gd name="connsiteX0" fmla="*/ 903600 w 1725739"/>
              <a:gd name="connsiteY0" fmla="*/ 80 h 1935942"/>
              <a:gd name="connsiteX1" fmla="*/ 1434471 w 1725739"/>
              <a:gd name="connsiteY1" fmla="*/ 300662 h 1935942"/>
              <a:gd name="connsiteX2" fmla="*/ 1510484 w 1725739"/>
              <a:gd name="connsiteY2" fmla="*/ 1615485 h 1935942"/>
              <a:gd name="connsiteX3" fmla="*/ 220968 w 1725739"/>
              <a:gd name="connsiteY3" fmla="*/ 1797860 h 1935942"/>
              <a:gd name="connsiteX4" fmla="*/ 178665 w 1725739"/>
              <a:gd name="connsiteY4" fmla="*/ 754313 h 1935942"/>
              <a:gd name="connsiteX5" fmla="*/ 903600 w 1725739"/>
              <a:gd name="connsiteY5" fmla="*/ 80 h 1935942"/>
              <a:gd name="connsiteX0" fmla="*/ 903600 w 1799895"/>
              <a:gd name="connsiteY0" fmla="*/ 102 h 1935964"/>
              <a:gd name="connsiteX1" fmla="*/ 1561219 w 1799895"/>
              <a:gd name="connsiteY1" fmla="*/ 255417 h 1935964"/>
              <a:gd name="connsiteX2" fmla="*/ 1510484 w 1799895"/>
              <a:gd name="connsiteY2" fmla="*/ 1615507 h 1935964"/>
              <a:gd name="connsiteX3" fmla="*/ 220968 w 1799895"/>
              <a:gd name="connsiteY3" fmla="*/ 1797882 h 1935964"/>
              <a:gd name="connsiteX4" fmla="*/ 178665 w 1799895"/>
              <a:gd name="connsiteY4" fmla="*/ 754335 h 1935964"/>
              <a:gd name="connsiteX5" fmla="*/ 903600 w 1799895"/>
              <a:gd name="connsiteY5" fmla="*/ 102 h 1935964"/>
              <a:gd name="connsiteX0" fmla="*/ 903600 w 1852488"/>
              <a:gd name="connsiteY0" fmla="*/ 102 h 1979411"/>
              <a:gd name="connsiteX1" fmla="*/ 1561219 w 1852488"/>
              <a:gd name="connsiteY1" fmla="*/ 255417 h 1979411"/>
              <a:gd name="connsiteX2" fmla="*/ 1637233 w 1852488"/>
              <a:gd name="connsiteY2" fmla="*/ 1724149 h 1979411"/>
              <a:gd name="connsiteX3" fmla="*/ 220968 w 1852488"/>
              <a:gd name="connsiteY3" fmla="*/ 1797882 h 1979411"/>
              <a:gd name="connsiteX4" fmla="*/ 178665 w 1852488"/>
              <a:gd name="connsiteY4" fmla="*/ 754335 h 1979411"/>
              <a:gd name="connsiteX5" fmla="*/ 903600 w 1852488"/>
              <a:gd name="connsiteY5" fmla="*/ 102 h 1979411"/>
              <a:gd name="connsiteX0" fmla="*/ 903600 w 1915107"/>
              <a:gd name="connsiteY0" fmla="*/ 36 h 1979345"/>
              <a:gd name="connsiteX1" fmla="*/ 1669861 w 1915107"/>
              <a:gd name="connsiteY1" fmla="*/ 572223 h 1979345"/>
              <a:gd name="connsiteX2" fmla="*/ 1637233 w 1915107"/>
              <a:gd name="connsiteY2" fmla="*/ 1724083 h 1979345"/>
              <a:gd name="connsiteX3" fmla="*/ 220968 w 1915107"/>
              <a:gd name="connsiteY3" fmla="*/ 1797816 h 1979345"/>
              <a:gd name="connsiteX4" fmla="*/ 178665 w 1915107"/>
              <a:gd name="connsiteY4" fmla="*/ 754269 h 1979345"/>
              <a:gd name="connsiteX5" fmla="*/ 903600 w 1915107"/>
              <a:gd name="connsiteY5" fmla="*/ 36 h 1979345"/>
              <a:gd name="connsiteX0" fmla="*/ 903600 w 1915107"/>
              <a:gd name="connsiteY0" fmla="*/ 3139 h 1982448"/>
              <a:gd name="connsiteX1" fmla="*/ 1669861 w 1915107"/>
              <a:gd name="connsiteY1" fmla="*/ 575326 h 1982448"/>
              <a:gd name="connsiteX2" fmla="*/ 1637233 w 1915107"/>
              <a:gd name="connsiteY2" fmla="*/ 1727186 h 1982448"/>
              <a:gd name="connsiteX3" fmla="*/ 220968 w 1915107"/>
              <a:gd name="connsiteY3" fmla="*/ 1800919 h 1982448"/>
              <a:gd name="connsiteX4" fmla="*/ 178665 w 1915107"/>
              <a:gd name="connsiteY4" fmla="*/ 757372 h 1982448"/>
              <a:gd name="connsiteX5" fmla="*/ 903600 w 1915107"/>
              <a:gd name="connsiteY5" fmla="*/ 3139 h 1982448"/>
              <a:gd name="connsiteX0" fmla="*/ 903600 w 1915107"/>
              <a:gd name="connsiteY0" fmla="*/ 367 h 1979676"/>
              <a:gd name="connsiteX1" fmla="*/ 1669861 w 1915107"/>
              <a:gd name="connsiteY1" fmla="*/ 572554 h 1979676"/>
              <a:gd name="connsiteX2" fmla="*/ 1637233 w 1915107"/>
              <a:gd name="connsiteY2" fmla="*/ 1724414 h 1979676"/>
              <a:gd name="connsiteX3" fmla="*/ 220968 w 1915107"/>
              <a:gd name="connsiteY3" fmla="*/ 1798147 h 1979676"/>
              <a:gd name="connsiteX4" fmla="*/ 178665 w 1915107"/>
              <a:gd name="connsiteY4" fmla="*/ 754600 h 1979676"/>
              <a:gd name="connsiteX5" fmla="*/ 903600 w 1915107"/>
              <a:gd name="connsiteY5" fmla="*/ 367 h 197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107" h="1979676">
                <a:moveTo>
                  <a:pt x="903600" y="367"/>
                </a:moveTo>
                <a:cubicBezTo>
                  <a:pt x="1027768" y="-4406"/>
                  <a:pt x="1195983" y="29778"/>
                  <a:pt x="1669861" y="572554"/>
                </a:cubicBezTo>
                <a:cubicBezTo>
                  <a:pt x="2101568" y="1033676"/>
                  <a:pt x="1880401" y="1501043"/>
                  <a:pt x="1637233" y="1724414"/>
                </a:cubicBezTo>
                <a:cubicBezTo>
                  <a:pt x="1323843" y="2064886"/>
                  <a:pt x="496911" y="2039074"/>
                  <a:pt x="220968" y="1798147"/>
                </a:cubicBezTo>
                <a:cubicBezTo>
                  <a:pt x="-108766" y="1649109"/>
                  <a:pt x="-23586" y="1004133"/>
                  <a:pt x="178665" y="754600"/>
                </a:cubicBezTo>
                <a:cubicBezTo>
                  <a:pt x="330354" y="567450"/>
                  <a:pt x="531097" y="14686"/>
                  <a:pt x="903600" y="367"/>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3" name="Picture Placeholder 12"/>
          <p:cNvSpPr>
            <a:spLocks noGrp="1"/>
          </p:cNvSpPr>
          <p:nvPr>
            <p:ph type="pic" sz="quarter" idx="14" hasCustomPrompt="1"/>
          </p:nvPr>
        </p:nvSpPr>
        <p:spPr>
          <a:xfrm>
            <a:off x="6199543" y="3461853"/>
            <a:ext cx="1890551" cy="2090551"/>
          </a:xfrm>
          <a:custGeom>
            <a:avLst/>
            <a:gdLst>
              <a:gd name="connsiteX0" fmla="*/ 580491 w 1777641"/>
              <a:gd name="connsiteY0" fmla="*/ 141 h 1832562"/>
              <a:gd name="connsiteX1" fmla="*/ 1488749 w 1777641"/>
              <a:gd name="connsiteY1" fmla="*/ 592809 h 1832562"/>
              <a:gd name="connsiteX2" fmla="*/ 1574287 w 1777641"/>
              <a:gd name="connsiteY2" fmla="*/ 1656172 h 1832562"/>
              <a:gd name="connsiteX3" fmla="*/ 317156 w 1777641"/>
              <a:gd name="connsiteY3" fmla="*/ 1680432 h 1832562"/>
              <a:gd name="connsiteX4" fmla="*/ 286283 w 1777641"/>
              <a:gd name="connsiteY4" fmla="*/ 120630 h 1832562"/>
              <a:gd name="connsiteX5" fmla="*/ 580491 w 1777641"/>
              <a:gd name="connsiteY5" fmla="*/ 141 h 1832562"/>
              <a:gd name="connsiteX0" fmla="*/ 580491 w 1777641"/>
              <a:gd name="connsiteY0" fmla="*/ 71952 h 1904373"/>
              <a:gd name="connsiteX1" fmla="*/ 1488749 w 1777641"/>
              <a:gd name="connsiteY1" fmla="*/ 664620 h 1904373"/>
              <a:gd name="connsiteX2" fmla="*/ 1574287 w 1777641"/>
              <a:gd name="connsiteY2" fmla="*/ 1727983 h 1904373"/>
              <a:gd name="connsiteX3" fmla="*/ 317156 w 1777641"/>
              <a:gd name="connsiteY3" fmla="*/ 1752243 h 1904373"/>
              <a:gd name="connsiteX4" fmla="*/ 286283 w 1777641"/>
              <a:gd name="connsiteY4" fmla="*/ 192441 h 1904373"/>
              <a:gd name="connsiteX5" fmla="*/ 580491 w 1777641"/>
              <a:gd name="connsiteY5" fmla="*/ 71952 h 1904373"/>
              <a:gd name="connsiteX0" fmla="*/ 580491 w 1840450"/>
              <a:gd name="connsiteY0" fmla="*/ 75290 h 1907711"/>
              <a:gd name="connsiteX1" fmla="*/ 1597391 w 1840450"/>
              <a:gd name="connsiteY1" fmla="*/ 640797 h 1907711"/>
              <a:gd name="connsiteX2" fmla="*/ 1574287 w 1840450"/>
              <a:gd name="connsiteY2" fmla="*/ 1731321 h 1907711"/>
              <a:gd name="connsiteX3" fmla="*/ 317156 w 1840450"/>
              <a:gd name="connsiteY3" fmla="*/ 1755581 h 1907711"/>
              <a:gd name="connsiteX4" fmla="*/ 286283 w 1840450"/>
              <a:gd name="connsiteY4" fmla="*/ 195779 h 1907711"/>
              <a:gd name="connsiteX5" fmla="*/ 580491 w 1840450"/>
              <a:gd name="connsiteY5" fmla="*/ 75290 h 1907711"/>
              <a:gd name="connsiteX0" fmla="*/ 580491 w 1848205"/>
              <a:gd name="connsiteY0" fmla="*/ 75290 h 1907711"/>
              <a:gd name="connsiteX1" fmla="*/ 1597391 w 1848205"/>
              <a:gd name="connsiteY1" fmla="*/ 640797 h 1907711"/>
              <a:gd name="connsiteX2" fmla="*/ 1574287 w 1848205"/>
              <a:gd name="connsiteY2" fmla="*/ 1731321 h 1907711"/>
              <a:gd name="connsiteX3" fmla="*/ 317156 w 1848205"/>
              <a:gd name="connsiteY3" fmla="*/ 1755581 h 1907711"/>
              <a:gd name="connsiteX4" fmla="*/ 286283 w 1848205"/>
              <a:gd name="connsiteY4" fmla="*/ 195779 h 1907711"/>
              <a:gd name="connsiteX5" fmla="*/ 580491 w 1848205"/>
              <a:gd name="connsiteY5" fmla="*/ 75290 h 1907711"/>
              <a:gd name="connsiteX0" fmla="*/ 675599 w 1943313"/>
              <a:gd name="connsiteY0" fmla="*/ 75290 h 1907711"/>
              <a:gd name="connsiteX1" fmla="*/ 1692499 w 1943313"/>
              <a:gd name="connsiteY1" fmla="*/ 640797 h 1907711"/>
              <a:gd name="connsiteX2" fmla="*/ 1669395 w 1943313"/>
              <a:gd name="connsiteY2" fmla="*/ 1731321 h 1907711"/>
              <a:gd name="connsiteX3" fmla="*/ 412264 w 1943313"/>
              <a:gd name="connsiteY3" fmla="*/ 1755581 h 1907711"/>
              <a:gd name="connsiteX4" fmla="*/ 381391 w 1943313"/>
              <a:gd name="connsiteY4" fmla="*/ 195779 h 1907711"/>
              <a:gd name="connsiteX5" fmla="*/ 675599 w 1943313"/>
              <a:gd name="connsiteY5" fmla="*/ 75290 h 1907711"/>
              <a:gd name="connsiteX0" fmla="*/ 675599 w 1943313"/>
              <a:gd name="connsiteY0" fmla="*/ 75290 h 1970394"/>
              <a:gd name="connsiteX1" fmla="*/ 1692499 w 1943313"/>
              <a:gd name="connsiteY1" fmla="*/ 640797 h 1970394"/>
              <a:gd name="connsiteX2" fmla="*/ 1669395 w 1943313"/>
              <a:gd name="connsiteY2" fmla="*/ 1731321 h 1970394"/>
              <a:gd name="connsiteX3" fmla="*/ 412264 w 1943313"/>
              <a:gd name="connsiteY3" fmla="*/ 1755581 h 1970394"/>
              <a:gd name="connsiteX4" fmla="*/ 381391 w 1943313"/>
              <a:gd name="connsiteY4" fmla="*/ 195779 h 1970394"/>
              <a:gd name="connsiteX5" fmla="*/ 675599 w 1943313"/>
              <a:gd name="connsiteY5" fmla="*/ 75290 h 1970394"/>
              <a:gd name="connsiteX0" fmla="*/ 675599 w 1943313"/>
              <a:gd name="connsiteY0" fmla="*/ 75290 h 2101818"/>
              <a:gd name="connsiteX1" fmla="*/ 1692499 w 1943313"/>
              <a:gd name="connsiteY1" fmla="*/ 640797 h 2101818"/>
              <a:gd name="connsiteX2" fmla="*/ 1669395 w 1943313"/>
              <a:gd name="connsiteY2" fmla="*/ 1731321 h 2101818"/>
              <a:gd name="connsiteX3" fmla="*/ 412264 w 1943313"/>
              <a:gd name="connsiteY3" fmla="*/ 1755581 h 2101818"/>
              <a:gd name="connsiteX4" fmla="*/ 381391 w 1943313"/>
              <a:gd name="connsiteY4" fmla="*/ 195779 h 2101818"/>
              <a:gd name="connsiteX5" fmla="*/ 675599 w 1943313"/>
              <a:gd name="connsiteY5" fmla="*/ 75290 h 2101818"/>
              <a:gd name="connsiteX0" fmla="*/ 675599 w 1917711"/>
              <a:gd name="connsiteY0" fmla="*/ 75290 h 2045946"/>
              <a:gd name="connsiteX1" fmla="*/ 1692499 w 1917711"/>
              <a:gd name="connsiteY1" fmla="*/ 640797 h 2045946"/>
              <a:gd name="connsiteX2" fmla="*/ 1592393 w 1917711"/>
              <a:gd name="connsiteY2" fmla="*/ 1509940 h 2045946"/>
              <a:gd name="connsiteX3" fmla="*/ 412264 w 1917711"/>
              <a:gd name="connsiteY3" fmla="*/ 1755581 h 2045946"/>
              <a:gd name="connsiteX4" fmla="*/ 381391 w 1917711"/>
              <a:gd name="connsiteY4" fmla="*/ 195779 h 2045946"/>
              <a:gd name="connsiteX5" fmla="*/ 675599 w 1917711"/>
              <a:gd name="connsiteY5" fmla="*/ 75290 h 2045946"/>
              <a:gd name="connsiteX0" fmla="*/ 675599 w 1917711"/>
              <a:gd name="connsiteY0" fmla="*/ 75290 h 2057063"/>
              <a:gd name="connsiteX1" fmla="*/ 1692499 w 1917711"/>
              <a:gd name="connsiteY1" fmla="*/ 640797 h 2057063"/>
              <a:gd name="connsiteX2" fmla="*/ 1592393 w 1917711"/>
              <a:gd name="connsiteY2" fmla="*/ 1509940 h 2057063"/>
              <a:gd name="connsiteX3" fmla="*/ 412264 w 1917711"/>
              <a:gd name="connsiteY3" fmla="*/ 1755581 h 2057063"/>
              <a:gd name="connsiteX4" fmla="*/ 381391 w 1917711"/>
              <a:gd name="connsiteY4" fmla="*/ 195779 h 2057063"/>
              <a:gd name="connsiteX5" fmla="*/ 675599 w 1917711"/>
              <a:gd name="connsiteY5" fmla="*/ 75290 h 2057063"/>
              <a:gd name="connsiteX0" fmla="*/ 675599 w 1970100"/>
              <a:gd name="connsiteY0" fmla="*/ 75290 h 2057063"/>
              <a:gd name="connsiteX1" fmla="*/ 1692499 w 1970100"/>
              <a:gd name="connsiteY1" fmla="*/ 640797 h 2057063"/>
              <a:gd name="connsiteX2" fmla="*/ 1592393 w 1970100"/>
              <a:gd name="connsiteY2" fmla="*/ 1509940 h 2057063"/>
              <a:gd name="connsiteX3" fmla="*/ 412264 w 1970100"/>
              <a:gd name="connsiteY3" fmla="*/ 1755581 h 2057063"/>
              <a:gd name="connsiteX4" fmla="*/ 381391 w 1970100"/>
              <a:gd name="connsiteY4" fmla="*/ 195779 h 2057063"/>
              <a:gd name="connsiteX5" fmla="*/ 675599 w 1970100"/>
              <a:gd name="connsiteY5" fmla="*/ 75290 h 2057063"/>
              <a:gd name="connsiteX0" fmla="*/ 675599 w 1970100"/>
              <a:gd name="connsiteY0" fmla="*/ 75290 h 1912609"/>
              <a:gd name="connsiteX1" fmla="*/ 1692499 w 1970100"/>
              <a:gd name="connsiteY1" fmla="*/ 640797 h 1912609"/>
              <a:gd name="connsiteX2" fmla="*/ 1592393 w 1970100"/>
              <a:gd name="connsiteY2" fmla="*/ 1509940 h 1912609"/>
              <a:gd name="connsiteX3" fmla="*/ 412264 w 1970100"/>
              <a:gd name="connsiteY3" fmla="*/ 1755581 h 1912609"/>
              <a:gd name="connsiteX4" fmla="*/ 381391 w 1970100"/>
              <a:gd name="connsiteY4" fmla="*/ 195779 h 1912609"/>
              <a:gd name="connsiteX5" fmla="*/ 675599 w 1970100"/>
              <a:gd name="connsiteY5" fmla="*/ 75290 h 1912609"/>
              <a:gd name="connsiteX0" fmla="*/ 540067 w 1834568"/>
              <a:gd name="connsiteY0" fmla="*/ 75290 h 2205883"/>
              <a:gd name="connsiteX1" fmla="*/ 1556967 w 1834568"/>
              <a:gd name="connsiteY1" fmla="*/ 640797 h 2205883"/>
              <a:gd name="connsiteX2" fmla="*/ 1456861 w 1834568"/>
              <a:gd name="connsiteY2" fmla="*/ 1509940 h 2205883"/>
              <a:gd name="connsiteX3" fmla="*/ 521661 w 1834568"/>
              <a:gd name="connsiteY3" fmla="*/ 2098481 h 2205883"/>
              <a:gd name="connsiteX4" fmla="*/ 245859 w 1834568"/>
              <a:gd name="connsiteY4" fmla="*/ 195779 h 2205883"/>
              <a:gd name="connsiteX5" fmla="*/ 540067 w 1834568"/>
              <a:gd name="connsiteY5" fmla="*/ 75290 h 2205883"/>
              <a:gd name="connsiteX0" fmla="*/ 616224 w 1910725"/>
              <a:gd name="connsiteY0" fmla="*/ 75290 h 2205883"/>
              <a:gd name="connsiteX1" fmla="*/ 1633124 w 1910725"/>
              <a:gd name="connsiteY1" fmla="*/ 640797 h 2205883"/>
              <a:gd name="connsiteX2" fmla="*/ 1533018 w 1910725"/>
              <a:gd name="connsiteY2" fmla="*/ 1509940 h 2205883"/>
              <a:gd name="connsiteX3" fmla="*/ 597818 w 1910725"/>
              <a:gd name="connsiteY3" fmla="*/ 2098481 h 2205883"/>
              <a:gd name="connsiteX4" fmla="*/ 191387 w 1910725"/>
              <a:gd name="connsiteY4" fmla="*/ 571336 h 2205883"/>
              <a:gd name="connsiteX5" fmla="*/ 616224 w 1910725"/>
              <a:gd name="connsiteY5" fmla="*/ 75290 h 2205883"/>
              <a:gd name="connsiteX0" fmla="*/ 616224 w 1910725"/>
              <a:gd name="connsiteY0" fmla="*/ 75290 h 2205883"/>
              <a:gd name="connsiteX1" fmla="*/ 1633124 w 1910725"/>
              <a:gd name="connsiteY1" fmla="*/ 640797 h 2205883"/>
              <a:gd name="connsiteX2" fmla="*/ 1533018 w 1910725"/>
              <a:gd name="connsiteY2" fmla="*/ 1509940 h 2205883"/>
              <a:gd name="connsiteX3" fmla="*/ 597818 w 1910725"/>
              <a:gd name="connsiteY3" fmla="*/ 2098481 h 2205883"/>
              <a:gd name="connsiteX4" fmla="*/ 191387 w 1910725"/>
              <a:gd name="connsiteY4" fmla="*/ 571336 h 2205883"/>
              <a:gd name="connsiteX5" fmla="*/ 616224 w 1910725"/>
              <a:gd name="connsiteY5" fmla="*/ 75290 h 2205883"/>
              <a:gd name="connsiteX0" fmla="*/ 567767 w 1862268"/>
              <a:gd name="connsiteY0" fmla="*/ 75290 h 2205883"/>
              <a:gd name="connsiteX1" fmla="*/ 1584667 w 1862268"/>
              <a:gd name="connsiteY1" fmla="*/ 640797 h 2205883"/>
              <a:gd name="connsiteX2" fmla="*/ 1484561 w 1862268"/>
              <a:gd name="connsiteY2" fmla="*/ 1509940 h 2205883"/>
              <a:gd name="connsiteX3" fmla="*/ 549361 w 1862268"/>
              <a:gd name="connsiteY3" fmla="*/ 2098481 h 2205883"/>
              <a:gd name="connsiteX4" fmla="*/ 142930 w 1862268"/>
              <a:gd name="connsiteY4" fmla="*/ 571336 h 2205883"/>
              <a:gd name="connsiteX5" fmla="*/ 567767 w 1862268"/>
              <a:gd name="connsiteY5" fmla="*/ 75290 h 2205883"/>
              <a:gd name="connsiteX0" fmla="*/ 729365 w 2023866"/>
              <a:gd name="connsiteY0" fmla="*/ 75290 h 2205883"/>
              <a:gd name="connsiteX1" fmla="*/ 1746265 w 2023866"/>
              <a:gd name="connsiteY1" fmla="*/ 640797 h 2205883"/>
              <a:gd name="connsiteX2" fmla="*/ 1646159 w 2023866"/>
              <a:gd name="connsiteY2" fmla="*/ 1509940 h 2205883"/>
              <a:gd name="connsiteX3" fmla="*/ 710959 w 2023866"/>
              <a:gd name="connsiteY3" fmla="*/ 2098481 h 2205883"/>
              <a:gd name="connsiteX4" fmla="*/ 75928 w 2023866"/>
              <a:gd name="connsiteY4" fmla="*/ 424379 h 2205883"/>
              <a:gd name="connsiteX5" fmla="*/ 729365 w 2023866"/>
              <a:gd name="connsiteY5" fmla="*/ 75290 h 2205883"/>
              <a:gd name="connsiteX0" fmla="*/ 664051 w 2023866"/>
              <a:gd name="connsiteY0" fmla="*/ 39544 h 2676323"/>
              <a:gd name="connsiteX1" fmla="*/ 1746265 w 2023866"/>
              <a:gd name="connsiteY1" fmla="*/ 1111237 h 2676323"/>
              <a:gd name="connsiteX2" fmla="*/ 1646159 w 2023866"/>
              <a:gd name="connsiteY2" fmla="*/ 1980380 h 2676323"/>
              <a:gd name="connsiteX3" fmla="*/ 710959 w 2023866"/>
              <a:gd name="connsiteY3" fmla="*/ 2568921 h 2676323"/>
              <a:gd name="connsiteX4" fmla="*/ 75928 w 2023866"/>
              <a:gd name="connsiteY4" fmla="*/ 894819 h 2676323"/>
              <a:gd name="connsiteX5" fmla="*/ 664051 w 2023866"/>
              <a:gd name="connsiteY5" fmla="*/ 39544 h 2676323"/>
              <a:gd name="connsiteX0" fmla="*/ 664051 w 2023866"/>
              <a:gd name="connsiteY0" fmla="*/ 39544 h 2676323"/>
              <a:gd name="connsiteX1" fmla="*/ 1746265 w 2023866"/>
              <a:gd name="connsiteY1" fmla="*/ 1111237 h 2676323"/>
              <a:gd name="connsiteX2" fmla="*/ 1646159 w 2023866"/>
              <a:gd name="connsiteY2" fmla="*/ 1980380 h 2676323"/>
              <a:gd name="connsiteX3" fmla="*/ 710959 w 2023866"/>
              <a:gd name="connsiteY3" fmla="*/ 2568921 h 2676323"/>
              <a:gd name="connsiteX4" fmla="*/ 75928 w 2023866"/>
              <a:gd name="connsiteY4" fmla="*/ 894819 h 2676323"/>
              <a:gd name="connsiteX5" fmla="*/ 664051 w 2023866"/>
              <a:gd name="connsiteY5" fmla="*/ 39544 h 2676323"/>
              <a:gd name="connsiteX0" fmla="*/ 664051 w 2023866"/>
              <a:gd name="connsiteY0" fmla="*/ 39544 h 2676323"/>
              <a:gd name="connsiteX1" fmla="*/ 1746265 w 2023866"/>
              <a:gd name="connsiteY1" fmla="*/ 1111237 h 2676323"/>
              <a:gd name="connsiteX2" fmla="*/ 1646159 w 2023866"/>
              <a:gd name="connsiteY2" fmla="*/ 1980380 h 2676323"/>
              <a:gd name="connsiteX3" fmla="*/ 710959 w 2023866"/>
              <a:gd name="connsiteY3" fmla="*/ 2568921 h 2676323"/>
              <a:gd name="connsiteX4" fmla="*/ 75928 w 2023866"/>
              <a:gd name="connsiteY4" fmla="*/ 894819 h 2676323"/>
              <a:gd name="connsiteX5" fmla="*/ 664051 w 2023866"/>
              <a:gd name="connsiteY5" fmla="*/ 39544 h 2676323"/>
              <a:gd name="connsiteX0" fmla="*/ 664051 w 2023866"/>
              <a:gd name="connsiteY0" fmla="*/ 39544 h 2676323"/>
              <a:gd name="connsiteX1" fmla="*/ 1746265 w 2023866"/>
              <a:gd name="connsiteY1" fmla="*/ 1111237 h 2676323"/>
              <a:gd name="connsiteX2" fmla="*/ 1646159 w 2023866"/>
              <a:gd name="connsiteY2" fmla="*/ 1980380 h 2676323"/>
              <a:gd name="connsiteX3" fmla="*/ 710959 w 2023866"/>
              <a:gd name="connsiteY3" fmla="*/ 2568921 h 2676323"/>
              <a:gd name="connsiteX4" fmla="*/ 75928 w 2023866"/>
              <a:gd name="connsiteY4" fmla="*/ 894819 h 2676323"/>
              <a:gd name="connsiteX5" fmla="*/ 664051 w 2023866"/>
              <a:gd name="connsiteY5" fmla="*/ 39544 h 2676323"/>
              <a:gd name="connsiteX0" fmla="*/ 641779 w 2001594"/>
              <a:gd name="connsiteY0" fmla="*/ 39544 h 2676323"/>
              <a:gd name="connsiteX1" fmla="*/ 1723993 w 2001594"/>
              <a:gd name="connsiteY1" fmla="*/ 1111237 h 2676323"/>
              <a:gd name="connsiteX2" fmla="*/ 1623887 w 2001594"/>
              <a:gd name="connsiteY2" fmla="*/ 1980380 h 2676323"/>
              <a:gd name="connsiteX3" fmla="*/ 688687 w 2001594"/>
              <a:gd name="connsiteY3" fmla="*/ 2568921 h 2676323"/>
              <a:gd name="connsiteX4" fmla="*/ 53656 w 2001594"/>
              <a:gd name="connsiteY4" fmla="*/ 894819 h 2676323"/>
              <a:gd name="connsiteX5" fmla="*/ 641779 w 2001594"/>
              <a:gd name="connsiteY5" fmla="*/ 39544 h 2676323"/>
              <a:gd name="connsiteX0" fmla="*/ 641779 w 2001594"/>
              <a:gd name="connsiteY0" fmla="*/ 36589 h 2673368"/>
              <a:gd name="connsiteX1" fmla="*/ 1723993 w 2001594"/>
              <a:gd name="connsiteY1" fmla="*/ 1108282 h 2673368"/>
              <a:gd name="connsiteX2" fmla="*/ 1623887 w 2001594"/>
              <a:gd name="connsiteY2" fmla="*/ 1977425 h 2673368"/>
              <a:gd name="connsiteX3" fmla="*/ 688687 w 2001594"/>
              <a:gd name="connsiteY3" fmla="*/ 2565966 h 2673368"/>
              <a:gd name="connsiteX4" fmla="*/ 53656 w 2001594"/>
              <a:gd name="connsiteY4" fmla="*/ 891864 h 2673368"/>
              <a:gd name="connsiteX5" fmla="*/ 641779 w 2001594"/>
              <a:gd name="connsiteY5" fmla="*/ 36589 h 2673368"/>
              <a:gd name="connsiteX0" fmla="*/ 641779 w 2081886"/>
              <a:gd name="connsiteY0" fmla="*/ 36589 h 2673368"/>
              <a:gd name="connsiteX1" fmla="*/ 1723993 w 2081886"/>
              <a:gd name="connsiteY1" fmla="*/ 1108282 h 2673368"/>
              <a:gd name="connsiteX2" fmla="*/ 1623887 w 2081886"/>
              <a:gd name="connsiteY2" fmla="*/ 1977425 h 2673368"/>
              <a:gd name="connsiteX3" fmla="*/ 688687 w 2081886"/>
              <a:gd name="connsiteY3" fmla="*/ 2565966 h 2673368"/>
              <a:gd name="connsiteX4" fmla="*/ 53656 w 2081886"/>
              <a:gd name="connsiteY4" fmla="*/ 891864 h 2673368"/>
              <a:gd name="connsiteX5" fmla="*/ 641779 w 2081886"/>
              <a:gd name="connsiteY5" fmla="*/ 36589 h 2673368"/>
              <a:gd name="connsiteX0" fmla="*/ 641779 w 2081886"/>
              <a:gd name="connsiteY0" fmla="*/ 36589 h 2765277"/>
              <a:gd name="connsiteX1" fmla="*/ 1723993 w 2081886"/>
              <a:gd name="connsiteY1" fmla="*/ 1108282 h 2765277"/>
              <a:gd name="connsiteX2" fmla="*/ 1623887 w 2081886"/>
              <a:gd name="connsiteY2" fmla="*/ 1977425 h 2765277"/>
              <a:gd name="connsiteX3" fmla="*/ 688687 w 2081886"/>
              <a:gd name="connsiteY3" fmla="*/ 2565966 h 2765277"/>
              <a:gd name="connsiteX4" fmla="*/ 53656 w 2081886"/>
              <a:gd name="connsiteY4" fmla="*/ 891864 h 2765277"/>
              <a:gd name="connsiteX5" fmla="*/ 641779 w 2081886"/>
              <a:gd name="connsiteY5" fmla="*/ 36589 h 2765277"/>
              <a:gd name="connsiteX0" fmla="*/ 691288 w 1996526"/>
              <a:gd name="connsiteY0" fmla="*/ 36589 h 2623565"/>
              <a:gd name="connsiteX1" fmla="*/ 1773502 w 1996526"/>
              <a:gd name="connsiteY1" fmla="*/ 1108282 h 2623565"/>
              <a:gd name="connsiteX2" fmla="*/ 1673396 w 1996526"/>
              <a:gd name="connsiteY2" fmla="*/ 1977425 h 2623565"/>
              <a:gd name="connsiteX3" fmla="*/ 480774 w 1996526"/>
              <a:gd name="connsiteY3" fmla="*/ 2397651 h 2623565"/>
              <a:gd name="connsiteX4" fmla="*/ 103165 w 1996526"/>
              <a:gd name="connsiteY4" fmla="*/ 891864 h 2623565"/>
              <a:gd name="connsiteX5" fmla="*/ 691288 w 1996526"/>
              <a:gd name="connsiteY5" fmla="*/ 36589 h 2623565"/>
              <a:gd name="connsiteX0" fmla="*/ 630353 w 1716295"/>
              <a:gd name="connsiteY0" fmla="*/ 37170 h 2399250"/>
              <a:gd name="connsiteX1" fmla="*/ 1712567 w 1716295"/>
              <a:gd name="connsiteY1" fmla="*/ 1108863 h 2399250"/>
              <a:gd name="connsiteX2" fmla="*/ 419839 w 1716295"/>
              <a:gd name="connsiteY2" fmla="*/ 2398232 h 2399250"/>
              <a:gd name="connsiteX3" fmla="*/ 42230 w 1716295"/>
              <a:gd name="connsiteY3" fmla="*/ 892445 h 2399250"/>
              <a:gd name="connsiteX4" fmla="*/ 630353 w 1716295"/>
              <a:gd name="connsiteY4" fmla="*/ 37170 h 2399250"/>
              <a:gd name="connsiteX0" fmla="*/ 633426 w 1718141"/>
              <a:gd name="connsiteY0" fmla="*/ 36500 h 2272451"/>
              <a:gd name="connsiteX1" fmla="*/ 1715640 w 1718141"/>
              <a:gd name="connsiteY1" fmla="*/ 1108193 h 2272451"/>
              <a:gd name="connsiteX2" fmla="*/ 466645 w 1718141"/>
              <a:gd name="connsiteY2" fmla="*/ 2271307 h 2272451"/>
              <a:gd name="connsiteX3" fmla="*/ 45303 w 1718141"/>
              <a:gd name="connsiteY3" fmla="*/ 891775 h 2272451"/>
              <a:gd name="connsiteX4" fmla="*/ 633426 w 1718141"/>
              <a:gd name="connsiteY4" fmla="*/ 36500 h 2272451"/>
              <a:gd name="connsiteX0" fmla="*/ 664309 w 1749024"/>
              <a:gd name="connsiteY0" fmla="*/ 36500 h 2283909"/>
              <a:gd name="connsiteX1" fmla="*/ 1746523 w 1749024"/>
              <a:gd name="connsiteY1" fmla="*/ 1108193 h 2283909"/>
              <a:gd name="connsiteX2" fmla="*/ 497528 w 1749024"/>
              <a:gd name="connsiteY2" fmla="*/ 2271307 h 2283909"/>
              <a:gd name="connsiteX3" fmla="*/ 76186 w 1749024"/>
              <a:gd name="connsiteY3" fmla="*/ 891775 h 2283909"/>
              <a:gd name="connsiteX4" fmla="*/ 664309 w 1749024"/>
              <a:gd name="connsiteY4" fmla="*/ 36500 h 2283909"/>
              <a:gd name="connsiteX0" fmla="*/ 729494 w 1814209"/>
              <a:gd name="connsiteY0" fmla="*/ 36500 h 2283909"/>
              <a:gd name="connsiteX1" fmla="*/ 1811708 w 1814209"/>
              <a:gd name="connsiteY1" fmla="*/ 1108193 h 2283909"/>
              <a:gd name="connsiteX2" fmla="*/ 562713 w 1814209"/>
              <a:gd name="connsiteY2" fmla="*/ 2271307 h 2283909"/>
              <a:gd name="connsiteX3" fmla="*/ 141371 w 1814209"/>
              <a:gd name="connsiteY3" fmla="*/ 891775 h 2283909"/>
              <a:gd name="connsiteX4" fmla="*/ 729494 w 1814209"/>
              <a:gd name="connsiteY4" fmla="*/ 36500 h 2283909"/>
              <a:gd name="connsiteX0" fmla="*/ 785755 w 1868670"/>
              <a:gd name="connsiteY0" fmla="*/ 1668 h 2237061"/>
              <a:gd name="connsiteX1" fmla="*/ 1867969 w 1868670"/>
              <a:gd name="connsiteY1" fmla="*/ 1073361 h 2237061"/>
              <a:gd name="connsiteX2" fmla="*/ 618974 w 1868670"/>
              <a:gd name="connsiteY2" fmla="*/ 2236475 h 2237061"/>
              <a:gd name="connsiteX3" fmla="*/ 42135 w 1868670"/>
              <a:gd name="connsiteY3" fmla="*/ 920071 h 2237061"/>
              <a:gd name="connsiteX4" fmla="*/ 785755 w 1868670"/>
              <a:gd name="connsiteY4" fmla="*/ 1668 h 2237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670" h="2237061">
                <a:moveTo>
                  <a:pt x="785755" y="1668"/>
                </a:moveTo>
                <a:cubicBezTo>
                  <a:pt x="1090061" y="27216"/>
                  <a:pt x="1895766" y="700893"/>
                  <a:pt x="1867969" y="1073361"/>
                </a:cubicBezTo>
                <a:cubicBezTo>
                  <a:pt x="1840172" y="1445829"/>
                  <a:pt x="923280" y="2262023"/>
                  <a:pt x="618974" y="2236475"/>
                </a:cubicBezTo>
                <a:cubicBezTo>
                  <a:pt x="314668" y="2210927"/>
                  <a:pt x="-141157" y="1597658"/>
                  <a:pt x="42135" y="920071"/>
                </a:cubicBezTo>
                <a:cubicBezTo>
                  <a:pt x="225427" y="242484"/>
                  <a:pt x="481449" y="-23880"/>
                  <a:pt x="785755" y="1668"/>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5" name="Picture Placeholder 14"/>
          <p:cNvSpPr>
            <a:spLocks noGrp="1"/>
          </p:cNvSpPr>
          <p:nvPr>
            <p:ph type="pic" sz="quarter" idx="15" hasCustomPrompt="1"/>
          </p:nvPr>
        </p:nvSpPr>
        <p:spPr>
          <a:xfrm>
            <a:off x="3944028" y="3548624"/>
            <a:ext cx="1734249" cy="1833764"/>
          </a:xfrm>
          <a:custGeom>
            <a:avLst/>
            <a:gdLst>
              <a:gd name="connsiteX0" fmla="*/ 1224106 w 1734249"/>
              <a:gd name="connsiteY0" fmla="*/ 21 h 1833764"/>
              <a:gd name="connsiteX1" fmla="*/ 1666240 w 1734249"/>
              <a:gd name="connsiteY1" fmla="*/ 323880 h 1833764"/>
              <a:gd name="connsiteX2" fmla="*/ 1568898 w 1734249"/>
              <a:gd name="connsiteY2" fmla="*/ 1570123 h 1833764"/>
              <a:gd name="connsiteX3" fmla="*/ 395587 w 1734249"/>
              <a:gd name="connsiteY3" fmla="*/ 1640103 h 1833764"/>
              <a:gd name="connsiteX4" fmla="*/ 578074 w 1734249"/>
              <a:gd name="connsiteY4" fmla="*/ 194601 h 1833764"/>
              <a:gd name="connsiteX5" fmla="*/ 1224106 w 1734249"/>
              <a:gd name="connsiteY5" fmla="*/ 21 h 183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4249" h="1833764">
                <a:moveTo>
                  <a:pt x="1224106" y="21"/>
                </a:moveTo>
                <a:cubicBezTo>
                  <a:pt x="1427389" y="-1510"/>
                  <a:pt x="1596689" y="83365"/>
                  <a:pt x="1666240" y="323880"/>
                </a:cubicBezTo>
                <a:cubicBezTo>
                  <a:pt x="1793147" y="880252"/>
                  <a:pt x="1732056" y="1302302"/>
                  <a:pt x="1568898" y="1570123"/>
                </a:cubicBezTo>
                <a:cubicBezTo>
                  <a:pt x="1324723" y="1888370"/>
                  <a:pt x="846790" y="1926750"/>
                  <a:pt x="395587" y="1640103"/>
                </a:cubicBezTo>
                <a:cubicBezTo>
                  <a:pt x="-379917" y="1230080"/>
                  <a:pt x="151435" y="412838"/>
                  <a:pt x="578074" y="194601"/>
                </a:cubicBezTo>
                <a:cubicBezTo>
                  <a:pt x="783558" y="89491"/>
                  <a:pt x="1020824" y="1553"/>
                  <a:pt x="1224106" y="21"/>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1086418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2" y="3053442"/>
            <a:ext cx="6074228" cy="3804557"/>
          </a:xfrm>
          <a:prstGeom prst="rect">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9" name="Picture Placeholder 3"/>
          <p:cNvSpPr>
            <a:spLocks noGrp="1"/>
          </p:cNvSpPr>
          <p:nvPr>
            <p:ph type="pic" sz="quarter" idx="13" hasCustomPrompt="1"/>
          </p:nvPr>
        </p:nvSpPr>
        <p:spPr>
          <a:xfrm>
            <a:off x="5423598" y="5018107"/>
            <a:ext cx="424752" cy="424752"/>
          </a:xfrm>
          <a:prstGeom prst="ellipse">
            <a:avLst/>
          </a:pr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Image</a:t>
            </a:r>
          </a:p>
        </p:txBody>
      </p:sp>
      <p:sp>
        <p:nvSpPr>
          <p:cNvPr id="10" name="Picture Placeholder 3"/>
          <p:cNvSpPr>
            <a:spLocks noGrp="1"/>
          </p:cNvSpPr>
          <p:nvPr>
            <p:ph type="pic" sz="quarter" idx="14" hasCustomPrompt="1"/>
          </p:nvPr>
        </p:nvSpPr>
        <p:spPr>
          <a:xfrm>
            <a:off x="4687006" y="5018107"/>
            <a:ext cx="424752" cy="424752"/>
          </a:xfrm>
          <a:prstGeom prst="ellipse">
            <a:avLst/>
          </a:pr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Image</a:t>
            </a:r>
          </a:p>
        </p:txBody>
      </p:sp>
      <p:sp>
        <p:nvSpPr>
          <p:cNvPr id="11" name="Picture Placeholder 3"/>
          <p:cNvSpPr>
            <a:spLocks noGrp="1"/>
          </p:cNvSpPr>
          <p:nvPr>
            <p:ph type="pic" sz="quarter" idx="15" hasCustomPrompt="1"/>
          </p:nvPr>
        </p:nvSpPr>
        <p:spPr>
          <a:xfrm>
            <a:off x="3982565" y="5018107"/>
            <a:ext cx="424752" cy="424752"/>
          </a:xfrm>
          <a:prstGeom prst="ellipse">
            <a:avLst/>
          </a:pr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Image</a:t>
            </a:r>
          </a:p>
        </p:txBody>
      </p:sp>
      <p:sp>
        <p:nvSpPr>
          <p:cNvPr id="12" name="Picture Placeholder 3"/>
          <p:cNvSpPr>
            <a:spLocks noGrp="1"/>
          </p:cNvSpPr>
          <p:nvPr>
            <p:ph type="pic" sz="quarter" idx="16" hasCustomPrompt="1"/>
          </p:nvPr>
        </p:nvSpPr>
        <p:spPr>
          <a:xfrm>
            <a:off x="2385760" y="5018107"/>
            <a:ext cx="424752" cy="424752"/>
          </a:xfrm>
          <a:prstGeom prst="ellipse">
            <a:avLst/>
          </a:pr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Image</a:t>
            </a:r>
          </a:p>
        </p:txBody>
      </p:sp>
      <p:sp>
        <p:nvSpPr>
          <p:cNvPr id="13" name="Picture Placeholder 3"/>
          <p:cNvSpPr>
            <a:spLocks noGrp="1"/>
          </p:cNvSpPr>
          <p:nvPr>
            <p:ph type="pic" sz="quarter" idx="17" hasCustomPrompt="1"/>
          </p:nvPr>
        </p:nvSpPr>
        <p:spPr>
          <a:xfrm>
            <a:off x="1649168" y="5018107"/>
            <a:ext cx="424752" cy="424752"/>
          </a:xfrm>
          <a:prstGeom prst="ellipse">
            <a:avLst/>
          </a:pr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Image</a:t>
            </a:r>
          </a:p>
        </p:txBody>
      </p:sp>
      <p:sp>
        <p:nvSpPr>
          <p:cNvPr id="14" name="Picture Placeholder 3"/>
          <p:cNvSpPr>
            <a:spLocks noGrp="1"/>
          </p:cNvSpPr>
          <p:nvPr>
            <p:ph type="pic" sz="quarter" idx="18" hasCustomPrompt="1"/>
          </p:nvPr>
        </p:nvSpPr>
        <p:spPr>
          <a:xfrm>
            <a:off x="944727" y="5018107"/>
            <a:ext cx="424752" cy="424752"/>
          </a:xfrm>
          <a:prstGeom prst="ellipse">
            <a:avLst/>
          </a:pr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Image</a:t>
            </a:r>
          </a:p>
        </p:txBody>
      </p:sp>
    </p:spTree>
    <p:extLst>
      <p:ext uri="{BB962C8B-B14F-4D97-AF65-F5344CB8AC3E}">
        <p14:creationId xmlns:p14="http://schemas.microsoft.com/office/powerpoint/2010/main" val="1277696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6228272" y="0"/>
            <a:ext cx="5963728" cy="6858000"/>
          </a:xfrm>
          <a:prstGeom prst="rect">
            <a:avLst/>
          </a:prstGeom>
          <a:no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2392729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 name="Picture Placeholder 4"/>
          <p:cNvSpPr>
            <a:spLocks noGrp="1"/>
          </p:cNvSpPr>
          <p:nvPr>
            <p:ph type="pic" sz="quarter" idx="13"/>
          </p:nvPr>
        </p:nvSpPr>
        <p:spPr>
          <a:xfrm>
            <a:off x="1549400" y="4807763"/>
            <a:ext cx="5461000" cy="2048336"/>
          </a:xfrm>
          <a:prstGeom prst="rect">
            <a:avLst/>
          </a:prstGeom>
          <a:solidFill>
            <a:schemeClr val="bg1">
              <a:lumMod val="95000"/>
            </a:schemeClr>
          </a:solidFill>
        </p:spPr>
        <p:txBody>
          <a:bodyPr>
            <a:normAutofit/>
          </a:bodyPr>
          <a:lstStyle>
            <a:lvl1pPr>
              <a:defRPr sz="2800">
                <a:latin typeface="Avenir Next LT Pro" panose="020B0504020202020204" pitchFamily="34" charset="0"/>
              </a:defRPr>
            </a:lvl1pPr>
          </a:lstStyle>
          <a:p>
            <a:endParaRPr lang="id-ID" dirty="0"/>
          </a:p>
        </p:txBody>
      </p:sp>
    </p:spTree>
    <p:extLst>
      <p:ext uri="{BB962C8B-B14F-4D97-AF65-F5344CB8AC3E}">
        <p14:creationId xmlns:p14="http://schemas.microsoft.com/office/powerpoint/2010/main" val="1214917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Freeform: Shape 68">
            <a:extLst>
              <a:ext uri="{FF2B5EF4-FFF2-40B4-BE49-F238E27FC236}">
                <a16:creationId xmlns:a16="http://schemas.microsoft.com/office/drawing/2014/main" id="{1228AE9F-8313-4994-8682-CBD53D1796D6}"/>
              </a:ext>
            </a:extLst>
          </p:cNvPr>
          <p:cNvSpPr/>
          <p:nvPr userDrawn="1"/>
        </p:nvSpPr>
        <p:spPr>
          <a:xfrm>
            <a:off x="0" y="4379496"/>
            <a:ext cx="12192000" cy="2478505"/>
          </a:xfrm>
          <a:custGeom>
            <a:avLst/>
            <a:gdLst>
              <a:gd name="connsiteX0" fmla="*/ 6360695 w 12192000"/>
              <a:gd name="connsiteY0" fmla="*/ 0 h 2478505"/>
              <a:gd name="connsiteX1" fmla="*/ 11875481 w 12192000"/>
              <a:gd name="connsiteY1" fmla="*/ 796865 h 2478505"/>
              <a:gd name="connsiteX2" fmla="*/ 12192000 w 12192000"/>
              <a:gd name="connsiteY2" fmla="*/ 926555 h 2478505"/>
              <a:gd name="connsiteX3" fmla="*/ 12192000 w 12192000"/>
              <a:gd name="connsiteY3" fmla="*/ 2478505 h 2478505"/>
              <a:gd name="connsiteX4" fmla="*/ 0 w 12192000"/>
              <a:gd name="connsiteY4" fmla="*/ 2478505 h 2478505"/>
              <a:gd name="connsiteX5" fmla="*/ 0 w 12192000"/>
              <a:gd name="connsiteY5" fmla="*/ 1194649 h 2478505"/>
              <a:gd name="connsiteX6" fmla="*/ 76512 w 12192000"/>
              <a:gd name="connsiteY6" fmla="*/ 1145984 h 2478505"/>
              <a:gd name="connsiteX7" fmla="*/ 6360695 w 12192000"/>
              <a:gd name="connsiteY7" fmla="*/ 0 h 247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478505">
                <a:moveTo>
                  <a:pt x="6360695" y="0"/>
                </a:moveTo>
                <a:cubicBezTo>
                  <a:pt x="8580908" y="0"/>
                  <a:pt x="10564660" y="310200"/>
                  <a:pt x="11875481" y="796865"/>
                </a:cubicBezTo>
                <a:lnTo>
                  <a:pt x="12192000" y="926555"/>
                </a:lnTo>
                <a:lnTo>
                  <a:pt x="12192000" y="2478505"/>
                </a:lnTo>
                <a:lnTo>
                  <a:pt x="0" y="2478505"/>
                </a:lnTo>
                <a:lnTo>
                  <a:pt x="0" y="1194649"/>
                </a:lnTo>
                <a:lnTo>
                  <a:pt x="76512" y="1145984"/>
                </a:lnTo>
                <a:cubicBezTo>
                  <a:pt x="1286740" y="463384"/>
                  <a:pt x="3647102" y="0"/>
                  <a:pt x="636069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Avenir Next LT Pro" panose="020B0504020202020204" pitchFamily="34" charset="0"/>
              <a:ea typeface="Montserrat Alternates" charset="0"/>
              <a:cs typeface="Montserrat Alternates" charset="0"/>
            </a:endParaRPr>
          </a:p>
        </p:txBody>
      </p:sp>
      <p:sp>
        <p:nvSpPr>
          <p:cNvPr id="11" name="Picture Placeholder 10"/>
          <p:cNvSpPr>
            <a:spLocks noGrp="1"/>
          </p:cNvSpPr>
          <p:nvPr>
            <p:ph type="pic" sz="quarter" idx="14" hasCustomPrompt="1"/>
          </p:nvPr>
        </p:nvSpPr>
        <p:spPr>
          <a:xfrm>
            <a:off x="1316851" y="2989848"/>
            <a:ext cx="4222376" cy="2971800"/>
          </a:xfrm>
          <a:custGeom>
            <a:avLst/>
            <a:gdLst>
              <a:gd name="connsiteX0" fmla="*/ 0 w 4222376"/>
              <a:gd name="connsiteY0" fmla="*/ 0 h 2971800"/>
              <a:gd name="connsiteX1" fmla="*/ 4222376 w 4222376"/>
              <a:gd name="connsiteY1" fmla="*/ 0 h 2971800"/>
              <a:gd name="connsiteX2" fmla="*/ 4222376 w 4222376"/>
              <a:gd name="connsiteY2" fmla="*/ 2160501 h 2971800"/>
              <a:gd name="connsiteX3" fmla="*/ 3411077 w 4222376"/>
              <a:gd name="connsiteY3" fmla="*/ 2971800 h 2971800"/>
              <a:gd name="connsiteX4" fmla="*/ 0 w 4222376"/>
              <a:gd name="connsiteY4" fmla="*/ 2971800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376" h="2971800">
                <a:moveTo>
                  <a:pt x="0" y="0"/>
                </a:moveTo>
                <a:lnTo>
                  <a:pt x="4222376" y="0"/>
                </a:lnTo>
                <a:lnTo>
                  <a:pt x="4222376" y="2160501"/>
                </a:lnTo>
                <a:cubicBezTo>
                  <a:pt x="4222376" y="2608569"/>
                  <a:pt x="3859145" y="2971800"/>
                  <a:pt x="3411077" y="2971800"/>
                </a:cubicBezTo>
                <a:lnTo>
                  <a:pt x="0" y="2971800"/>
                </a:lnTo>
                <a:close/>
              </a:path>
            </a:pathLst>
          </a:cu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2" name="Picture Placeholder 11"/>
          <p:cNvSpPr>
            <a:spLocks noGrp="1"/>
          </p:cNvSpPr>
          <p:nvPr>
            <p:ph type="pic" sz="quarter" idx="15" hasCustomPrompt="1"/>
          </p:nvPr>
        </p:nvSpPr>
        <p:spPr>
          <a:xfrm>
            <a:off x="6593701" y="2989848"/>
            <a:ext cx="4222376" cy="2971800"/>
          </a:xfrm>
          <a:custGeom>
            <a:avLst/>
            <a:gdLst>
              <a:gd name="connsiteX0" fmla="*/ 0 w 4222376"/>
              <a:gd name="connsiteY0" fmla="*/ 0 h 2971800"/>
              <a:gd name="connsiteX1" fmla="*/ 4222376 w 4222376"/>
              <a:gd name="connsiteY1" fmla="*/ 0 h 2971800"/>
              <a:gd name="connsiteX2" fmla="*/ 4222376 w 4222376"/>
              <a:gd name="connsiteY2" fmla="*/ 2160501 h 2971800"/>
              <a:gd name="connsiteX3" fmla="*/ 3411077 w 4222376"/>
              <a:gd name="connsiteY3" fmla="*/ 2971800 h 2971800"/>
              <a:gd name="connsiteX4" fmla="*/ 0 w 4222376"/>
              <a:gd name="connsiteY4" fmla="*/ 2971800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376" h="2971800">
                <a:moveTo>
                  <a:pt x="0" y="0"/>
                </a:moveTo>
                <a:lnTo>
                  <a:pt x="4222376" y="0"/>
                </a:lnTo>
                <a:lnTo>
                  <a:pt x="4222376" y="2160501"/>
                </a:lnTo>
                <a:cubicBezTo>
                  <a:pt x="4222376" y="2608569"/>
                  <a:pt x="3859145" y="2971800"/>
                  <a:pt x="3411077" y="2971800"/>
                </a:cubicBezTo>
                <a:lnTo>
                  <a:pt x="0" y="2971800"/>
                </a:lnTo>
                <a:close/>
              </a:path>
            </a:pathLst>
          </a:cu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4" name="Picture Placeholder 7"/>
          <p:cNvSpPr>
            <a:spLocks noGrp="1"/>
          </p:cNvSpPr>
          <p:nvPr>
            <p:ph type="pic" sz="quarter" idx="12" hasCustomPrompt="1"/>
          </p:nvPr>
        </p:nvSpPr>
        <p:spPr>
          <a:xfrm>
            <a:off x="6269400" y="3440514"/>
            <a:ext cx="1286870" cy="1177048"/>
          </a:xfrm>
          <a:custGeom>
            <a:avLst/>
            <a:gdLst>
              <a:gd name="connsiteX0" fmla="*/ 452450 w 3086100"/>
              <a:gd name="connsiteY0" fmla="*/ 0 h 2114550"/>
              <a:gd name="connsiteX1" fmla="*/ 2633650 w 3086100"/>
              <a:gd name="connsiteY1" fmla="*/ 0 h 2114550"/>
              <a:gd name="connsiteX2" fmla="*/ 3086100 w 3086100"/>
              <a:gd name="connsiteY2" fmla="*/ 452450 h 2114550"/>
              <a:gd name="connsiteX3" fmla="*/ 3086100 w 3086100"/>
              <a:gd name="connsiteY3" fmla="*/ 1662100 h 2114550"/>
              <a:gd name="connsiteX4" fmla="*/ 2633650 w 3086100"/>
              <a:gd name="connsiteY4" fmla="*/ 2114550 h 2114550"/>
              <a:gd name="connsiteX5" fmla="*/ 452450 w 3086100"/>
              <a:gd name="connsiteY5" fmla="*/ 2114550 h 2114550"/>
              <a:gd name="connsiteX6" fmla="*/ 0 w 3086100"/>
              <a:gd name="connsiteY6" fmla="*/ 1662100 h 2114550"/>
              <a:gd name="connsiteX7" fmla="*/ 0 w 3086100"/>
              <a:gd name="connsiteY7" fmla="*/ 452450 h 2114550"/>
              <a:gd name="connsiteX8" fmla="*/ 452450 w 3086100"/>
              <a:gd name="connsiteY8" fmla="*/ 0 h 211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6100" h="2114550">
                <a:moveTo>
                  <a:pt x="452450" y="0"/>
                </a:moveTo>
                <a:lnTo>
                  <a:pt x="2633650" y="0"/>
                </a:lnTo>
                <a:cubicBezTo>
                  <a:pt x="2883531" y="0"/>
                  <a:pt x="3086100" y="202569"/>
                  <a:pt x="3086100" y="452450"/>
                </a:cubicBezTo>
                <a:lnTo>
                  <a:pt x="3086100" y="1662100"/>
                </a:lnTo>
                <a:cubicBezTo>
                  <a:pt x="3086100" y="1911981"/>
                  <a:pt x="2883531" y="2114550"/>
                  <a:pt x="2633650" y="2114550"/>
                </a:cubicBezTo>
                <a:lnTo>
                  <a:pt x="452450" y="2114550"/>
                </a:lnTo>
                <a:cubicBezTo>
                  <a:pt x="202569" y="2114550"/>
                  <a:pt x="0" y="1911981"/>
                  <a:pt x="0" y="1662100"/>
                </a:cubicBezTo>
                <a:lnTo>
                  <a:pt x="0" y="452450"/>
                </a:lnTo>
                <a:cubicBezTo>
                  <a:pt x="0" y="202569"/>
                  <a:pt x="202569" y="0"/>
                  <a:pt x="452450" y="0"/>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6" name="Picture Placeholder 7"/>
          <p:cNvSpPr>
            <a:spLocks noGrp="1"/>
          </p:cNvSpPr>
          <p:nvPr>
            <p:ph type="pic" sz="quarter" idx="13" hasCustomPrompt="1"/>
          </p:nvPr>
        </p:nvSpPr>
        <p:spPr>
          <a:xfrm>
            <a:off x="1067596" y="3440514"/>
            <a:ext cx="1286870" cy="1177048"/>
          </a:xfrm>
          <a:custGeom>
            <a:avLst/>
            <a:gdLst>
              <a:gd name="connsiteX0" fmla="*/ 452450 w 3086100"/>
              <a:gd name="connsiteY0" fmla="*/ 0 h 2114550"/>
              <a:gd name="connsiteX1" fmla="*/ 2633650 w 3086100"/>
              <a:gd name="connsiteY1" fmla="*/ 0 h 2114550"/>
              <a:gd name="connsiteX2" fmla="*/ 3086100 w 3086100"/>
              <a:gd name="connsiteY2" fmla="*/ 452450 h 2114550"/>
              <a:gd name="connsiteX3" fmla="*/ 3086100 w 3086100"/>
              <a:gd name="connsiteY3" fmla="*/ 1662100 h 2114550"/>
              <a:gd name="connsiteX4" fmla="*/ 2633650 w 3086100"/>
              <a:gd name="connsiteY4" fmla="*/ 2114550 h 2114550"/>
              <a:gd name="connsiteX5" fmla="*/ 452450 w 3086100"/>
              <a:gd name="connsiteY5" fmla="*/ 2114550 h 2114550"/>
              <a:gd name="connsiteX6" fmla="*/ 0 w 3086100"/>
              <a:gd name="connsiteY6" fmla="*/ 1662100 h 2114550"/>
              <a:gd name="connsiteX7" fmla="*/ 0 w 3086100"/>
              <a:gd name="connsiteY7" fmla="*/ 452450 h 2114550"/>
              <a:gd name="connsiteX8" fmla="*/ 452450 w 3086100"/>
              <a:gd name="connsiteY8" fmla="*/ 0 h 211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6100" h="2114550">
                <a:moveTo>
                  <a:pt x="452450" y="0"/>
                </a:moveTo>
                <a:lnTo>
                  <a:pt x="2633650" y="0"/>
                </a:lnTo>
                <a:cubicBezTo>
                  <a:pt x="2883531" y="0"/>
                  <a:pt x="3086100" y="202569"/>
                  <a:pt x="3086100" y="452450"/>
                </a:cubicBezTo>
                <a:lnTo>
                  <a:pt x="3086100" y="1662100"/>
                </a:lnTo>
                <a:cubicBezTo>
                  <a:pt x="3086100" y="1911981"/>
                  <a:pt x="2883531" y="2114550"/>
                  <a:pt x="2633650" y="2114550"/>
                </a:cubicBezTo>
                <a:lnTo>
                  <a:pt x="452450" y="2114550"/>
                </a:lnTo>
                <a:cubicBezTo>
                  <a:pt x="202569" y="2114550"/>
                  <a:pt x="0" y="1911981"/>
                  <a:pt x="0" y="1662100"/>
                </a:cubicBezTo>
                <a:lnTo>
                  <a:pt x="0" y="452450"/>
                </a:lnTo>
                <a:cubicBezTo>
                  <a:pt x="0" y="202569"/>
                  <a:pt x="202569" y="0"/>
                  <a:pt x="452450" y="0"/>
                </a:cubicBez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4064635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3"/>
          <p:cNvSpPr/>
          <p:nvPr userDrawn="1"/>
        </p:nvSpPr>
        <p:spPr>
          <a:xfrm>
            <a:off x="1292326" y="4184262"/>
            <a:ext cx="1725738" cy="1764261"/>
          </a:xfrm>
          <a:custGeom>
            <a:avLst/>
            <a:gdLst>
              <a:gd name="connsiteX0" fmla="*/ 0 w 2272553"/>
              <a:gd name="connsiteY0" fmla="*/ 0 h 2514600"/>
              <a:gd name="connsiteX1" fmla="*/ 2272553 w 2272553"/>
              <a:gd name="connsiteY1" fmla="*/ 0 h 2514600"/>
              <a:gd name="connsiteX2" fmla="*/ 2272553 w 2272553"/>
              <a:gd name="connsiteY2" fmla="*/ 2514600 h 2514600"/>
              <a:gd name="connsiteX3" fmla="*/ 0 w 2272553"/>
              <a:gd name="connsiteY3" fmla="*/ 2514600 h 2514600"/>
              <a:gd name="connsiteX4" fmla="*/ 0 w 2272553"/>
              <a:gd name="connsiteY4" fmla="*/ 0 h 2514600"/>
              <a:gd name="connsiteX0" fmla="*/ 322729 w 2272553"/>
              <a:gd name="connsiteY0" fmla="*/ 524435 h 2514600"/>
              <a:gd name="connsiteX1" fmla="*/ 2272553 w 2272553"/>
              <a:gd name="connsiteY1" fmla="*/ 0 h 2514600"/>
              <a:gd name="connsiteX2" fmla="*/ 2272553 w 2272553"/>
              <a:gd name="connsiteY2" fmla="*/ 2514600 h 2514600"/>
              <a:gd name="connsiteX3" fmla="*/ 0 w 2272553"/>
              <a:gd name="connsiteY3" fmla="*/ 2514600 h 2514600"/>
              <a:gd name="connsiteX4" fmla="*/ 322729 w 2272553"/>
              <a:gd name="connsiteY4" fmla="*/ 524435 h 2514600"/>
              <a:gd name="connsiteX0" fmla="*/ 322729 w 2272553"/>
              <a:gd name="connsiteY0" fmla="*/ 0 h 1990165"/>
              <a:gd name="connsiteX1" fmla="*/ 1667435 w 2272553"/>
              <a:gd name="connsiteY1" fmla="*/ 349624 h 1990165"/>
              <a:gd name="connsiteX2" fmla="*/ 2272553 w 2272553"/>
              <a:gd name="connsiteY2" fmla="*/ 1990165 h 1990165"/>
              <a:gd name="connsiteX3" fmla="*/ 0 w 2272553"/>
              <a:gd name="connsiteY3" fmla="*/ 1990165 h 1990165"/>
              <a:gd name="connsiteX4" fmla="*/ 322729 w 2272553"/>
              <a:gd name="connsiteY4" fmla="*/ 0 h 1990165"/>
              <a:gd name="connsiteX0" fmla="*/ 322729 w 1721223"/>
              <a:gd name="connsiteY0" fmla="*/ 0 h 1990165"/>
              <a:gd name="connsiteX1" fmla="*/ 1667435 w 1721223"/>
              <a:gd name="connsiteY1" fmla="*/ 349624 h 1990165"/>
              <a:gd name="connsiteX2" fmla="*/ 1721223 w 1721223"/>
              <a:gd name="connsiteY2" fmla="*/ 1385047 h 1990165"/>
              <a:gd name="connsiteX3" fmla="*/ 0 w 1721223"/>
              <a:gd name="connsiteY3" fmla="*/ 1990165 h 1990165"/>
              <a:gd name="connsiteX4" fmla="*/ 322729 w 1721223"/>
              <a:gd name="connsiteY4" fmla="*/ 0 h 1990165"/>
              <a:gd name="connsiteX0" fmla="*/ 0 w 1398494"/>
              <a:gd name="connsiteY0" fmla="*/ 0 h 1438835"/>
              <a:gd name="connsiteX1" fmla="*/ 1344706 w 1398494"/>
              <a:gd name="connsiteY1" fmla="*/ 349624 h 1438835"/>
              <a:gd name="connsiteX2" fmla="*/ 1398494 w 1398494"/>
              <a:gd name="connsiteY2" fmla="*/ 1385047 h 1438835"/>
              <a:gd name="connsiteX3" fmla="*/ 161366 w 1398494"/>
              <a:gd name="connsiteY3" fmla="*/ 1438835 h 1438835"/>
              <a:gd name="connsiteX4" fmla="*/ 0 w 1398494"/>
              <a:gd name="connsiteY4" fmla="*/ 0 h 1438835"/>
              <a:gd name="connsiteX0" fmla="*/ 135744 w 1534238"/>
              <a:gd name="connsiteY0" fmla="*/ 0 h 1438835"/>
              <a:gd name="connsiteX1" fmla="*/ 1480450 w 1534238"/>
              <a:gd name="connsiteY1" fmla="*/ 349624 h 1438835"/>
              <a:gd name="connsiteX2" fmla="*/ 1534238 w 1534238"/>
              <a:gd name="connsiteY2" fmla="*/ 1385047 h 1438835"/>
              <a:gd name="connsiteX3" fmla="*/ 297110 w 1534238"/>
              <a:gd name="connsiteY3" fmla="*/ 1438835 h 1438835"/>
              <a:gd name="connsiteX4" fmla="*/ 135744 w 1534238"/>
              <a:gd name="connsiteY4" fmla="*/ 0 h 1438835"/>
              <a:gd name="connsiteX0" fmla="*/ 155107 w 1553601"/>
              <a:gd name="connsiteY0" fmla="*/ 0 h 1438835"/>
              <a:gd name="connsiteX1" fmla="*/ 1499813 w 1553601"/>
              <a:gd name="connsiteY1" fmla="*/ 349624 h 1438835"/>
              <a:gd name="connsiteX2" fmla="*/ 1553601 w 1553601"/>
              <a:gd name="connsiteY2" fmla="*/ 1385047 h 1438835"/>
              <a:gd name="connsiteX3" fmla="*/ 316473 w 1553601"/>
              <a:gd name="connsiteY3" fmla="*/ 1438835 h 1438835"/>
              <a:gd name="connsiteX4" fmla="*/ 155107 w 1553601"/>
              <a:gd name="connsiteY4" fmla="*/ 0 h 1438835"/>
              <a:gd name="connsiteX0" fmla="*/ 155107 w 1553601"/>
              <a:gd name="connsiteY0" fmla="*/ 150979 h 1589814"/>
              <a:gd name="connsiteX1" fmla="*/ 1499813 w 1553601"/>
              <a:gd name="connsiteY1" fmla="*/ 500603 h 1589814"/>
              <a:gd name="connsiteX2" fmla="*/ 1553601 w 1553601"/>
              <a:gd name="connsiteY2" fmla="*/ 1536026 h 1589814"/>
              <a:gd name="connsiteX3" fmla="*/ 316473 w 1553601"/>
              <a:gd name="connsiteY3" fmla="*/ 1589814 h 1589814"/>
              <a:gd name="connsiteX4" fmla="*/ 155107 w 1553601"/>
              <a:gd name="connsiteY4" fmla="*/ 150979 h 1589814"/>
              <a:gd name="connsiteX0" fmla="*/ 155107 w 1553601"/>
              <a:gd name="connsiteY0" fmla="*/ 131779 h 1570614"/>
              <a:gd name="connsiteX1" fmla="*/ 1499813 w 1553601"/>
              <a:gd name="connsiteY1" fmla="*/ 481403 h 1570614"/>
              <a:gd name="connsiteX2" fmla="*/ 1553601 w 1553601"/>
              <a:gd name="connsiteY2" fmla="*/ 1516826 h 1570614"/>
              <a:gd name="connsiteX3" fmla="*/ 316473 w 1553601"/>
              <a:gd name="connsiteY3" fmla="*/ 1570614 h 1570614"/>
              <a:gd name="connsiteX4" fmla="*/ 155107 w 1553601"/>
              <a:gd name="connsiteY4" fmla="*/ 131779 h 1570614"/>
              <a:gd name="connsiteX0" fmla="*/ 155107 w 1691693"/>
              <a:gd name="connsiteY0" fmla="*/ 131779 h 1570614"/>
              <a:gd name="connsiteX1" fmla="*/ 1499813 w 1691693"/>
              <a:gd name="connsiteY1" fmla="*/ 481403 h 1570614"/>
              <a:gd name="connsiteX2" fmla="*/ 1553601 w 1691693"/>
              <a:gd name="connsiteY2" fmla="*/ 1516826 h 1570614"/>
              <a:gd name="connsiteX3" fmla="*/ 316473 w 1691693"/>
              <a:gd name="connsiteY3" fmla="*/ 1570614 h 1570614"/>
              <a:gd name="connsiteX4" fmla="*/ 155107 w 1691693"/>
              <a:gd name="connsiteY4" fmla="*/ 131779 h 1570614"/>
              <a:gd name="connsiteX0" fmla="*/ 155107 w 1764561"/>
              <a:gd name="connsiteY0" fmla="*/ 131779 h 1570614"/>
              <a:gd name="connsiteX1" fmla="*/ 1499813 w 1764561"/>
              <a:gd name="connsiteY1" fmla="*/ 481403 h 1570614"/>
              <a:gd name="connsiteX2" fmla="*/ 1553601 w 1764561"/>
              <a:gd name="connsiteY2" fmla="*/ 1516826 h 1570614"/>
              <a:gd name="connsiteX3" fmla="*/ 316473 w 1764561"/>
              <a:gd name="connsiteY3" fmla="*/ 1570614 h 1570614"/>
              <a:gd name="connsiteX4" fmla="*/ 155107 w 1764561"/>
              <a:gd name="connsiteY4" fmla="*/ 131779 h 1570614"/>
              <a:gd name="connsiteX0" fmla="*/ 155107 w 1764561"/>
              <a:gd name="connsiteY0" fmla="*/ 131779 h 1702753"/>
              <a:gd name="connsiteX1" fmla="*/ 1499813 w 1764561"/>
              <a:gd name="connsiteY1" fmla="*/ 481403 h 1702753"/>
              <a:gd name="connsiteX2" fmla="*/ 1553601 w 1764561"/>
              <a:gd name="connsiteY2" fmla="*/ 1516826 h 1702753"/>
              <a:gd name="connsiteX3" fmla="*/ 316473 w 1764561"/>
              <a:gd name="connsiteY3" fmla="*/ 1570614 h 1702753"/>
              <a:gd name="connsiteX4" fmla="*/ 155107 w 1764561"/>
              <a:gd name="connsiteY4" fmla="*/ 131779 h 1702753"/>
              <a:gd name="connsiteX0" fmla="*/ 155107 w 1764561"/>
              <a:gd name="connsiteY0" fmla="*/ 131779 h 1762233"/>
              <a:gd name="connsiteX1" fmla="*/ 1499813 w 1764561"/>
              <a:gd name="connsiteY1" fmla="*/ 481403 h 1762233"/>
              <a:gd name="connsiteX2" fmla="*/ 1553601 w 1764561"/>
              <a:gd name="connsiteY2" fmla="*/ 1516826 h 1762233"/>
              <a:gd name="connsiteX3" fmla="*/ 316473 w 1764561"/>
              <a:gd name="connsiteY3" fmla="*/ 1570614 h 1762233"/>
              <a:gd name="connsiteX4" fmla="*/ 155107 w 1764561"/>
              <a:gd name="connsiteY4" fmla="*/ 131779 h 1762233"/>
              <a:gd name="connsiteX0" fmla="*/ 245575 w 1721679"/>
              <a:gd name="connsiteY0" fmla="*/ 125515 h 1813119"/>
              <a:gd name="connsiteX1" fmla="*/ 1456931 w 1721679"/>
              <a:gd name="connsiteY1" fmla="*/ 532289 h 1813119"/>
              <a:gd name="connsiteX2" fmla="*/ 1510719 w 1721679"/>
              <a:gd name="connsiteY2" fmla="*/ 1567712 h 1813119"/>
              <a:gd name="connsiteX3" fmla="*/ 273591 w 1721679"/>
              <a:gd name="connsiteY3" fmla="*/ 1621500 h 1813119"/>
              <a:gd name="connsiteX4" fmla="*/ 245575 w 1721679"/>
              <a:gd name="connsiteY4" fmla="*/ 125515 h 1813119"/>
              <a:gd name="connsiteX0" fmla="*/ 225214 w 1701318"/>
              <a:gd name="connsiteY0" fmla="*/ 125515 h 1801140"/>
              <a:gd name="connsiteX1" fmla="*/ 1436570 w 1701318"/>
              <a:gd name="connsiteY1" fmla="*/ 532289 h 1801140"/>
              <a:gd name="connsiteX2" fmla="*/ 1490358 w 1701318"/>
              <a:gd name="connsiteY2" fmla="*/ 1567712 h 1801140"/>
              <a:gd name="connsiteX3" fmla="*/ 281805 w 1701318"/>
              <a:gd name="connsiteY3" fmla="*/ 1592925 h 1801140"/>
              <a:gd name="connsiteX4" fmla="*/ 225214 w 1701318"/>
              <a:gd name="connsiteY4" fmla="*/ 125515 h 1801140"/>
              <a:gd name="connsiteX0" fmla="*/ 258938 w 1735042"/>
              <a:gd name="connsiteY0" fmla="*/ 125515 h 1801140"/>
              <a:gd name="connsiteX1" fmla="*/ 1470294 w 1735042"/>
              <a:gd name="connsiteY1" fmla="*/ 532289 h 1801140"/>
              <a:gd name="connsiteX2" fmla="*/ 1524082 w 1735042"/>
              <a:gd name="connsiteY2" fmla="*/ 1567712 h 1801140"/>
              <a:gd name="connsiteX3" fmla="*/ 315529 w 1735042"/>
              <a:gd name="connsiteY3" fmla="*/ 1592925 h 1801140"/>
              <a:gd name="connsiteX4" fmla="*/ 258938 w 1735042"/>
              <a:gd name="connsiteY4" fmla="*/ 125515 h 1801140"/>
              <a:gd name="connsiteX0" fmla="*/ 258938 w 1735042"/>
              <a:gd name="connsiteY0" fmla="*/ 125515 h 1764839"/>
              <a:gd name="connsiteX1" fmla="*/ 1470294 w 1735042"/>
              <a:gd name="connsiteY1" fmla="*/ 532289 h 1764839"/>
              <a:gd name="connsiteX2" fmla="*/ 1524082 w 1735042"/>
              <a:gd name="connsiteY2" fmla="*/ 1567712 h 1764839"/>
              <a:gd name="connsiteX3" fmla="*/ 315529 w 1735042"/>
              <a:gd name="connsiteY3" fmla="*/ 1592925 h 1764839"/>
              <a:gd name="connsiteX4" fmla="*/ 258938 w 1735042"/>
              <a:gd name="connsiteY4" fmla="*/ 125515 h 1764839"/>
              <a:gd name="connsiteX0" fmla="*/ 258938 w 1735042"/>
              <a:gd name="connsiteY0" fmla="*/ 125515 h 1757467"/>
              <a:gd name="connsiteX1" fmla="*/ 1470294 w 1735042"/>
              <a:gd name="connsiteY1" fmla="*/ 532289 h 1757467"/>
              <a:gd name="connsiteX2" fmla="*/ 1524082 w 1735042"/>
              <a:gd name="connsiteY2" fmla="*/ 1567712 h 1757467"/>
              <a:gd name="connsiteX3" fmla="*/ 315529 w 1735042"/>
              <a:gd name="connsiteY3" fmla="*/ 1592925 h 1757467"/>
              <a:gd name="connsiteX4" fmla="*/ 258938 w 1735042"/>
              <a:gd name="connsiteY4" fmla="*/ 125515 h 1757467"/>
              <a:gd name="connsiteX0" fmla="*/ 258938 w 1735042"/>
              <a:gd name="connsiteY0" fmla="*/ 125515 h 1782744"/>
              <a:gd name="connsiteX1" fmla="*/ 1470294 w 1735042"/>
              <a:gd name="connsiteY1" fmla="*/ 532289 h 1782744"/>
              <a:gd name="connsiteX2" fmla="*/ 1524082 w 1735042"/>
              <a:gd name="connsiteY2" fmla="*/ 1567712 h 1782744"/>
              <a:gd name="connsiteX3" fmla="*/ 315529 w 1735042"/>
              <a:gd name="connsiteY3" fmla="*/ 1592925 h 1782744"/>
              <a:gd name="connsiteX4" fmla="*/ 258938 w 1735042"/>
              <a:gd name="connsiteY4" fmla="*/ 125515 h 1782744"/>
              <a:gd name="connsiteX0" fmla="*/ 258938 w 1735042"/>
              <a:gd name="connsiteY0" fmla="*/ 125515 h 1802774"/>
              <a:gd name="connsiteX1" fmla="*/ 1470294 w 1735042"/>
              <a:gd name="connsiteY1" fmla="*/ 532289 h 1802774"/>
              <a:gd name="connsiteX2" fmla="*/ 1524082 w 1735042"/>
              <a:gd name="connsiteY2" fmla="*/ 1567712 h 1802774"/>
              <a:gd name="connsiteX3" fmla="*/ 315529 w 1735042"/>
              <a:gd name="connsiteY3" fmla="*/ 1592925 h 1802774"/>
              <a:gd name="connsiteX4" fmla="*/ 258938 w 1735042"/>
              <a:gd name="connsiteY4" fmla="*/ 125515 h 1802774"/>
              <a:gd name="connsiteX0" fmla="*/ 258938 w 1735042"/>
              <a:gd name="connsiteY0" fmla="*/ 125515 h 1773855"/>
              <a:gd name="connsiteX1" fmla="*/ 1470294 w 1735042"/>
              <a:gd name="connsiteY1" fmla="*/ 532289 h 1773855"/>
              <a:gd name="connsiteX2" fmla="*/ 1524082 w 1735042"/>
              <a:gd name="connsiteY2" fmla="*/ 1567712 h 1773855"/>
              <a:gd name="connsiteX3" fmla="*/ 315529 w 1735042"/>
              <a:gd name="connsiteY3" fmla="*/ 1592925 h 1773855"/>
              <a:gd name="connsiteX4" fmla="*/ 258938 w 1735042"/>
              <a:gd name="connsiteY4" fmla="*/ 125515 h 1773855"/>
              <a:gd name="connsiteX0" fmla="*/ 258938 w 1735042"/>
              <a:gd name="connsiteY0" fmla="*/ 125515 h 1782291"/>
              <a:gd name="connsiteX1" fmla="*/ 1470294 w 1735042"/>
              <a:gd name="connsiteY1" fmla="*/ 532289 h 1782291"/>
              <a:gd name="connsiteX2" fmla="*/ 1524082 w 1735042"/>
              <a:gd name="connsiteY2" fmla="*/ 1567712 h 1782291"/>
              <a:gd name="connsiteX3" fmla="*/ 315529 w 1735042"/>
              <a:gd name="connsiteY3" fmla="*/ 1592925 h 1782291"/>
              <a:gd name="connsiteX4" fmla="*/ 258938 w 1735042"/>
              <a:gd name="connsiteY4" fmla="*/ 125515 h 1782291"/>
              <a:gd name="connsiteX0" fmla="*/ 258938 w 1735042"/>
              <a:gd name="connsiteY0" fmla="*/ 141884 h 1798660"/>
              <a:gd name="connsiteX1" fmla="*/ 1470294 w 1735042"/>
              <a:gd name="connsiteY1" fmla="*/ 548658 h 1798660"/>
              <a:gd name="connsiteX2" fmla="*/ 1524082 w 1735042"/>
              <a:gd name="connsiteY2" fmla="*/ 1584081 h 1798660"/>
              <a:gd name="connsiteX3" fmla="*/ 315529 w 1735042"/>
              <a:gd name="connsiteY3" fmla="*/ 1609294 h 1798660"/>
              <a:gd name="connsiteX4" fmla="*/ 258938 w 1735042"/>
              <a:gd name="connsiteY4" fmla="*/ 141884 h 1798660"/>
              <a:gd name="connsiteX0" fmla="*/ 258938 w 1735042"/>
              <a:gd name="connsiteY0" fmla="*/ 96307 h 1753083"/>
              <a:gd name="connsiteX1" fmla="*/ 1470294 w 1735042"/>
              <a:gd name="connsiteY1" fmla="*/ 503081 h 1753083"/>
              <a:gd name="connsiteX2" fmla="*/ 1524082 w 1735042"/>
              <a:gd name="connsiteY2" fmla="*/ 1538504 h 1753083"/>
              <a:gd name="connsiteX3" fmla="*/ 315529 w 1735042"/>
              <a:gd name="connsiteY3" fmla="*/ 1563717 h 1753083"/>
              <a:gd name="connsiteX4" fmla="*/ 258938 w 1735042"/>
              <a:gd name="connsiteY4" fmla="*/ 96307 h 1753083"/>
              <a:gd name="connsiteX0" fmla="*/ 273434 w 1749538"/>
              <a:gd name="connsiteY0" fmla="*/ 96307 h 1753083"/>
              <a:gd name="connsiteX1" fmla="*/ 1484790 w 1749538"/>
              <a:gd name="connsiteY1" fmla="*/ 503081 h 1753083"/>
              <a:gd name="connsiteX2" fmla="*/ 1538578 w 1749538"/>
              <a:gd name="connsiteY2" fmla="*/ 1538504 h 1753083"/>
              <a:gd name="connsiteX3" fmla="*/ 330025 w 1749538"/>
              <a:gd name="connsiteY3" fmla="*/ 1563717 h 1753083"/>
              <a:gd name="connsiteX4" fmla="*/ 273434 w 1749538"/>
              <a:gd name="connsiteY4" fmla="*/ 96307 h 1753083"/>
              <a:gd name="connsiteX0" fmla="*/ 273434 w 1749538"/>
              <a:gd name="connsiteY0" fmla="*/ 96307 h 1753083"/>
              <a:gd name="connsiteX1" fmla="*/ 1484790 w 1749538"/>
              <a:gd name="connsiteY1" fmla="*/ 503081 h 1753083"/>
              <a:gd name="connsiteX2" fmla="*/ 1538578 w 1749538"/>
              <a:gd name="connsiteY2" fmla="*/ 1538504 h 1753083"/>
              <a:gd name="connsiteX3" fmla="*/ 330025 w 1749538"/>
              <a:gd name="connsiteY3" fmla="*/ 1563717 h 1753083"/>
              <a:gd name="connsiteX4" fmla="*/ 273434 w 1749538"/>
              <a:gd name="connsiteY4" fmla="*/ 96307 h 1753083"/>
              <a:gd name="connsiteX0" fmla="*/ 273434 w 1741059"/>
              <a:gd name="connsiteY0" fmla="*/ 96307 h 1741345"/>
              <a:gd name="connsiteX1" fmla="*/ 1484790 w 1741059"/>
              <a:gd name="connsiteY1" fmla="*/ 503081 h 1741345"/>
              <a:gd name="connsiteX2" fmla="*/ 1519528 w 1741059"/>
              <a:gd name="connsiteY2" fmla="*/ 1519454 h 1741345"/>
              <a:gd name="connsiteX3" fmla="*/ 330025 w 1741059"/>
              <a:gd name="connsiteY3" fmla="*/ 1563717 h 1741345"/>
              <a:gd name="connsiteX4" fmla="*/ 273434 w 1741059"/>
              <a:gd name="connsiteY4" fmla="*/ 96307 h 1741345"/>
              <a:gd name="connsiteX0" fmla="*/ 273434 w 1741059"/>
              <a:gd name="connsiteY0" fmla="*/ 96307 h 1741345"/>
              <a:gd name="connsiteX1" fmla="*/ 1484790 w 1741059"/>
              <a:gd name="connsiteY1" fmla="*/ 503081 h 1741345"/>
              <a:gd name="connsiteX2" fmla="*/ 1519528 w 1741059"/>
              <a:gd name="connsiteY2" fmla="*/ 1519454 h 1741345"/>
              <a:gd name="connsiteX3" fmla="*/ 330025 w 1741059"/>
              <a:gd name="connsiteY3" fmla="*/ 1563717 h 1741345"/>
              <a:gd name="connsiteX4" fmla="*/ 273434 w 1741059"/>
              <a:gd name="connsiteY4" fmla="*/ 96307 h 1741345"/>
              <a:gd name="connsiteX0" fmla="*/ 273434 w 1741059"/>
              <a:gd name="connsiteY0" fmla="*/ 99249 h 1744287"/>
              <a:gd name="connsiteX1" fmla="*/ 1484790 w 1741059"/>
              <a:gd name="connsiteY1" fmla="*/ 506023 h 1744287"/>
              <a:gd name="connsiteX2" fmla="*/ 1519528 w 1741059"/>
              <a:gd name="connsiteY2" fmla="*/ 1522396 h 1744287"/>
              <a:gd name="connsiteX3" fmla="*/ 330025 w 1741059"/>
              <a:gd name="connsiteY3" fmla="*/ 1566659 h 1744287"/>
              <a:gd name="connsiteX4" fmla="*/ 273434 w 1741059"/>
              <a:gd name="connsiteY4" fmla="*/ 99249 h 1744287"/>
              <a:gd name="connsiteX0" fmla="*/ 273434 w 1741059"/>
              <a:gd name="connsiteY0" fmla="*/ 56657 h 1701695"/>
              <a:gd name="connsiteX1" fmla="*/ 1484790 w 1741059"/>
              <a:gd name="connsiteY1" fmla="*/ 463431 h 1701695"/>
              <a:gd name="connsiteX2" fmla="*/ 1519528 w 1741059"/>
              <a:gd name="connsiteY2" fmla="*/ 1479804 h 1701695"/>
              <a:gd name="connsiteX3" fmla="*/ 330025 w 1741059"/>
              <a:gd name="connsiteY3" fmla="*/ 1524067 h 1701695"/>
              <a:gd name="connsiteX4" fmla="*/ 273434 w 1741059"/>
              <a:gd name="connsiteY4" fmla="*/ 56657 h 1701695"/>
              <a:gd name="connsiteX0" fmla="*/ 273434 w 1741059"/>
              <a:gd name="connsiteY0" fmla="*/ 56657 h 1701695"/>
              <a:gd name="connsiteX1" fmla="*/ 1484790 w 1741059"/>
              <a:gd name="connsiteY1" fmla="*/ 463431 h 1701695"/>
              <a:gd name="connsiteX2" fmla="*/ 1519528 w 1741059"/>
              <a:gd name="connsiteY2" fmla="*/ 1479804 h 1701695"/>
              <a:gd name="connsiteX3" fmla="*/ 330025 w 1741059"/>
              <a:gd name="connsiteY3" fmla="*/ 1524067 h 1701695"/>
              <a:gd name="connsiteX4" fmla="*/ 273434 w 1741059"/>
              <a:gd name="connsiteY4" fmla="*/ 56657 h 1701695"/>
              <a:gd name="connsiteX0" fmla="*/ 278866 w 1746491"/>
              <a:gd name="connsiteY0" fmla="*/ 102264 h 1747302"/>
              <a:gd name="connsiteX1" fmla="*/ 1490222 w 1746491"/>
              <a:gd name="connsiteY1" fmla="*/ 509038 h 1747302"/>
              <a:gd name="connsiteX2" fmla="*/ 1524960 w 1746491"/>
              <a:gd name="connsiteY2" fmla="*/ 1525411 h 1747302"/>
              <a:gd name="connsiteX3" fmla="*/ 335457 w 1746491"/>
              <a:gd name="connsiteY3" fmla="*/ 1569674 h 1747302"/>
              <a:gd name="connsiteX4" fmla="*/ 278866 w 1746491"/>
              <a:gd name="connsiteY4" fmla="*/ 102264 h 1747302"/>
              <a:gd name="connsiteX0" fmla="*/ 268885 w 1736510"/>
              <a:gd name="connsiteY0" fmla="*/ 162029 h 1807067"/>
              <a:gd name="connsiteX1" fmla="*/ 1480241 w 1736510"/>
              <a:gd name="connsiteY1" fmla="*/ 568803 h 1807067"/>
              <a:gd name="connsiteX2" fmla="*/ 1514979 w 1736510"/>
              <a:gd name="connsiteY2" fmla="*/ 1585176 h 1807067"/>
              <a:gd name="connsiteX3" fmla="*/ 325476 w 1736510"/>
              <a:gd name="connsiteY3" fmla="*/ 1629439 h 1807067"/>
              <a:gd name="connsiteX4" fmla="*/ 268885 w 1736510"/>
              <a:gd name="connsiteY4" fmla="*/ 162029 h 1807067"/>
              <a:gd name="connsiteX0" fmla="*/ 274505 w 1742130"/>
              <a:gd name="connsiteY0" fmla="*/ 102246 h 1747284"/>
              <a:gd name="connsiteX1" fmla="*/ 1485861 w 1742130"/>
              <a:gd name="connsiteY1" fmla="*/ 509020 h 1747284"/>
              <a:gd name="connsiteX2" fmla="*/ 1520599 w 1742130"/>
              <a:gd name="connsiteY2" fmla="*/ 1525393 h 1747284"/>
              <a:gd name="connsiteX3" fmla="*/ 331096 w 1742130"/>
              <a:gd name="connsiteY3" fmla="*/ 1569656 h 1747284"/>
              <a:gd name="connsiteX4" fmla="*/ 274505 w 1742130"/>
              <a:gd name="connsiteY4" fmla="*/ 102246 h 1747284"/>
              <a:gd name="connsiteX0" fmla="*/ 267112 w 1734737"/>
              <a:gd name="connsiteY0" fmla="*/ 190362 h 1835400"/>
              <a:gd name="connsiteX1" fmla="*/ 1478468 w 1734737"/>
              <a:gd name="connsiteY1" fmla="*/ 597136 h 1835400"/>
              <a:gd name="connsiteX2" fmla="*/ 1513206 w 1734737"/>
              <a:gd name="connsiteY2" fmla="*/ 1613509 h 1835400"/>
              <a:gd name="connsiteX3" fmla="*/ 323703 w 1734737"/>
              <a:gd name="connsiteY3" fmla="*/ 1657772 h 1835400"/>
              <a:gd name="connsiteX4" fmla="*/ 267112 w 1734737"/>
              <a:gd name="connsiteY4" fmla="*/ 190362 h 1835400"/>
              <a:gd name="connsiteX0" fmla="*/ 273297 w 1740922"/>
              <a:gd name="connsiteY0" fmla="*/ 106061 h 1751099"/>
              <a:gd name="connsiteX1" fmla="*/ 1484653 w 1740922"/>
              <a:gd name="connsiteY1" fmla="*/ 512835 h 1751099"/>
              <a:gd name="connsiteX2" fmla="*/ 1519391 w 1740922"/>
              <a:gd name="connsiteY2" fmla="*/ 1529208 h 1751099"/>
              <a:gd name="connsiteX3" fmla="*/ 329888 w 1740922"/>
              <a:gd name="connsiteY3" fmla="*/ 1573471 h 1751099"/>
              <a:gd name="connsiteX4" fmla="*/ 273297 w 1740922"/>
              <a:gd name="connsiteY4" fmla="*/ 106061 h 1751099"/>
              <a:gd name="connsiteX0" fmla="*/ 273297 w 1729435"/>
              <a:gd name="connsiteY0" fmla="*/ 106061 h 1751099"/>
              <a:gd name="connsiteX1" fmla="*/ 1484653 w 1729435"/>
              <a:gd name="connsiteY1" fmla="*/ 512835 h 1751099"/>
              <a:gd name="connsiteX2" fmla="*/ 1519391 w 1729435"/>
              <a:gd name="connsiteY2" fmla="*/ 1529208 h 1751099"/>
              <a:gd name="connsiteX3" fmla="*/ 329888 w 1729435"/>
              <a:gd name="connsiteY3" fmla="*/ 1573471 h 1751099"/>
              <a:gd name="connsiteX4" fmla="*/ 273297 w 1729435"/>
              <a:gd name="connsiteY4" fmla="*/ 106061 h 1751099"/>
              <a:gd name="connsiteX0" fmla="*/ 260732 w 1716870"/>
              <a:gd name="connsiteY0" fmla="*/ 106061 h 1751099"/>
              <a:gd name="connsiteX1" fmla="*/ 1472088 w 1716870"/>
              <a:gd name="connsiteY1" fmla="*/ 512835 h 1751099"/>
              <a:gd name="connsiteX2" fmla="*/ 1506826 w 1716870"/>
              <a:gd name="connsiteY2" fmla="*/ 1529208 h 1751099"/>
              <a:gd name="connsiteX3" fmla="*/ 317323 w 1716870"/>
              <a:gd name="connsiteY3" fmla="*/ 1573471 h 1751099"/>
              <a:gd name="connsiteX4" fmla="*/ 260732 w 1716870"/>
              <a:gd name="connsiteY4" fmla="*/ 106061 h 1751099"/>
              <a:gd name="connsiteX0" fmla="*/ 261454 w 1717592"/>
              <a:gd name="connsiteY0" fmla="*/ 90485 h 1735523"/>
              <a:gd name="connsiteX1" fmla="*/ 1472810 w 1717592"/>
              <a:gd name="connsiteY1" fmla="*/ 497259 h 1735523"/>
              <a:gd name="connsiteX2" fmla="*/ 1507548 w 1717592"/>
              <a:gd name="connsiteY2" fmla="*/ 1513632 h 1735523"/>
              <a:gd name="connsiteX3" fmla="*/ 318045 w 1717592"/>
              <a:gd name="connsiteY3" fmla="*/ 1557895 h 1735523"/>
              <a:gd name="connsiteX4" fmla="*/ 261454 w 1717592"/>
              <a:gd name="connsiteY4" fmla="*/ 90485 h 1735523"/>
              <a:gd name="connsiteX0" fmla="*/ 274572 w 1711660"/>
              <a:gd name="connsiteY0" fmla="*/ 91734 h 1727247"/>
              <a:gd name="connsiteX1" fmla="*/ 1466878 w 1711660"/>
              <a:gd name="connsiteY1" fmla="*/ 488983 h 1727247"/>
              <a:gd name="connsiteX2" fmla="*/ 1501616 w 1711660"/>
              <a:gd name="connsiteY2" fmla="*/ 1505356 h 1727247"/>
              <a:gd name="connsiteX3" fmla="*/ 312113 w 1711660"/>
              <a:gd name="connsiteY3" fmla="*/ 1549619 h 1727247"/>
              <a:gd name="connsiteX4" fmla="*/ 274572 w 1711660"/>
              <a:gd name="connsiteY4" fmla="*/ 91734 h 1727247"/>
              <a:gd name="connsiteX0" fmla="*/ 273992 w 1711080"/>
              <a:gd name="connsiteY0" fmla="*/ 107394 h 1742907"/>
              <a:gd name="connsiteX1" fmla="*/ 1466298 w 1711080"/>
              <a:gd name="connsiteY1" fmla="*/ 504643 h 1742907"/>
              <a:gd name="connsiteX2" fmla="*/ 1501036 w 1711080"/>
              <a:gd name="connsiteY2" fmla="*/ 1521016 h 1742907"/>
              <a:gd name="connsiteX3" fmla="*/ 311533 w 1711080"/>
              <a:gd name="connsiteY3" fmla="*/ 1565279 h 1742907"/>
              <a:gd name="connsiteX4" fmla="*/ 273992 w 1711080"/>
              <a:gd name="connsiteY4" fmla="*/ 107394 h 1742907"/>
              <a:gd name="connsiteX0" fmla="*/ 273992 w 1722567"/>
              <a:gd name="connsiteY0" fmla="*/ 107394 h 1742907"/>
              <a:gd name="connsiteX1" fmla="*/ 1466298 w 1722567"/>
              <a:gd name="connsiteY1" fmla="*/ 504643 h 1742907"/>
              <a:gd name="connsiteX2" fmla="*/ 1501036 w 1722567"/>
              <a:gd name="connsiteY2" fmla="*/ 1521016 h 1742907"/>
              <a:gd name="connsiteX3" fmla="*/ 311533 w 1722567"/>
              <a:gd name="connsiteY3" fmla="*/ 1565279 h 1742907"/>
              <a:gd name="connsiteX4" fmla="*/ 273992 w 1722567"/>
              <a:gd name="connsiteY4" fmla="*/ 107394 h 1742907"/>
              <a:gd name="connsiteX0" fmla="*/ 282397 w 1730972"/>
              <a:gd name="connsiteY0" fmla="*/ 107394 h 1742907"/>
              <a:gd name="connsiteX1" fmla="*/ 1474703 w 1730972"/>
              <a:gd name="connsiteY1" fmla="*/ 504643 h 1742907"/>
              <a:gd name="connsiteX2" fmla="*/ 1509441 w 1730972"/>
              <a:gd name="connsiteY2" fmla="*/ 1521016 h 1742907"/>
              <a:gd name="connsiteX3" fmla="*/ 319938 w 1730972"/>
              <a:gd name="connsiteY3" fmla="*/ 1565279 h 1742907"/>
              <a:gd name="connsiteX4" fmla="*/ 282397 w 1730972"/>
              <a:gd name="connsiteY4" fmla="*/ 107394 h 1742907"/>
              <a:gd name="connsiteX0" fmla="*/ 282397 w 1730972"/>
              <a:gd name="connsiteY0" fmla="*/ 107394 h 1758441"/>
              <a:gd name="connsiteX1" fmla="*/ 1474703 w 1730972"/>
              <a:gd name="connsiteY1" fmla="*/ 504643 h 1758441"/>
              <a:gd name="connsiteX2" fmla="*/ 1509441 w 1730972"/>
              <a:gd name="connsiteY2" fmla="*/ 1521016 h 1758441"/>
              <a:gd name="connsiteX3" fmla="*/ 319938 w 1730972"/>
              <a:gd name="connsiteY3" fmla="*/ 1565279 h 1758441"/>
              <a:gd name="connsiteX4" fmla="*/ 282397 w 1730972"/>
              <a:gd name="connsiteY4" fmla="*/ 107394 h 1758441"/>
              <a:gd name="connsiteX0" fmla="*/ 282397 w 1730972"/>
              <a:gd name="connsiteY0" fmla="*/ 107394 h 1774904"/>
              <a:gd name="connsiteX1" fmla="*/ 1474703 w 1730972"/>
              <a:gd name="connsiteY1" fmla="*/ 504643 h 1774904"/>
              <a:gd name="connsiteX2" fmla="*/ 1509441 w 1730972"/>
              <a:gd name="connsiteY2" fmla="*/ 1521016 h 1774904"/>
              <a:gd name="connsiteX3" fmla="*/ 319938 w 1730972"/>
              <a:gd name="connsiteY3" fmla="*/ 1565279 h 1774904"/>
              <a:gd name="connsiteX4" fmla="*/ 282397 w 1730972"/>
              <a:gd name="connsiteY4" fmla="*/ 107394 h 1774904"/>
              <a:gd name="connsiteX0" fmla="*/ 282397 w 1730972"/>
              <a:gd name="connsiteY0" fmla="*/ 107394 h 1749266"/>
              <a:gd name="connsiteX1" fmla="*/ 1474703 w 1730972"/>
              <a:gd name="connsiteY1" fmla="*/ 504643 h 1749266"/>
              <a:gd name="connsiteX2" fmla="*/ 1509441 w 1730972"/>
              <a:gd name="connsiteY2" fmla="*/ 1521016 h 1749266"/>
              <a:gd name="connsiteX3" fmla="*/ 319938 w 1730972"/>
              <a:gd name="connsiteY3" fmla="*/ 1565279 h 1749266"/>
              <a:gd name="connsiteX4" fmla="*/ 282397 w 1730972"/>
              <a:gd name="connsiteY4" fmla="*/ 107394 h 1749266"/>
              <a:gd name="connsiteX0" fmla="*/ 282397 w 1730972"/>
              <a:gd name="connsiteY0" fmla="*/ 107394 h 1745704"/>
              <a:gd name="connsiteX1" fmla="*/ 1474703 w 1730972"/>
              <a:gd name="connsiteY1" fmla="*/ 504643 h 1745704"/>
              <a:gd name="connsiteX2" fmla="*/ 1509441 w 1730972"/>
              <a:gd name="connsiteY2" fmla="*/ 1521016 h 1745704"/>
              <a:gd name="connsiteX3" fmla="*/ 319938 w 1730972"/>
              <a:gd name="connsiteY3" fmla="*/ 1565279 h 1745704"/>
              <a:gd name="connsiteX4" fmla="*/ 282397 w 1730972"/>
              <a:gd name="connsiteY4" fmla="*/ 107394 h 1745704"/>
              <a:gd name="connsiteX0" fmla="*/ 282397 w 1730972"/>
              <a:gd name="connsiteY0" fmla="*/ 107394 h 1745704"/>
              <a:gd name="connsiteX1" fmla="*/ 1474703 w 1730972"/>
              <a:gd name="connsiteY1" fmla="*/ 504643 h 1745704"/>
              <a:gd name="connsiteX2" fmla="*/ 1509441 w 1730972"/>
              <a:gd name="connsiteY2" fmla="*/ 1521016 h 1745704"/>
              <a:gd name="connsiteX3" fmla="*/ 319938 w 1730972"/>
              <a:gd name="connsiteY3" fmla="*/ 1565279 h 1745704"/>
              <a:gd name="connsiteX4" fmla="*/ 282397 w 1730972"/>
              <a:gd name="connsiteY4" fmla="*/ 107394 h 1745704"/>
              <a:gd name="connsiteX0" fmla="*/ 314897 w 1756379"/>
              <a:gd name="connsiteY0" fmla="*/ 48351 h 1686661"/>
              <a:gd name="connsiteX1" fmla="*/ 1494503 w 1756379"/>
              <a:gd name="connsiteY1" fmla="*/ 451950 h 1686661"/>
              <a:gd name="connsiteX2" fmla="*/ 1541941 w 1756379"/>
              <a:gd name="connsiteY2" fmla="*/ 1461973 h 1686661"/>
              <a:gd name="connsiteX3" fmla="*/ 352438 w 1756379"/>
              <a:gd name="connsiteY3" fmla="*/ 1506236 h 1686661"/>
              <a:gd name="connsiteX4" fmla="*/ 314897 w 1756379"/>
              <a:gd name="connsiteY4" fmla="*/ 48351 h 1686661"/>
              <a:gd name="connsiteX0" fmla="*/ 314897 w 1756379"/>
              <a:gd name="connsiteY0" fmla="*/ 112516 h 1750826"/>
              <a:gd name="connsiteX1" fmla="*/ 1494503 w 1756379"/>
              <a:gd name="connsiteY1" fmla="*/ 516115 h 1750826"/>
              <a:gd name="connsiteX2" fmla="*/ 1541941 w 1756379"/>
              <a:gd name="connsiteY2" fmla="*/ 1526138 h 1750826"/>
              <a:gd name="connsiteX3" fmla="*/ 352438 w 1756379"/>
              <a:gd name="connsiteY3" fmla="*/ 1570401 h 1750826"/>
              <a:gd name="connsiteX4" fmla="*/ 314897 w 1756379"/>
              <a:gd name="connsiteY4" fmla="*/ 112516 h 1750826"/>
              <a:gd name="connsiteX0" fmla="*/ 304129 w 1745611"/>
              <a:gd name="connsiteY0" fmla="*/ 121341 h 1759651"/>
              <a:gd name="connsiteX1" fmla="*/ 1483735 w 1745611"/>
              <a:gd name="connsiteY1" fmla="*/ 524940 h 1759651"/>
              <a:gd name="connsiteX2" fmla="*/ 1531173 w 1745611"/>
              <a:gd name="connsiteY2" fmla="*/ 1534963 h 1759651"/>
              <a:gd name="connsiteX3" fmla="*/ 341670 w 1745611"/>
              <a:gd name="connsiteY3" fmla="*/ 1579226 h 1759651"/>
              <a:gd name="connsiteX4" fmla="*/ 304129 w 1745611"/>
              <a:gd name="connsiteY4" fmla="*/ 121341 h 1759651"/>
              <a:gd name="connsiteX0" fmla="*/ 305324 w 1746806"/>
              <a:gd name="connsiteY0" fmla="*/ 117152 h 1755462"/>
              <a:gd name="connsiteX1" fmla="*/ 1484930 w 1746806"/>
              <a:gd name="connsiteY1" fmla="*/ 520751 h 1755462"/>
              <a:gd name="connsiteX2" fmla="*/ 1532368 w 1746806"/>
              <a:gd name="connsiteY2" fmla="*/ 1530774 h 1755462"/>
              <a:gd name="connsiteX3" fmla="*/ 342865 w 1746806"/>
              <a:gd name="connsiteY3" fmla="*/ 1575037 h 1755462"/>
              <a:gd name="connsiteX4" fmla="*/ 305324 w 1746806"/>
              <a:gd name="connsiteY4" fmla="*/ 117152 h 1755462"/>
              <a:gd name="connsiteX0" fmla="*/ 288763 w 1730245"/>
              <a:gd name="connsiteY0" fmla="*/ 117152 h 1755462"/>
              <a:gd name="connsiteX1" fmla="*/ 1468369 w 1730245"/>
              <a:gd name="connsiteY1" fmla="*/ 520751 h 1755462"/>
              <a:gd name="connsiteX2" fmla="*/ 1515807 w 1730245"/>
              <a:gd name="connsiteY2" fmla="*/ 1530774 h 1755462"/>
              <a:gd name="connsiteX3" fmla="*/ 326304 w 1730245"/>
              <a:gd name="connsiteY3" fmla="*/ 1575037 h 1755462"/>
              <a:gd name="connsiteX4" fmla="*/ 288763 w 1730245"/>
              <a:gd name="connsiteY4" fmla="*/ 117152 h 1755462"/>
              <a:gd name="connsiteX0" fmla="*/ 288763 w 1739798"/>
              <a:gd name="connsiteY0" fmla="*/ 117152 h 1755462"/>
              <a:gd name="connsiteX1" fmla="*/ 1468369 w 1739798"/>
              <a:gd name="connsiteY1" fmla="*/ 520751 h 1755462"/>
              <a:gd name="connsiteX2" fmla="*/ 1515807 w 1739798"/>
              <a:gd name="connsiteY2" fmla="*/ 1530774 h 1755462"/>
              <a:gd name="connsiteX3" fmla="*/ 326304 w 1739798"/>
              <a:gd name="connsiteY3" fmla="*/ 1575037 h 1755462"/>
              <a:gd name="connsiteX4" fmla="*/ 288763 w 1739798"/>
              <a:gd name="connsiteY4" fmla="*/ 117152 h 1755462"/>
              <a:gd name="connsiteX0" fmla="*/ 282179 w 1733214"/>
              <a:gd name="connsiteY0" fmla="*/ 112168 h 1748138"/>
              <a:gd name="connsiteX1" fmla="*/ 1461785 w 1733214"/>
              <a:gd name="connsiteY1" fmla="*/ 515767 h 1748138"/>
              <a:gd name="connsiteX2" fmla="*/ 1509223 w 1733214"/>
              <a:gd name="connsiteY2" fmla="*/ 1525790 h 1748138"/>
              <a:gd name="connsiteX3" fmla="*/ 343532 w 1733214"/>
              <a:gd name="connsiteY3" fmla="*/ 1565290 h 1748138"/>
              <a:gd name="connsiteX4" fmla="*/ 282179 w 1733214"/>
              <a:gd name="connsiteY4" fmla="*/ 112168 h 1748138"/>
              <a:gd name="connsiteX0" fmla="*/ 296424 w 1747459"/>
              <a:gd name="connsiteY0" fmla="*/ 112168 h 1748138"/>
              <a:gd name="connsiteX1" fmla="*/ 1476030 w 1747459"/>
              <a:gd name="connsiteY1" fmla="*/ 515767 h 1748138"/>
              <a:gd name="connsiteX2" fmla="*/ 1523468 w 1747459"/>
              <a:gd name="connsiteY2" fmla="*/ 1525790 h 1748138"/>
              <a:gd name="connsiteX3" fmla="*/ 357777 w 1747459"/>
              <a:gd name="connsiteY3" fmla="*/ 1565290 h 1748138"/>
              <a:gd name="connsiteX4" fmla="*/ 296424 w 1747459"/>
              <a:gd name="connsiteY4" fmla="*/ 112168 h 1748138"/>
              <a:gd name="connsiteX0" fmla="*/ 296424 w 1747459"/>
              <a:gd name="connsiteY0" fmla="*/ 112168 h 1755230"/>
              <a:gd name="connsiteX1" fmla="*/ 1476030 w 1747459"/>
              <a:gd name="connsiteY1" fmla="*/ 515767 h 1755230"/>
              <a:gd name="connsiteX2" fmla="*/ 1523468 w 1747459"/>
              <a:gd name="connsiteY2" fmla="*/ 1525790 h 1755230"/>
              <a:gd name="connsiteX3" fmla="*/ 357777 w 1747459"/>
              <a:gd name="connsiteY3" fmla="*/ 1565290 h 1755230"/>
              <a:gd name="connsiteX4" fmla="*/ 296424 w 1747459"/>
              <a:gd name="connsiteY4" fmla="*/ 112168 h 1755230"/>
              <a:gd name="connsiteX0" fmla="*/ 287124 w 1651585"/>
              <a:gd name="connsiteY0" fmla="*/ 314860 h 1957922"/>
              <a:gd name="connsiteX1" fmla="*/ 1276230 w 1651585"/>
              <a:gd name="connsiteY1" fmla="*/ 346984 h 1957922"/>
              <a:gd name="connsiteX2" fmla="*/ 1514168 w 1651585"/>
              <a:gd name="connsiteY2" fmla="*/ 1728482 h 1957922"/>
              <a:gd name="connsiteX3" fmla="*/ 348477 w 1651585"/>
              <a:gd name="connsiteY3" fmla="*/ 1767982 h 1957922"/>
              <a:gd name="connsiteX4" fmla="*/ 287124 w 1651585"/>
              <a:gd name="connsiteY4" fmla="*/ 314860 h 1957922"/>
              <a:gd name="connsiteX0" fmla="*/ 146098 w 1767734"/>
              <a:gd name="connsiteY0" fmla="*/ 693073 h 1831310"/>
              <a:gd name="connsiteX1" fmla="*/ 1392379 w 1767734"/>
              <a:gd name="connsiteY1" fmla="*/ 220372 h 1831310"/>
              <a:gd name="connsiteX2" fmla="*/ 1630317 w 1767734"/>
              <a:gd name="connsiteY2" fmla="*/ 1601870 h 1831310"/>
              <a:gd name="connsiteX3" fmla="*/ 464626 w 1767734"/>
              <a:gd name="connsiteY3" fmla="*/ 1641370 h 1831310"/>
              <a:gd name="connsiteX4" fmla="*/ 146098 w 1767734"/>
              <a:gd name="connsiteY4" fmla="*/ 693073 h 1831310"/>
              <a:gd name="connsiteX0" fmla="*/ 146098 w 1767734"/>
              <a:gd name="connsiteY0" fmla="*/ 597520 h 1735757"/>
              <a:gd name="connsiteX1" fmla="*/ 1392379 w 1767734"/>
              <a:gd name="connsiteY1" fmla="*/ 124819 h 1735757"/>
              <a:gd name="connsiteX2" fmla="*/ 1630317 w 1767734"/>
              <a:gd name="connsiteY2" fmla="*/ 1506317 h 1735757"/>
              <a:gd name="connsiteX3" fmla="*/ 464626 w 1767734"/>
              <a:gd name="connsiteY3" fmla="*/ 1545817 h 1735757"/>
              <a:gd name="connsiteX4" fmla="*/ 146098 w 1767734"/>
              <a:gd name="connsiteY4" fmla="*/ 597520 h 1735757"/>
              <a:gd name="connsiteX0" fmla="*/ 142021 w 1773182"/>
              <a:gd name="connsiteY0" fmla="*/ 581033 h 1738320"/>
              <a:gd name="connsiteX1" fmla="*/ 1397827 w 1773182"/>
              <a:gd name="connsiteY1" fmla="*/ 127382 h 1738320"/>
              <a:gd name="connsiteX2" fmla="*/ 1635765 w 1773182"/>
              <a:gd name="connsiteY2" fmla="*/ 1508880 h 1738320"/>
              <a:gd name="connsiteX3" fmla="*/ 470074 w 1773182"/>
              <a:gd name="connsiteY3" fmla="*/ 1548380 h 1738320"/>
              <a:gd name="connsiteX4" fmla="*/ 142021 w 1773182"/>
              <a:gd name="connsiteY4" fmla="*/ 581033 h 1738320"/>
              <a:gd name="connsiteX0" fmla="*/ 142021 w 1682204"/>
              <a:gd name="connsiteY0" fmla="*/ 581033 h 1708044"/>
              <a:gd name="connsiteX1" fmla="*/ 1397827 w 1682204"/>
              <a:gd name="connsiteY1" fmla="*/ 127382 h 1708044"/>
              <a:gd name="connsiteX2" fmla="*/ 1473840 w 1682204"/>
              <a:gd name="connsiteY2" fmla="*/ 1442205 h 1708044"/>
              <a:gd name="connsiteX3" fmla="*/ 470074 w 1682204"/>
              <a:gd name="connsiteY3" fmla="*/ 1548380 h 1708044"/>
              <a:gd name="connsiteX4" fmla="*/ 142021 w 1682204"/>
              <a:gd name="connsiteY4" fmla="*/ 581033 h 1708044"/>
              <a:gd name="connsiteX0" fmla="*/ 142021 w 1710397"/>
              <a:gd name="connsiteY0" fmla="*/ 581033 h 1708044"/>
              <a:gd name="connsiteX1" fmla="*/ 1397827 w 1710397"/>
              <a:gd name="connsiteY1" fmla="*/ 127382 h 1708044"/>
              <a:gd name="connsiteX2" fmla="*/ 1473840 w 1710397"/>
              <a:gd name="connsiteY2" fmla="*/ 1442205 h 1708044"/>
              <a:gd name="connsiteX3" fmla="*/ 470074 w 1710397"/>
              <a:gd name="connsiteY3" fmla="*/ 1548380 h 1708044"/>
              <a:gd name="connsiteX4" fmla="*/ 142021 w 1710397"/>
              <a:gd name="connsiteY4" fmla="*/ 581033 h 1708044"/>
              <a:gd name="connsiteX0" fmla="*/ 313243 w 1881619"/>
              <a:gd name="connsiteY0" fmla="*/ 582632 h 1758263"/>
              <a:gd name="connsiteX1" fmla="*/ 1569049 w 1881619"/>
              <a:gd name="connsiteY1" fmla="*/ 128981 h 1758263"/>
              <a:gd name="connsiteX2" fmla="*/ 1645062 w 1881619"/>
              <a:gd name="connsiteY2" fmla="*/ 1443804 h 1758263"/>
              <a:gd name="connsiteX3" fmla="*/ 355546 w 1881619"/>
              <a:gd name="connsiteY3" fmla="*/ 1626179 h 1758263"/>
              <a:gd name="connsiteX4" fmla="*/ 313243 w 1881619"/>
              <a:gd name="connsiteY4" fmla="*/ 582632 h 1758263"/>
              <a:gd name="connsiteX0" fmla="*/ 139893 w 1708269"/>
              <a:gd name="connsiteY0" fmla="*/ 582632 h 1758263"/>
              <a:gd name="connsiteX1" fmla="*/ 1395699 w 1708269"/>
              <a:gd name="connsiteY1" fmla="*/ 128981 h 1758263"/>
              <a:gd name="connsiteX2" fmla="*/ 1471712 w 1708269"/>
              <a:gd name="connsiteY2" fmla="*/ 1443804 h 1758263"/>
              <a:gd name="connsiteX3" fmla="*/ 182196 w 1708269"/>
              <a:gd name="connsiteY3" fmla="*/ 1626179 h 1758263"/>
              <a:gd name="connsiteX4" fmla="*/ 139893 w 1708269"/>
              <a:gd name="connsiteY4" fmla="*/ 582632 h 1758263"/>
              <a:gd name="connsiteX0" fmla="*/ 178664 w 1747040"/>
              <a:gd name="connsiteY0" fmla="*/ 582632 h 1758263"/>
              <a:gd name="connsiteX1" fmla="*/ 1434470 w 1747040"/>
              <a:gd name="connsiteY1" fmla="*/ 128981 h 1758263"/>
              <a:gd name="connsiteX2" fmla="*/ 1510483 w 1747040"/>
              <a:gd name="connsiteY2" fmla="*/ 1443804 h 1758263"/>
              <a:gd name="connsiteX3" fmla="*/ 220967 w 1747040"/>
              <a:gd name="connsiteY3" fmla="*/ 1626179 h 1758263"/>
              <a:gd name="connsiteX4" fmla="*/ 178664 w 1747040"/>
              <a:gd name="connsiteY4" fmla="*/ 582632 h 1758263"/>
              <a:gd name="connsiteX0" fmla="*/ 178664 w 1747040"/>
              <a:gd name="connsiteY0" fmla="*/ 582632 h 1758263"/>
              <a:gd name="connsiteX1" fmla="*/ 1434470 w 1747040"/>
              <a:gd name="connsiteY1" fmla="*/ 128981 h 1758263"/>
              <a:gd name="connsiteX2" fmla="*/ 1510483 w 1747040"/>
              <a:gd name="connsiteY2" fmla="*/ 1443804 h 1758263"/>
              <a:gd name="connsiteX3" fmla="*/ 220967 w 1747040"/>
              <a:gd name="connsiteY3" fmla="*/ 1626179 h 1758263"/>
              <a:gd name="connsiteX4" fmla="*/ 178664 w 1747040"/>
              <a:gd name="connsiteY4" fmla="*/ 582632 h 1758263"/>
              <a:gd name="connsiteX0" fmla="*/ 178664 w 1747040"/>
              <a:gd name="connsiteY0" fmla="*/ 582632 h 1722732"/>
              <a:gd name="connsiteX1" fmla="*/ 1434470 w 1747040"/>
              <a:gd name="connsiteY1" fmla="*/ 128981 h 1722732"/>
              <a:gd name="connsiteX2" fmla="*/ 1510483 w 1747040"/>
              <a:gd name="connsiteY2" fmla="*/ 1443804 h 1722732"/>
              <a:gd name="connsiteX3" fmla="*/ 220967 w 1747040"/>
              <a:gd name="connsiteY3" fmla="*/ 1626179 h 1722732"/>
              <a:gd name="connsiteX4" fmla="*/ 178664 w 1747040"/>
              <a:gd name="connsiteY4" fmla="*/ 582632 h 1722732"/>
              <a:gd name="connsiteX0" fmla="*/ 178664 w 1747040"/>
              <a:gd name="connsiteY0" fmla="*/ 582632 h 1722732"/>
              <a:gd name="connsiteX1" fmla="*/ 1434470 w 1747040"/>
              <a:gd name="connsiteY1" fmla="*/ 128981 h 1722732"/>
              <a:gd name="connsiteX2" fmla="*/ 1510483 w 1747040"/>
              <a:gd name="connsiteY2" fmla="*/ 1443804 h 1722732"/>
              <a:gd name="connsiteX3" fmla="*/ 220967 w 1747040"/>
              <a:gd name="connsiteY3" fmla="*/ 1626179 h 1722732"/>
              <a:gd name="connsiteX4" fmla="*/ 178664 w 1747040"/>
              <a:gd name="connsiteY4" fmla="*/ 582632 h 1722732"/>
              <a:gd name="connsiteX0" fmla="*/ 178664 w 1747040"/>
              <a:gd name="connsiteY0" fmla="*/ 582632 h 1737678"/>
              <a:gd name="connsiteX1" fmla="*/ 1434470 w 1747040"/>
              <a:gd name="connsiteY1" fmla="*/ 128981 h 1737678"/>
              <a:gd name="connsiteX2" fmla="*/ 1510483 w 1747040"/>
              <a:gd name="connsiteY2" fmla="*/ 1443804 h 1737678"/>
              <a:gd name="connsiteX3" fmla="*/ 220967 w 1747040"/>
              <a:gd name="connsiteY3" fmla="*/ 1626179 h 1737678"/>
              <a:gd name="connsiteX4" fmla="*/ 178664 w 1747040"/>
              <a:gd name="connsiteY4" fmla="*/ 582632 h 1737678"/>
              <a:gd name="connsiteX0" fmla="*/ 178664 w 1723429"/>
              <a:gd name="connsiteY0" fmla="*/ 582632 h 1737678"/>
              <a:gd name="connsiteX1" fmla="*/ 1434470 w 1723429"/>
              <a:gd name="connsiteY1" fmla="*/ 128981 h 1737678"/>
              <a:gd name="connsiteX2" fmla="*/ 1510483 w 1723429"/>
              <a:gd name="connsiteY2" fmla="*/ 1443804 h 1737678"/>
              <a:gd name="connsiteX3" fmla="*/ 220967 w 1723429"/>
              <a:gd name="connsiteY3" fmla="*/ 1626179 h 1737678"/>
              <a:gd name="connsiteX4" fmla="*/ 178664 w 1723429"/>
              <a:gd name="connsiteY4" fmla="*/ 582632 h 1737678"/>
              <a:gd name="connsiteX0" fmla="*/ 178664 w 1723429"/>
              <a:gd name="connsiteY0" fmla="*/ 582632 h 1764261"/>
              <a:gd name="connsiteX1" fmla="*/ 1434470 w 1723429"/>
              <a:gd name="connsiteY1" fmla="*/ 128981 h 1764261"/>
              <a:gd name="connsiteX2" fmla="*/ 1510483 w 1723429"/>
              <a:gd name="connsiteY2" fmla="*/ 1443804 h 1764261"/>
              <a:gd name="connsiteX3" fmla="*/ 220967 w 1723429"/>
              <a:gd name="connsiteY3" fmla="*/ 1626179 h 1764261"/>
              <a:gd name="connsiteX4" fmla="*/ 178664 w 1723429"/>
              <a:gd name="connsiteY4" fmla="*/ 582632 h 1764261"/>
              <a:gd name="connsiteX0" fmla="*/ 178664 w 1725738"/>
              <a:gd name="connsiteY0" fmla="*/ 582632 h 1764261"/>
              <a:gd name="connsiteX1" fmla="*/ 1434470 w 1725738"/>
              <a:gd name="connsiteY1" fmla="*/ 128981 h 1764261"/>
              <a:gd name="connsiteX2" fmla="*/ 1510483 w 1725738"/>
              <a:gd name="connsiteY2" fmla="*/ 1443804 h 1764261"/>
              <a:gd name="connsiteX3" fmla="*/ 220967 w 1725738"/>
              <a:gd name="connsiteY3" fmla="*/ 1626179 h 1764261"/>
              <a:gd name="connsiteX4" fmla="*/ 178664 w 1725738"/>
              <a:gd name="connsiteY4" fmla="*/ 582632 h 1764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738" h="1764261">
                <a:moveTo>
                  <a:pt x="178664" y="582632"/>
                </a:moveTo>
                <a:cubicBezTo>
                  <a:pt x="380915" y="333099"/>
                  <a:pt x="960088" y="-260610"/>
                  <a:pt x="1434470" y="128981"/>
                </a:cubicBezTo>
                <a:cubicBezTo>
                  <a:pt x="1866177" y="590103"/>
                  <a:pt x="1753651" y="1220433"/>
                  <a:pt x="1510483" y="1443804"/>
                </a:cubicBezTo>
                <a:cubicBezTo>
                  <a:pt x="1197093" y="1784276"/>
                  <a:pt x="496910" y="1867106"/>
                  <a:pt x="220967" y="1626179"/>
                </a:cubicBezTo>
                <a:cubicBezTo>
                  <a:pt x="-108767" y="1477141"/>
                  <a:pt x="-23587" y="832165"/>
                  <a:pt x="178664" y="582632"/>
                </a:cubicBezTo>
                <a:close/>
              </a:path>
            </a:pathLst>
          </a:custGeom>
          <a:solidFill>
            <a:srgbClr val="F1FBFD"/>
          </a:solidFill>
          <a:ln>
            <a:noFill/>
          </a:ln>
          <a:effectLst>
            <a:outerShdw blurRad="1270000" sx="156000" sy="156000" algn="ctr" rotWithShape="0">
              <a:srgbClr val="F1FBF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12" name="Rectangle 11"/>
          <p:cNvSpPr/>
          <p:nvPr userDrawn="1"/>
        </p:nvSpPr>
        <p:spPr>
          <a:xfrm rot="10800000" flipH="1">
            <a:off x="0" y="2991172"/>
            <a:ext cx="6508375" cy="3866827"/>
          </a:xfrm>
          <a:prstGeom prst="rect">
            <a:avLst/>
          </a:prstGeom>
          <a:solidFill>
            <a:schemeClr val="accent1">
              <a:lumMod val="20000"/>
              <a:lumOff val="8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latin typeface="Avenir Next LT Pro" panose="020B0504020202020204" pitchFamily="34" charset="0"/>
            </a:endParaRPr>
          </a:p>
        </p:txBody>
      </p:sp>
      <p:sp>
        <p:nvSpPr>
          <p:cNvPr id="9" name="Picture Placeholder 8"/>
          <p:cNvSpPr>
            <a:spLocks noGrp="1"/>
          </p:cNvSpPr>
          <p:nvPr>
            <p:ph type="pic" sz="quarter" idx="12" hasCustomPrompt="1"/>
          </p:nvPr>
        </p:nvSpPr>
        <p:spPr>
          <a:xfrm>
            <a:off x="1970758" y="2991173"/>
            <a:ext cx="4537618" cy="2076773"/>
          </a:xfrm>
          <a:custGeom>
            <a:avLst/>
            <a:gdLst>
              <a:gd name="connsiteX0" fmla="*/ 0 w 3376157"/>
              <a:gd name="connsiteY0" fmla="*/ 0 h 2076773"/>
              <a:gd name="connsiteX1" fmla="*/ 3376157 w 3376157"/>
              <a:gd name="connsiteY1" fmla="*/ 0 h 2076773"/>
              <a:gd name="connsiteX2" fmla="*/ 3376157 w 3376157"/>
              <a:gd name="connsiteY2" fmla="*/ 2076773 h 2076773"/>
              <a:gd name="connsiteX3" fmla="*/ 0 w 3376157"/>
              <a:gd name="connsiteY3" fmla="*/ 2076773 h 2076773"/>
            </a:gdLst>
            <a:ahLst/>
            <a:cxnLst>
              <a:cxn ang="0">
                <a:pos x="connsiteX0" y="connsiteY0"/>
              </a:cxn>
              <a:cxn ang="0">
                <a:pos x="connsiteX1" y="connsiteY1"/>
              </a:cxn>
              <a:cxn ang="0">
                <a:pos x="connsiteX2" y="connsiteY2"/>
              </a:cxn>
              <a:cxn ang="0">
                <a:pos x="connsiteX3" y="connsiteY3"/>
              </a:cxn>
            </a:cxnLst>
            <a:rect l="l" t="t" r="r" b="b"/>
            <a:pathLst>
              <a:path w="3376157" h="2076773">
                <a:moveTo>
                  <a:pt x="0" y="0"/>
                </a:moveTo>
                <a:lnTo>
                  <a:pt x="3376157" y="0"/>
                </a:lnTo>
                <a:lnTo>
                  <a:pt x="3376157" y="2076773"/>
                </a:lnTo>
                <a:lnTo>
                  <a:pt x="0" y="2076773"/>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0" name="Picture Placeholder 9"/>
          <p:cNvSpPr>
            <a:spLocks noGrp="1"/>
          </p:cNvSpPr>
          <p:nvPr>
            <p:ph type="pic" sz="quarter" idx="13" hasCustomPrompt="1"/>
          </p:nvPr>
        </p:nvSpPr>
        <p:spPr>
          <a:xfrm>
            <a:off x="7355401" y="2991173"/>
            <a:ext cx="3391180" cy="2076773"/>
          </a:xfrm>
          <a:custGeom>
            <a:avLst/>
            <a:gdLst>
              <a:gd name="connsiteX0" fmla="*/ 0 w 3376157"/>
              <a:gd name="connsiteY0" fmla="*/ 0 h 2076773"/>
              <a:gd name="connsiteX1" fmla="*/ 3376157 w 3376157"/>
              <a:gd name="connsiteY1" fmla="*/ 0 h 2076773"/>
              <a:gd name="connsiteX2" fmla="*/ 3376157 w 3376157"/>
              <a:gd name="connsiteY2" fmla="*/ 2076773 h 2076773"/>
              <a:gd name="connsiteX3" fmla="*/ 0 w 3376157"/>
              <a:gd name="connsiteY3" fmla="*/ 2076773 h 2076773"/>
              <a:gd name="connsiteX4" fmla="*/ 0 w 3376157"/>
              <a:gd name="connsiteY4" fmla="*/ 0 h 2076773"/>
              <a:gd name="connsiteX0" fmla="*/ 0 w 3376157"/>
              <a:gd name="connsiteY0" fmla="*/ 0 h 2076773"/>
              <a:gd name="connsiteX1" fmla="*/ 886885 w 3376157"/>
              <a:gd name="connsiteY1" fmla="*/ 15263 h 2076773"/>
              <a:gd name="connsiteX2" fmla="*/ 3376157 w 3376157"/>
              <a:gd name="connsiteY2" fmla="*/ 0 h 2076773"/>
              <a:gd name="connsiteX3" fmla="*/ 3376157 w 3376157"/>
              <a:gd name="connsiteY3" fmla="*/ 2076773 h 2076773"/>
              <a:gd name="connsiteX4" fmla="*/ 0 w 3376157"/>
              <a:gd name="connsiteY4" fmla="*/ 2076773 h 2076773"/>
              <a:gd name="connsiteX5" fmla="*/ 0 w 3376157"/>
              <a:gd name="connsiteY5" fmla="*/ 0 h 2076773"/>
              <a:gd name="connsiteX0" fmla="*/ 13660 w 3389817"/>
              <a:gd name="connsiteY0" fmla="*/ 0 h 2076773"/>
              <a:gd name="connsiteX1" fmla="*/ 900545 w 3389817"/>
              <a:gd name="connsiteY1" fmla="*/ 15263 h 2076773"/>
              <a:gd name="connsiteX2" fmla="*/ 3389817 w 3389817"/>
              <a:gd name="connsiteY2" fmla="*/ 0 h 2076773"/>
              <a:gd name="connsiteX3" fmla="*/ 3389817 w 3389817"/>
              <a:gd name="connsiteY3" fmla="*/ 2076773 h 2076773"/>
              <a:gd name="connsiteX4" fmla="*/ 13660 w 3389817"/>
              <a:gd name="connsiteY4" fmla="*/ 2076773 h 2076773"/>
              <a:gd name="connsiteX5" fmla="*/ 0 w 3389817"/>
              <a:gd name="connsiteY5" fmla="*/ 791118 h 2076773"/>
              <a:gd name="connsiteX6" fmla="*/ 13660 w 3389817"/>
              <a:gd name="connsiteY6" fmla="*/ 0 h 2076773"/>
              <a:gd name="connsiteX0" fmla="*/ 0 w 3389817"/>
              <a:gd name="connsiteY0" fmla="*/ 791118 h 2076773"/>
              <a:gd name="connsiteX1" fmla="*/ 900545 w 3389817"/>
              <a:gd name="connsiteY1" fmla="*/ 15263 h 2076773"/>
              <a:gd name="connsiteX2" fmla="*/ 3389817 w 3389817"/>
              <a:gd name="connsiteY2" fmla="*/ 0 h 2076773"/>
              <a:gd name="connsiteX3" fmla="*/ 3389817 w 3389817"/>
              <a:gd name="connsiteY3" fmla="*/ 2076773 h 2076773"/>
              <a:gd name="connsiteX4" fmla="*/ 13660 w 3389817"/>
              <a:gd name="connsiteY4" fmla="*/ 2076773 h 2076773"/>
              <a:gd name="connsiteX5" fmla="*/ 0 w 3389817"/>
              <a:gd name="connsiteY5" fmla="*/ 791118 h 2076773"/>
              <a:gd name="connsiteX0" fmla="*/ 1193 w 3391010"/>
              <a:gd name="connsiteY0" fmla="*/ 791118 h 2076773"/>
              <a:gd name="connsiteX1" fmla="*/ 901738 w 3391010"/>
              <a:gd name="connsiteY1" fmla="*/ 15263 h 2076773"/>
              <a:gd name="connsiteX2" fmla="*/ 3391010 w 3391010"/>
              <a:gd name="connsiteY2" fmla="*/ 0 h 2076773"/>
              <a:gd name="connsiteX3" fmla="*/ 3391010 w 3391010"/>
              <a:gd name="connsiteY3" fmla="*/ 2076773 h 2076773"/>
              <a:gd name="connsiteX4" fmla="*/ 14853 w 3391010"/>
              <a:gd name="connsiteY4" fmla="*/ 2076773 h 2076773"/>
              <a:gd name="connsiteX5" fmla="*/ 1193 w 3391010"/>
              <a:gd name="connsiteY5" fmla="*/ 791118 h 2076773"/>
              <a:gd name="connsiteX0" fmla="*/ 1363 w 3391180"/>
              <a:gd name="connsiteY0" fmla="*/ 791118 h 2076773"/>
              <a:gd name="connsiteX1" fmla="*/ 901908 w 3391180"/>
              <a:gd name="connsiteY1" fmla="*/ 15263 h 2076773"/>
              <a:gd name="connsiteX2" fmla="*/ 3391180 w 3391180"/>
              <a:gd name="connsiteY2" fmla="*/ 0 h 2076773"/>
              <a:gd name="connsiteX3" fmla="*/ 3391180 w 3391180"/>
              <a:gd name="connsiteY3" fmla="*/ 2076773 h 2076773"/>
              <a:gd name="connsiteX4" fmla="*/ 15023 w 3391180"/>
              <a:gd name="connsiteY4" fmla="*/ 2076773 h 2076773"/>
              <a:gd name="connsiteX5" fmla="*/ 1363 w 3391180"/>
              <a:gd name="connsiteY5" fmla="*/ 791118 h 20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1180" h="2076773">
                <a:moveTo>
                  <a:pt x="1363" y="791118"/>
                </a:moveTo>
                <a:cubicBezTo>
                  <a:pt x="-30964" y="393954"/>
                  <a:pt x="518598" y="38353"/>
                  <a:pt x="901908" y="15263"/>
                </a:cubicBezTo>
                <a:lnTo>
                  <a:pt x="3391180" y="0"/>
                </a:lnTo>
                <a:lnTo>
                  <a:pt x="3391180" y="2076773"/>
                </a:lnTo>
                <a:lnTo>
                  <a:pt x="15023" y="2076773"/>
                </a:lnTo>
                <a:lnTo>
                  <a:pt x="1363" y="791118"/>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2933650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5452842" y="0"/>
            <a:ext cx="4371361" cy="5617030"/>
          </a:xfrm>
          <a:custGeom>
            <a:avLst/>
            <a:gdLst>
              <a:gd name="connsiteX0" fmla="*/ 7021 w 3722677"/>
              <a:gd name="connsiteY0" fmla="*/ 0 h 4364264"/>
              <a:gd name="connsiteX1" fmla="*/ 3722677 w 3722677"/>
              <a:gd name="connsiteY1" fmla="*/ 0 h 4364264"/>
              <a:gd name="connsiteX2" fmla="*/ 3722677 w 3722677"/>
              <a:gd name="connsiteY2" fmla="*/ 2557533 h 4364264"/>
              <a:gd name="connsiteX3" fmla="*/ 1915946 w 3722677"/>
              <a:gd name="connsiteY3" fmla="*/ 4364264 h 4364264"/>
              <a:gd name="connsiteX4" fmla="*/ 0 w 3722677"/>
              <a:gd name="connsiteY4" fmla="*/ 4364264 h 4364264"/>
              <a:gd name="connsiteX5" fmla="*/ 0 w 3722677"/>
              <a:gd name="connsiteY5" fmla="*/ 4359729 h 4364264"/>
              <a:gd name="connsiteX6" fmla="*/ 7021 w 3722677"/>
              <a:gd name="connsiteY6" fmla="*/ 4359729 h 436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2677" h="4364264">
                <a:moveTo>
                  <a:pt x="7021" y="0"/>
                </a:moveTo>
                <a:lnTo>
                  <a:pt x="3722677" y="0"/>
                </a:lnTo>
                <a:lnTo>
                  <a:pt x="3722677" y="2557533"/>
                </a:lnTo>
                <a:cubicBezTo>
                  <a:pt x="3722677" y="3555363"/>
                  <a:pt x="2913776" y="4364264"/>
                  <a:pt x="1915946" y="4364264"/>
                </a:cubicBezTo>
                <a:lnTo>
                  <a:pt x="0" y="4364264"/>
                </a:lnTo>
                <a:lnTo>
                  <a:pt x="0" y="4359729"/>
                </a:lnTo>
                <a:lnTo>
                  <a:pt x="7021" y="4359729"/>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4" name="Picture Placeholder 5"/>
          <p:cNvSpPr>
            <a:spLocks noGrp="1"/>
          </p:cNvSpPr>
          <p:nvPr>
            <p:ph type="pic" sz="quarter" idx="11" hasCustomPrompt="1"/>
          </p:nvPr>
        </p:nvSpPr>
        <p:spPr>
          <a:xfrm>
            <a:off x="2718753" y="0"/>
            <a:ext cx="2747737" cy="561703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0 h 6858000"/>
              <a:gd name="connsiteX1" fmla="*/ 4681431 w 12192000"/>
              <a:gd name="connsiteY1" fmla="*/ 7125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85121 w 12277121"/>
              <a:gd name="connsiteY0" fmla="*/ 0 h 6858000"/>
              <a:gd name="connsiteX1" fmla="*/ 4766552 w 12277121"/>
              <a:gd name="connsiteY1" fmla="*/ 7125 h 6858000"/>
              <a:gd name="connsiteX2" fmla="*/ 12277121 w 12277121"/>
              <a:gd name="connsiteY2" fmla="*/ 0 h 6858000"/>
              <a:gd name="connsiteX3" fmla="*/ 12277121 w 12277121"/>
              <a:gd name="connsiteY3" fmla="*/ 6858000 h 6858000"/>
              <a:gd name="connsiteX4" fmla="*/ 85121 w 12277121"/>
              <a:gd name="connsiteY4" fmla="*/ 6858000 h 6858000"/>
              <a:gd name="connsiteX5" fmla="*/ 0 w 12277121"/>
              <a:gd name="connsiteY5" fmla="*/ 1713428 h 6858000"/>
              <a:gd name="connsiteX6" fmla="*/ 85121 w 12277121"/>
              <a:gd name="connsiteY6" fmla="*/ 0 h 6858000"/>
              <a:gd name="connsiteX0" fmla="*/ 0 w 12277121"/>
              <a:gd name="connsiteY0" fmla="*/ 1713428 h 6858000"/>
              <a:gd name="connsiteX1" fmla="*/ 4766552 w 12277121"/>
              <a:gd name="connsiteY1" fmla="*/ 7125 h 6858000"/>
              <a:gd name="connsiteX2" fmla="*/ 12277121 w 12277121"/>
              <a:gd name="connsiteY2" fmla="*/ 0 h 6858000"/>
              <a:gd name="connsiteX3" fmla="*/ 12277121 w 12277121"/>
              <a:gd name="connsiteY3" fmla="*/ 6858000 h 6858000"/>
              <a:gd name="connsiteX4" fmla="*/ 85121 w 12277121"/>
              <a:gd name="connsiteY4" fmla="*/ 6858000 h 6858000"/>
              <a:gd name="connsiteX5" fmla="*/ 0 w 12277121"/>
              <a:gd name="connsiteY5" fmla="*/ 1713428 h 6858000"/>
              <a:gd name="connsiteX0" fmla="*/ 0 w 12277121"/>
              <a:gd name="connsiteY0" fmla="*/ 1713428 h 6858000"/>
              <a:gd name="connsiteX1" fmla="*/ 4766552 w 12277121"/>
              <a:gd name="connsiteY1" fmla="*/ 7125 h 6858000"/>
              <a:gd name="connsiteX2" fmla="*/ 12277121 w 12277121"/>
              <a:gd name="connsiteY2" fmla="*/ 0 h 6858000"/>
              <a:gd name="connsiteX3" fmla="*/ 12277121 w 12277121"/>
              <a:gd name="connsiteY3" fmla="*/ 6858000 h 6858000"/>
              <a:gd name="connsiteX4" fmla="*/ 85121 w 12277121"/>
              <a:gd name="connsiteY4" fmla="*/ 6858000 h 6858000"/>
              <a:gd name="connsiteX5" fmla="*/ 0 w 12277121"/>
              <a:gd name="connsiteY5" fmla="*/ 1713428 h 6858000"/>
              <a:gd name="connsiteX0" fmla="*/ 0 w 12277121"/>
              <a:gd name="connsiteY0" fmla="*/ 1713428 h 6858000"/>
              <a:gd name="connsiteX1" fmla="*/ 4766552 w 12277121"/>
              <a:gd name="connsiteY1" fmla="*/ 7125 h 6858000"/>
              <a:gd name="connsiteX2" fmla="*/ 12277121 w 12277121"/>
              <a:gd name="connsiteY2" fmla="*/ 0 h 6858000"/>
              <a:gd name="connsiteX3" fmla="*/ 12277121 w 12277121"/>
              <a:gd name="connsiteY3" fmla="*/ 6858000 h 6858000"/>
              <a:gd name="connsiteX4" fmla="*/ 85121 w 12277121"/>
              <a:gd name="connsiteY4" fmla="*/ 6858000 h 6858000"/>
              <a:gd name="connsiteX5" fmla="*/ 0 w 12277121"/>
              <a:gd name="connsiteY5" fmla="*/ 1713428 h 6858000"/>
              <a:gd name="connsiteX0" fmla="*/ 0 w 12277121"/>
              <a:gd name="connsiteY0" fmla="*/ 1713428 h 6858000"/>
              <a:gd name="connsiteX1" fmla="*/ 8155755 w 12277121"/>
              <a:gd name="connsiteY1" fmla="*/ 7125 h 6858000"/>
              <a:gd name="connsiteX2" fmla="*/ 12277121 w 12277121"/>
              <a:gd name="connsiteY2" fmla="*/ 0 h 6858000"/>
              <a:gd name="connsiteX3" fmla="*/ 12277121 w 12277121"/>
              <a:gd name="connsiteY3" fmla="*/ 6858000 h 6858000"/>
              <a:gd name="connsiteX4" fmla="*/ 85121 w 12277121"/>
              <a:gd name="connsiteY4" fmla="*/ 6858000 h 6858000"/>
              <a:gd name="connsiteX5" fmla="*/ 0 w 12277121"/>
              <a:gd name="connsiteY5" fmla="*/ 1713428 h 6858000"/>
              <a:gd name="connsiteX0" fmla="*/ 0 w 12277121"/>
              <a:gd name="connsiteY0" fmla="*/ 2415544 h 6858000"/>
              <a:gd name="connsiteX1" fmla="*/ 8155755 w 12277121"/>
              <a:gd name="connsiteY1" fmla="*/ 7125 h 6858000"/>
              <a:gd name="connsiteX2" fmla="*/ 12277121 w 12277121"/>
              <a:gd name="connsiteY2" fmla="*/ 0 h 6858000"/>
              <a:gd name="connsiteX3" fmla="*/ 12277121 w 12277121"/>
              <a:gd name="connsiteY3" fmla="*/ 6858000 h 6858000"/>
              <a:gd name="connsiteX4" fmla="*/ 85121 w 12277121"/>
              <a:gd name="connsiteY4" fmla="*/ 6858000 h 6858000"/>
              <a:gd name="connsiteX5" fmla="*/ 0 w 12277121"/>
              <a:gd name="connsiteY5" fmla="*/ 24155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77121" h="6858000">
                <a:moveTo>
                  <a:pt x="0" y="2415544"/>
                </a:moveTo>
                <a:cubicBezTo>
                  <a:pt x="56745" y="529630"/>
                  <a:pt x="4779447" y="66995"/>
                  <a:pt x="8155755" y="7125"/>
                </a:cubicBezTo>
                <a:lnTo>
                  <a:pt x="12277121" y="0"/>
                </a:lnTo>
                <a:lnTo>
                  <a:pt x="12277121" y="6858000"/>
                </a:lnTo>
                <a:lnTo>
                  <a:pt x="85121" y="6858000"/>
                </a:lnTo>
                <a:lnTo>
                  <a:pt x="0" y="2415544"/>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233748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tx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761725"/>
            <a:ext cx="12192000" cy="3219451"/>
          </a:xfrm>
          <a:prstGeom prst="rect">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3626285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p:cNvSpPr/>
          <p:nvPr userDrawn="1"/>
        </p:nvSpPr>
        <p:spPr>
          <a:xfrm>
            <a:off x="0"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13" name="Picture Placeholder 3"/>
          <p:cNvSpPr>
            <a:spLocks noGrp="1"/>
          </p:cNvSpPr>
          <p:nvPr>
            <p:ph type="pic" sz="quarter" idx="10" hasCustomPrompt="1"/>
          </p:nvPr>
        </p:nvSpPr>
        <p:spPr>
          <a:xfrm>
            <a:off x="904874" y="1639887"/>
            <a:ext cx="2595329" cy="3400425"/>
          </a:xfrm>
          <a:prstGeom prst="rect">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4" name="Picture Placeholder 3"/>
          <p:cNvSpPr>
            <a:spLocks noGrp="1"/>
          </p:cNvSpPr>
          <p:nvPr>
            <p:ph type="pic" sz="quarter" idx="11" hasCustomPrompt="1"/>
          </p:nvPr>
        </p:nvSpPr>
        <p:spPr>
          <a:xfrm>
            <a:off x="3500437" y="1639887"/>
            <a:ext cx="2595329" cy="3400425"/>
          </a:xfrm>
          <a:prstGeom prst="rect">
            <a:avLst/>
          </a:prstGeom>
          <a:solidFill>
            <a:schemeClr val="bg1">
              <a:lumMod val="9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15" name="Picture Placeholder 3"/>
          <p:cNvSpPr>
            <a:spLocks noGrp="1"/>
          </p:cNvSpPr>
          <p:nvPr>
            <p:ph type="pic" sz="quarter" idx="12" hasCustomPrompt="1"/>
          </p:nvPr>
        </p:nvSpPr>
        <p:spPr>
          <a:xfrm>
            <a:off x="6096233" y="1639887"/>
            <a:ext cx="2595329" cy="3400425"/>
          </a:xfrm>
          <a:prstGeom prst="rect">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57786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 y="0"/>
            <a:ext cx="7734299" cy="6858000"/>
          </a:xfrm>
          <a:prstGeom prst="rect">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3931593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5764696" y="0"/>
            <a:ext cx="6427304" cy="6857999"/>
          </a:xfrm>
          <a:prstGeom prst="rect">
            <a:avLst/>
          </a:pr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Tree>
    <p:extLst>
      <p:ext uri="{BB962C8B-B14F-4D97-AF65-F5344CB8AC3E}">
        <p14:creationId xmlns:p14="http://schemas.microsoft.com/office/powerpoint/2010/main" val="2686332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2843213" y="0"/>
            <a:ext cx="9348787"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lvl1pPr>
              <a:defRPr sz="1400">
                <a:latin typeface="Avenir Next LT Pro" panose="020B0504020202020204" pitchFamily="34" charset="0"/>
              </a:defRPr>
            </a:lvl1pPr>
          </a:lstStyle>
          <a:p>
            <a:r>
              <a:rPr lang="en-US" dirty="0"/>
              <a:t>Picture</a:t>
            </a:r>
          </a:p>
        </p:txBody>
      </p:sp>
      <p:sp>
        <p:nvSpPr>
          <p:cNvPr id="4" name="Rectangle 3"/>
          <p:cNvSpPr/>
          <p:nvPr userDrawn="1"/>
        </p:nvSpPr>
        <p:spPr>
          <a:xfrm>
            <a:off x="0" y="0"/>
            <a:ext cx="2843213" cy="6858000"/>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Tree>
    <p:extLst>
      <p:ext uri="{BB962C8B-B14F-4D97-AF65-F5344CB8AC3E}">
        <p14:creationId xmlns:p14="http://schemas.microsoft.com/office/powerpoint/2010/main" val="1798094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034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4" r:id="rId23"/>
    <p:sldLayoutId id="2147483676"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hyperlink" Target="https://www.factcheck.or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hyperlink" Target="https://www.google.com/advanced_search" TargetMode="External"/><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medijskapismenost.raskrinkavanje.ba/kako-se-odbraniti-od-manipulacija/kako-provjeriti-medijske-informacije/kako-koristiti-naprednu-google-pretragu/"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4.png"/></Relationships>
</file>

<file path=ppt/slides/_rels/slide3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0" y="866000"/>
            <a:ext cx="12192000" cy="5991999"/>
          </a:xfrm>
          <a:prstGeom prst="rect">
            <a:avLst/>
          </a:prstGeom>
          <a:solidFill>
            <a:srgbClr val="35465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27" name="TextBox 26"/>
          <p:cNvSpPr txBox="1"/>
          <p:nvPr/>
        </p:nvSpPr>
        <p:spPr>
          <a:xfrm>
            <a:off x="3855711" y="1710138"/>
            <a:ext cx="7222573" cy="1200329"/>
          </a:xfrm>
          <a:prstGeom prst="rect">
            <a:avLst/>
          </a:prstGeom>
          <a:noFill/>
        </p:spPr>
        <p:txBody>
          <a:bodyPr wrap="square" rtlCol="0">
            <a:spAutoFit/>
          </a:bodyPr>
          <a:lstStyle/>
          <a:p>
            <a:r>
              <a:rPr lang="en-US" sz="2400" spc="180" dirty="0" err="1">
                <a:solidFill>
                  <a:srgbClr val="354659"/>
                </a:solidFill>
                <a:latin typeface="Avenir Next LT Pro" panose="020B0504020202020204" pitchFamily="34" charset="0"/>
                <a:ea typeface="Montserrat Alternates" charset="0"/>
                <a:cs typeface="Montserrat Alternates" charset="0"/>
              </a:rPr>
              <a:t>EkonInfoChecker</a:t>
            </a:r>
            <a:r>
              <a:rPr lang="en-US" sz="2400" spc="180" dirty="0">
                <a:solidFill>
                  <a:srgbClr val="354659"/>
                </a:solidFill>
                <a:latin typeface="Avenir Next LT Pro" panose="020B0504020202020204" pitchFamily="34" charset="0"/>
                <a:ea typeface="Montserrat Alternates" charset="0"/>
                <a:cs typeface="Montserrat Alternates" charset="0"/>
              </a:rPr>
              <a:t> - </a:t>
            </a:r>
            <a:r>
              <a:rPr lang="en-US" sz="2400" spc="180" dirty="0" err="1">
                <a:solidFill>
                  <a:srgbClr val="354659"/>
                </a:solidFill>
                <a:latin typeface="Avenir Next LT Pro" panose="020B0504020202020204" pitchFamily="34" charset="0"/>
                <a:ea typeface="Montserrat Alternates" charset="0"/>
                <a:cs typeface="Montserrat Alternates" charset="0"/>
              </a:rPr>
              <a:t>Uspostava</a:t>
            </a:r>
            <a:r>
              <a:rPr lang="en-US" sz="2400" spc="180" dirty="0">
                <a:solidFill>
                  <a:srgbClr val="354659"/>
                </a:solidFill>
                <a:latin typeface="Avenir Next LT Pro" panose="020B0504020202020204" pitchFamily="34" charset="0"/>
                <a:ea typeface="Montserrat Alternates" charset="0"/>
                <a:cs typeface="Montserrat Alternates" charset="0"/>
              </a:rPr>
              <a:t> </a:t>
            </a:r>
            <a:r>
              <a:rPr lang="en-US" sz="2400" spc="180" dirty="0" err="1">
                <a:solidFill>
                  <a:srgbClr val="354659"/>
                </a:solidFill>
                <a:latin typeface="Avenir Next LT Pro" panose="020B0504020202020204" pitchFamily="34" charset="0"/>
                <a:ea typeface="Montserrat Alternates" charset="0"/>
                <a:cs typeface="Montserrat Alternates" charset="0"/>
              </a:rPr>
              <a:t>novog</a:t>
            </a:r>
            <a:r>
              <a:rPr lang="en-US" sz="2400" spc="180" dirty="0">
                <a:solidFill>
                  <a:srgbClr val="354659"/>
                </a:solidFill>
                <a:latin typeface="Avenir Next LT Pro" panose="020B0504020202020204" pitchFamily="34" charset="0"/>
                <a:ea typeface="Montserrat Alternates" charset="0"/>
                <a:cs typeface="Montserrat Alternates" charset="0"/>
              </a:rPr>
              <a:t>, </a:t>
            </a:r>
            <a:r>
              <a:rPr lang="en-US" sz="2400" spc="180" dirty="0" err="1">
                <a:solidFill>
                  <a:srgbClr val="354659"/>
                </a:solidFill>
                <a:latin typeface="Avenir Next LT Pro" panose="020B0504020202020204" pitchFamily="34" charset="0"/>
                <a:ea typeface="Montserrat Alternates" charset="0"/>
                <a:cs typeface="Montserrat Alternates" charset="0"/>
              </a:rPr>
              <a:t>neovisnog</a:t>
            </a:r>
            <a:r>
              <a:rPr lang="en-US" sz="2400" spc="180" dirty="0">
                <a:solidFill>
                  <a:srgbClr val="354659"/>
                </a:solidFill>
                <a:latin typeface="Avenir Next LT Pro" panose="020B0504020202020204" pitchFamily="34" charset="0"/>
                <a:ea typeface="Montserrat Alternates" charset="0"/>
                <a:cs typeface="Montserrat Alternates" charset="0"/>
              </a:rPr>
              <a:t> </a:t>
            </a:r>
            <a:r>
              <a:rPr lang="en-US" sz="2400" spc="180" dirty="0" err="1">
                <a:solidFill>
                  <a:srgbClr val="354659"/>
                </a:solidFill>
                <a:latin typeface="Avenir Next LT Pro" panose="020B0504020202020204" pitchFamily="34" charset="0"/>
                <a:ea typeface="Montserrat Alternates" charset="0"/>
                <a:cs typeface="Montserrat Alternates" charset="0"/>
              </a:rPr>
              <a:t>provjeravatelja</a:t>
            </a:r>
            <a:r>
              <a:rPr lang="en-US" sz="2400" spc="180" dirty="0">
                <a:solidFill>
                  <a:srgbClr val="354659"/>
                </a:solidFill>
                <a:latin typeface="Avenir Next LT Pro" panose="020B0504020202020204" pitchFamily="34" charset="0"/>
                <a:ea typeface="Montserrat Alternates" charset="0"/>
                <a:cs typeface="Montserrat Alternates" charset="0"/>
              </a:rPr>
              <a:t> </a:t>
            </a:r>
            <a:r>
              <a:rPr lang="en-US" sz="2400" spc="180" dirty="0" err="1">
                <a:solidFill>
                  <a:srgbClr val="354659"/>
                </a:solidFill>
                <a:latin typeface="Avenir Next LT Pro" panose="020B0504020202020204" pitchFamily="34" charset="0"/>
                <a:ea typeface="Montserrat Alternates" charset="0"/>
                <a:cs typeface="Montserrat Alternates" charset="0"/>
              </a:rPr>
              <a:t>informacija</a:t>
            </a:r>
            <a:r>
              <a:rPr lang="en-US" sz="2400" spc="180" dirty="0">
                <a:solidFill>
                  <a:srgbClr val="354659"/>
                </a:solidFill>
                <a:latin typeface="Avenir Next LT Pro" panose="020B0504020202020204" pitchFamily="34" charset="0"/>
                <a:ea typeface="Montserrat Alternates" charset="0"/>
                <a:cs typeface="Montserrat Alternates" charset="0"/>
              </a:rPr>
              <a:t> </a:t>
            </a:r>
            <a:r>
              <a:rPr lang="en-US" sz="2400" spc="180" dirty="0" err="1">
                <a:solidFill>
                  <a:srgbClr val="354659"/>
                </a:solidFill>
                <a:latin typeface="Avenir Next LT Pro" panose="020B0504020202020204" pitchFamily="34" charset="0"/>
                <a:ea typeface="Montserrat Alternates" charset="0"/>
                <a:cs typeface="Montserrat Alternates" charset="0"/>
              </a:rPr>
              <a:t>na</a:t>
            </a:r>
            <a:r>
              <a:rPr lang="en-US" sz="2400" spc="180" dirty="0">
                <a:solidFill>
                  <a:srgbClr val="354659"/>
                </a:solidFill>
                <a:latin typeface="Avenir Next LT Pro" panose="020B0504020202020204" pitchFamily="34" charset="0"/>
                <a:ea typeface="Montserrat Alternates" charset="0"/>
                <a:cs typeface="Montserrat Alternates" charset="0"/>
              </a:rPr>
              <a:t> </a:t>
            </a:r>
            <a:r>
              <a:rPr lang="en-US" sz="2400" spc="180" dirty="0" err="1">
                <a:solidFill>
                  <a:srgbClr val="354659"/>
                </a:solidFill>
                <a:latin typeface="Avenir Next LT Pro" panose="020B0504020202020204" pitchFamily="34" charset="0"/>
                <a:ea typeface="Montserrat Alternates" charset="0"/>
                <a:cs typeface="Montserrat Alternates" charset="0"/>
              </a:rPr>
              <a:t>Ekonomskom</a:t>
            </a:r>
            <a:r>
              <a:rPr lang="en-US" sz="2400" spc="180" dirty="0">
                <a:solidFill>
                  <a:srgbClr val="354659"/>
                </a:solidFill>
                <a:latin typeface="Avenir Next LT Pro" panose="020B0504020202020204" pitchFamily="34" charset="0"/>
                <a:ea typeface="Montserrat Alternates" charset="0"/>
                <a:cs typeface="Montserrat Alternates" charset="0"/>
              </a:rPr>
              <a:t> </a:t>
            </a:r>
            <a:r>
              <a:rPr lang="en-US" sz="2400" spc="180" dirty="0" err="1">
                <a:solidFill>
                  <a:srgbClr val="354659"/>
                </a:solidFill>
                <a:latin typeface="Avenir Next LT Pro" panose="020B0504020202020204" pitchFamily="34" charset="0"/>
                <a:ea typeface="Montserrat Alternates" charset="0"/>
                <a:cs typeface="Montserrat Alternates" charset="0"/>
              </a:rPr>
              <a:t>fakultetu</a:t>
            </a:r>
            <a:r>
              <a:rPr lang="en-US" sz="2400" spc="180" dirty="0">
                <a:solidFill>
                  <a:srgbClr val="354659"/>
                </a:solidFill>
                <a:latin typeface="Avenir Next LT Pro" panose="020B0504020202020204" pitchFamily="34" charset="0"/>
                <a:ea typeface="Montserrat Alternates" charset="0"/>
                <a:cs typeface="Montserrat Alternates" charset="0"/>
              </a:rPr>
              <a:t> u </a:t>
            </a:r>
            <a:r>
              <a:rPr lang="en-US" sz="2400" spc="180" dirty="0" err="1">
                <a:solidFill>
                  <a:srgbClr val="354659"/>
                </a:solidFill>
                <a:latin typeface="Avenir Next LT Pro" panose="020B0504020202020204" pitchFamily="34" charset="0"/>
                <a:ea typeface="Montserrat Alternates" charset="0"/>
                <a:cs typeface="Montserrat Alternates" charset="0"/>
              </a:rPr>
              <a:t>Rijeci</a:t>
            </a:r>
            <a:endParaRPr lang="en-US" sz="2400" spc="180" dirty="0">
              <a:solidFill>
                <a:srgbClr val="354659"/>
              </a:solidFill>
              <a:latin typeface="Avenir Next LT Pro" panose="020B0504020202020204" pitchFamily="34" charset="0"/>
              <a:ea typeface="Montserrat Alternates" charset="0"/>
              <a:cs typeface="Montserrat Alternates" charset="0"/>
            </a:endParaRPr>
          </a:p>
        </p:txBody>
      </p:sp>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1057691" y="2641336"/>
            <a:ext cx="2627604" cy="749873"/>
          </a:xfrm>
          <a:prstGeom prst="rect">
            <a:avLst/>
          </a:prstGeom>
        </p:spPr>
      </p:pic>
      <p:sp>
        <p:nvSpPr>
          <p:cNvPr id="7" name="TextBox 6"/>
          <p:cNvSpPr txBox="1"/>
          <p:nvPr/>
        </p:nvSpPr>
        <p:spPr>
          <a:xfrm>
            <a:off x="1550020" y="5943600"/>
            <a:ext cx="9545444" cy="553998"/>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6000" y="252000"/>
            <a:ext cx="2348215" cy="612000"/>
          </a:xfrm>
          <a:prstGeom prst="rect">
            <a:avLst/>
          </a:prstGeom>
        </p:spPr>
      </p:pic>
      <p:pic>
        <p:nvPicPr>
          <p:cNvPr id="11" name="Picture 10"/>
          <p:cNvPicPr>
            <a:picLocks noChangeAspect="1"/>
          </p:cNvPicPr>
          <p:nvPr/>
        </p:nvPicPr>
        <p:blipFill>
          <a:blip r:embed="rId4"/>
          <a:stretch>
            <a:fillRect/>
          </a:stretch>
        </p:blipFill>
        <p:spPr>
          <a:xfrm>
            <a:off x="3512635" y="252000"/>
            <a:ext cx="2570396" cy="612000"/>
          </a:xfrm>
          <a:prstGeom prst="rect">
            <a:avLst/>
          </a:prstGeom>
        </p:spPr>
      </p:pic>
      <p:pic>
        <p:nvPicPr>
          <p:cNvPr id="15" name="Picture 14"/>
          <p:cNvPicPr>
            <a:picLocks noChangeAspect="1"/>
          </p:cNvPicPr>
          <p:nvPr/>
        </p:nvPicPr>
        <p:blipFill>
          <a:blip r:embed="rId5"/>
          <a:stretch>
            <a:fillRect/>
          </a:stretch>
        </p:blipFill>
        <p:spPr>
          <a:xfrm>
            <a:off x="6949990" y="58396"/>
            <a:ext cx="1034017" cy="1012779"/>
          </a:xfrm>
          <a:prstGeom prst="rect">
            <a:avLst/>
          </a:prstGeom>
        </p:spPr>
      </p:pic>
      <p:pic>
        <p:nvPicPr>
          <p:cNvPr id="16" name="Picture 15"/>
          <p:cNvPicPr>
            <a:picLocks noChangeAspect="1"/>
          </p:cNvPicPr>
          <p:nvPr/>
        </p:nvPicPr>
        <p:blipFill>
          <a:blip r:embed="rId6"/>
          <a:stretch>
            <a:fillRect/>
          </a:stretch>
        </p:blipFill>
        <p:spPr>
          <a:xfrm>
            <a:off x="8854071" y="252000"/>
            <a:ext cx="2133705" cy="612000"/>
          </a:xfrm>
          <a:prstGeom prst="rect">
            <a:avLst/>
          </a:prstGeom>
        </p:spPr>
      </p:pic>
      <p:pic>
        <p:nvPicPr>
          <p:cNvPr id="6" name="Picture 5">
            <a:extLst>
              <a:ext uri="{FF2B5EF4-FFF2-40B4-BE49-F238E27FC236}">
                <a16:creationId xmlns:a16="http://schemas.microsoft.com/office/drawing/2014/main" id="{03ED378B-D6AE-40A7-8B30-6884C91BE8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7691" y="4399776"/>
            <a:ext cx="2199155" cy="749873"/>
          </a:xfrm>
          <a:prstGeom prst="rect">
            <a:avLst/>
          </a:prstGeom>
        </p:spPr>
      </p:pic>
      <p:sp>
        <p:nvSpPr>
          <p:cNvPr id="20" name="TextBox 19">
            <a:extLst>
              <a:ext uri="{FF2B5EF4-FFF2-40B4-BE49-F238E27FC236}">
                <a16:creationId xmlns:a16="http://schemas.microsoft.com/office/drawing/2014/main" id="{CDEF0388-296B-4E0D-9BF5-2A8433E07D7E}"/>
              </a:ext>
            </a:extLst>
          </p:cNvPr>
          <p:cNvSpPr txBox="1"/>
          <p:nvPr/>
        </p:nvSpPr>
        <p:spPr>
          <a:xfrm>
            <a:off x="3855711" y="3068175"/>
            <a:ext cx="7908292" cy="2405017"/>
          </a:xfrm>
          <a:prstGeom prst="rect">
            <a:avLst/>
          </a:prstGeom>
          <a:noFill/>
        </p:spPr>
        <p:txBody>
          <a:bodyPr wrap="square">
            <a:spAutoFit/>
          </a:bodyPr>
          <a:lstStyle/>
          <a:p>
            <a:pPr>
              <a:lnSpc>
                <a:spcPct val="115000"/>
              </a:lnSpc>
              <a:spcAft>
                <a:spcPts val="1000"/>
              </a:spcAft>
            </a:pPr>
            <a:r>
              <a:rPr lang="hr-HR" sz="2800" b="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RAZVOJ KOMPETENCIJA U FACT-CHECKINGU: </a:t>
            </a:r>
            <a:r>
              <a:rPr lang="en-US" sz="2800" b="1" dirty="0">
                <a:solidFill>
                  <a:srgbClr val="2F5496"/>
                </a:solidFill>
                <a:latin typeface="Calibri" panose="020F0502020204030204" pitchFamily="34" charset="0"/>
                <a:ea typeface="Times New Roman" panose="02020603050405020304" pitchFamily="18" charset="0"/>
                <a:cs typeface="Times New Roman" panose="02020603050405020304" pitchFamily="18" charset="0"/>
              </a:rPr>
              <a:t>        </a:t>
            </a:r>
            <a:r>
              <a:rPr lang="hr-HR" sz="2800" b="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OD TEMELJA DO</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hr-HR" sz="2800" b="1" dirty="0">
                <a:solidFill>
                  <a:srgbClr val="2F5496"/>
                </a:solidFill>
                <a:latin typeface="Calibri" panose="020F0502020204030204" pitchFamily="34" charset="0"/>
                <a:ea typeface="Times New Roman" panose="02020603050405020304" pitchFamily="18" charset="0"/>
                <a:cs typeface="Times New Roman" panose="02020603050405020304" pitchFamily="18" charset="0"/>
              </a:rPr>
              <a:t>NAPREDNIH </a:t>
            </a:r>
            <a:r>
              <a:rPr lang="hr-HR" sz="2800" b="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PRISTUPA</a:t>
            </a:r>
            <a:endParaRPr lang="en-US" sz="2800" b="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US" sz="1200" b="1" dirty="0">
              <a:solidFill>
                <a:srgbClr val="2F5496"/>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err="1">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Predavač</a:t>
            </a:r>
            <a:r>
              <a:rPr lang="en-US" sz="240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 Bojana Borić, </a:t>
            </a:r>
            <a:r>
              <a:rPr lang="en-US" sz="2400" dirty="0" err="1">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dipl.ing.met</a:t>
            </a:r>
            <a:r>
              <a:rPr lang="en-US" sz="240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univ.spec.oecoing</a:t>
            </a:r>
            <a:r>
              <a:rPr lang="en-US" sz="240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 PMP</a:t>
            </a:r>
          </a:p>
          <a:p>
            <a:pPr algn="r">
              <a:lnSpc>
                <a:spcPct val="115000"/>
              </a:lnSpc>
              <a:spcAft>
                <a:spcPts val="1000"/>
              </a:spcAft>
            </a:pPr>
            <a:r>
              <a:rPr lang="en-US" i="1" dirty="0">
                <a:solidFill>
                  <a:srgbClr val="2F5496"/>
                </a:solidFill>
                <a:latin typeface="Calibri" panose="020F0502020204030204" pitchFamily="34" charset="0"/>
                <a:ea typeface="Times New Roman" panose="02020603050405020304" pitchFamily="18" charset="0"/>
                <a:cs typeface="Times New Roman" panose="02020603050405020304" pitchFamily="18" charset="0"/>
              </a:rPr>
              <a:t>3. </a:t>
            </a:r>
            <a:r>
              <a:rPr lang="en-US" i="1" dirty="0" err="1">
                <a:solidFill>
                  <a:srgbClr val="2F5496"/>
                </a:solidFill>
                <a:latin typeface="Calibri" panose="020F0502020204030204" pitchFamily="34" charset="0"/>
                <a:ea typeface="Times New Roman" panose="02020603050405020304" pitchFamily="18" charset="0"/>
                <a:cs typeface="Times New Roman" panose="02020603050405020304" pitchFamily="18" charset="0"/>
              </a:rPr>
              <a:t>srpnja</a:t>
            </a:r>
            <a:r>
              <a:rPr lang="en-US" i="1" dirty="0">
                <a:solidFill>
                  <a:srgbClr val="2F5496"/>
                </a:solidFill>
                <a:latin typeface="Calibri" panose="020F0502020204030204" pitchFamily="34" charset="0"/>
                <a:ea typeface="Times New Roman" panose="02020603050405020304" pitchFamily="18" charset="0"/>
                <a:cs typeface="Times New Roman" panose="02020603050405020304" pitchFamily="18" charset="0"/>
              </a:rPr>
              <a:t> 2024.</a:t>
            </a:r>
            <a:endParaRPr lang="hr-HR"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8601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21D9634-45C7-4B8F-BDF2-0F30680589BB}"/>
              </a:ext>
            </a:extLst>
          </p:cNvPr>
          <p:cNvSpPr txBox="1"/>
          <p:nvPr/>
        </p:nvSpPr>
        <p:spPr>
          <a:xfrm>
            <a:off x="574851" y="1815986"/>
            <a:ext cx="10277340" cy="2900538"/>
          </a:xfrm>
          <a:prstGeom prst="rect">
            <a:avLst/>
          </a:prstGeom>
          <a:noFill/>
        </p:spPr>
        <p:txBody>
          <a:bodyPr wrap="square" rtlCol="0">
            <a:spAutoFit/>
          </a:bodyPr>
          <a:lstStyle/>
          <a:p>
            <a:pPr algn="just">
              <a:lnSpc>
                <a:spcPct val="115000"/>
              </a:lnSpc>
              <a:spcAft>
                <a:spcPts val="1000"/>
              </a:spcAft>
            </a:pPr>
            <a:r>
              <a:rPr lang="hr-HR" sz="2000" dirty="0">
                <a:latin typeface="Calibri" panose="020F0502020204030204" pitchFamily="34" charset="0"/>
                <a:ea typeface="Times New Roman" panose="02020603050405020304" pitchFamily="18" charset="0"/>
                <a:cs typeface="Times New Roman" panose="02020603050405020304" pitchFamily="18" charset="0"/>
              </a:rPr>
              <a:t>Iako specijalizirani </a:t>
            </a:r>
            <a:r>
              <a:rPr lang="hr-HR" sz="2000" dirty="0" err="1">
                <a:latin typeface="Calibri" panose="020F0502020204030204" pitchFamily="34" charset="0"/>
                <a:ea typeface="Times New Roman" panose="02020603050405020304" pitchFamily="18" charset="0"/>
                <a:cs typeface="Times New Roman" panose="02020603050405020304" pitchFamily="18" charset="0"/>
              </a:rPr>
              <a:t>fact-checkeri</a:t>
            </a:r>
            <a:r>
              <a:rPr lang="hr-HR" sz="2000" dirty="0">
                <a:latin typeface="Calibri" panose="020F0502020204030204" pitchFamily="34" charset="0"/>
                <a:ea typeface="Times New Roman" panose="02020603050405020304" pitchFamily="18" charset="0"/>
                <a:cs typeface="Times New Roman" panose="02020603050405020304" pitchFamily="18" charset="0"/>
              </a:rPr>
              <a:t> nisu toliko česta pojava, potrebno je naglasiti kako su gotovo svi veliki medijski nakladnici u Sjedinjenim Američkim Državama prihvatili trend razvoja </a:t>
            </a:r>
            <a:r>
              <a:rPr lang="hr-HR" sz="2000" dirty="0" err="1">
                <a:latin typeface="Calibri" panose="020F0502020204030204" pitchFamily="34" charset="0"/>
                <a:ea typeface="Times New Roman" panose="02020603050405020304" pitchFamily="18" charset="0"/>
                <a:cs typeface="Times New Roman" panose="02020603050405020304" pitchFamily="18" charset="0"/>
              </a:rPr>
              <a:t>fact-checkinga</a:t>
            </a:r>
            <a:r>
              <a:rPr lang="hr-HR" sz="2000" dirty="0">
                <a:latin typeface="Calibri" panose="020F0502020204030204" pitchFamily="34" charset="0"/>
                <a:ea typeface="Times New Roman" panose="02020603050405020304" pitchFamily="18" charset="0"/>
                <a:cs typeface="Times New Roman" panose="02020603050405020304" pitchFamily="18" charset="0"/>
              </a:rPr>
              <a:t> i okušali se u njemu.</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Od svih </a:t>
            </a:r>
            <a:r>
              <a:rPr lang="hr-HR" sz="2000" dirty="0" err="1">
                <a:effectLst/>
                <a:latin typeface="Calibri" panose="020F0502020204030204" pitchFamily="34" charset="0"/>
                <a:ea typeface="Times New Roman" panose="02020603050405020304" pitchFamily="18" charset="0"/>
                <a:cs typeface="Times New Roman" panose="02020603050405020304" pitchFamily="18" charset="0"/>
              </a:rPr>
              <a:t>fact-checkera</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trenutno aktivnih u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SAD-u</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samo ih je pet osnovano prije 2010. godine.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hr-HR" sz="2000" b="1" dirty="0">
                <a:effectLst/>
                <a:latin typeface="Calibri" panose="020F0502020204030204" pitchFamily="34" charset="0"/>
                <a:ea typeface="Times New Roman" panose="02020603050405020304" pitchFamily="18" charset="0"/>
                <a:cs typeface="Times New Roman" panose="02020603050405020304" pitchFamily="18" charset="0"/>
              </a:rPr>
              <a:t>2003. godine osnivan FactCheck.org </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od strane </a:t>
            </a:r>
            <a:r>
              <a:rPr lang="hr-HR" sz="2000" dirty="0" err="1">
                <a:effectLst/>
                <a:latin typeface="Calibri" panose="020F0502020204030204" pitchFamily="34" charset="0"/>
                <a:ea typeface="Times New Roman" panose="02020603050405020304" pitchFamily="18" charset="0"/>
                <a:cs typeface="Times New Roman" panose="02020603050405020304" pitchFamily="18" charset="0"/>
              </a:rPr>
              <a:t>Annenberg</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2000" dirty="0" err="1">
                <a:effectLst/>
                <a:latin typeface="Calibri" panose="020F0502020204030204" pitchFamily="34" charset="0"/>
                <a:ea typeface="Times New Roman" panose="02020603050405020304" pitchFamily="18" charset="0"/>
                <a:cs typeface="Times New Roman" panose="02020603050405020304" pitchFamily="18" charset="0"/>
              </a:rPr>
              <a:t>Public</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2000" dirty="0" err="1">
                <a:effectLst/>
                <a:latin typeface="Calibri" panose="020F0502020204030204" pitchFamily="34" charset="0"/>
                <a:ea typeface="Times New Roman" panose="02020603050405020304" pitchFamily="18" charset="0"/>
                <a:cs typeface="Times New Roman" panose="02020603050405020304" pitchFamily="18" charset="0"/>
              </a:rPr>
              <a:t>Policy</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2000" dirty="0" err="1">
                <a:effectLst/>
                <a:latin typeface="Calibri" panose="020F0502020204030204" pitchFamily="34" charset="0"/>
                <a:ea typeface="Times New Roman" panose="02020603050405020304" pitchFamily="18" charset="0"/>
                <a:cs typeface="Times New Roman" panose="02020603050405020304" pitchFamily="18" charset="0"/>
              </a:rPr>
              <a:t>Center</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na Sveučilištu u Pennsylvaniji, kao </a:t>
            </a:r>
            <a:r>
              <a:rPr lang="hr-HR" sz="2000" dirty="0" err="1">
                <a:effectLst/>
                <a:latin typeface="Calibri" panose="020F0502020204030204" pitchFamily="34" charset="0"/>
                <a:ea typeface="Times New Roman" panose="02020603050405020304" pitchFamily="18" charset="0"/>
                <a:cs typeface="Times New Roman" panose="02020603050405020304" pitchFamily="18" charset="0"/>
              </a:rPr>
              <a:t>prv</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2000" dirty="0" err="1">
                <a:effectLst/>
                <a:latin typeface="Calibri" panose="020F0502020204030204" pitchFamily="34" charset="0"/>
                <a:ea typeface="Times New Roman" panose="02020603050405020304" pitchFamily="18" charset="0"/>
                <a:cs typeface="Times New Roman" panose="02020603050405020304" pitchFamily="18" charset="0"/>
              </a:rPr>
              <a:t>organizacij</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koja se isključivo bavila provjerom činjenica političkih izjava. </a:t>
            </a:r>
          </a:p>
          <a:p>
            <a:pPr algn="just">
              <a:lnSpc>
                <a:spcPct val="115000"/>
              </a:lnSpc>
              <a:spcAft>
                <a:spcPts val="1000"/>
              </a:spcAft>
            </a:pP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D7814320-DE6C-453A-8C39-9112F561D7FB}"/>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5227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21D9634-45C7-4B8F-BDF2-0F30680589BB}"/>
              </a:ext>
            </a:extLst>
          </p:cNvPr>
          <p:cNvSpPr txBox="1"/>
          <p:nvPr/>
        </p:nvSpPr>
        <p:spPr>
          <a:xfrm>
            <a:off x="510144" y="5110553"/>
            <a:ext cx="10277340" cy="369332"/>
          </a:xfrm>
          <a:prstGeom prst="rect">
            <a:avLst/>
          </a:prstGeom>
          <a:noFill/>
        </p:spPr>
        <p:txBody>
          <a:bodyPr wrap="square" rtlCol="0">
            <a:spAutoFit/>
          </a:bodyPr>
          <a:lstStyle/>
          <a:p>
            <a:r>
              <a:rPr lang="hr-HR" sz="18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7"/>
              </a:rPr>
              <a:t>https://www.factcheck.org/</a:t>
            </a:r>
            <a:r>
              <a:rPr lang="hr-HR" sz="18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400" spc="180" dirty="0">
              <a:solidFill>
                <a:srgbClr val="354659"/>
              </a:solidFill>
              <a:latin typeface="Avenir Next LT Pro" panose="020B0504020202020204" pitchFamily="34" charset="0"/>
              <a:ea typeface="Montserrat Alternates" charset="0"/>
              <a:cs typeface="Montserrat Alternates" charset="0"/>
            </a:endParaRPr>
          </a:p>
        </p:txBody>
      </p:sp>
      <p:pic>
        <p:nvPicPr>
          <p:cNvPr id="17" name="Picture 16">
            <a:extLst>
              <a:ext uri="{FF2B5EF4-FFF2-40B4-BE49-F238E27FC236}">
                <a16:creationId xmlns:a16="http://schemas.microsoft.com/office/drawing/2014/main" id="{D7814320-DE6C-453A-8C39-9112F561D7FB}"/>
              </a:ext>
            </a:extLst>
          </p:cNvPr>
          <p:cNvPicPr/>
          <p:nvPr/>
        </p:nvPicPr>
        <p:blipFill rotWithShape="1">
          <a:blip r:embed="rId8"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842808E3-7079-4100-865E-BB972955C4C8}"/>
              </a:ext>
            </a:extLst>
          </p:cNvPr>
          <p:cNvPicPr/>
          <p:nvPr/>
        </p:nvPicPr>
        <p:blipFill>
          <a:blip r:embed="rId9"/>
          <a:stretch>
            <a:fillRect/>
          </a:stretch>
        </p:blipFill>
        <p:spPr>
          <a:xfrm>
            <a:off x="2124307" y="1303138"/>
            <a:ext cx="7733525" cy="3850590"/>
          </a:xfrm>
          <a:prstGeom prst="rect">
            <a:avLst/>
          </a:prstGeom>
        </p:spPr>
      </p:pic>
    </p:spTree>
    <p:extLst>
      <p:ext uri="{BB962C8B-B14F-4D97-AF65-F5344CB8AC3E}">
        <p14:creationId xmlns:p14="http://schemas.microsoft.com/office/powerpoint/2010/main" val="2338079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21D9634-45C7-4B8F-BDF2-0F30680589BB}"/>
              </a:ext>
            </a:extLst>
          </p:cNvPr>
          <p:cNvSpPr txBox="1"/>
          <p:nvPr/>
        </p:nvSpPr>
        <p:spPr>
          <a:xfrm>
            <a:off x="905848" y="5165465"/>
            <a:ext cx="10277340" cy="392159"/>
          </a:xfrm>
          <a:prstGeom prst="rect">
            <a:avLst/>
          </a:prstGeom>
          <a:noFill/>
        </p:spPr>
        <p:txBody>
          <a:bodyPr wrap="square" rtlCol="0">
            <a:spAutoFit/>
          </a:bodyPr>
          <a:lstStyle/>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2007. godine slijedili su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PolitiFact</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od St. Petersburg Timesa te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Fact</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Checker</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od Washington Posta. </a:t>
            </a:r>
          </a:p>
        </p:txBody>
      </p:sp>
      <p:pic>
        <p:nvPicPr>
          <p:cNvPr id="17" name="Picture 16">
            <a:extLst>
              <a:ext uri="{FF2B5EF4-FFF2-40B4-BE49-F238E27FC236}">
                <a16:creationId xmlns:a16="http://schemas.microsoft.com/office/drawing/2014/main" id="{D7814320-DE6C-453A-8C39-9112F561D7FB}"/>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22AEBAAB-5AD6-42DC-841C-D00B8AF1783C}"/>
              </a:ext>
            </a:extLst>
          </p:cNvPr>
          <p:cNvPicPr>
            <a:picLocks noChangeAspect="1"/>
          </p:cNvPicPr>
          <p:nvPr/>
        </p:nvPicPr>
        <p:blipFill>
          <a:blip r:embed="rId8"/>
          <a:stretch>
            <a:fillRect/>
          </a:stretch>
        </p:blipFill>
        <p:spPr>
          <a:xfrm>
            <a:off x="304636" y="1226395"/>
            <a:ext cx="4844577" cy="3775610"/>
          </a:xfrm>
          <a:prstGeom prst="rect">
            <a:avLst/>
          </a:prstGeom>
        </p:spPr>
      </p:pic>
      <p:pic>
        <p:nvPicPr>
          <p:cNvPr id="8" name="Picture 7">
            <a:extLst>
              <a:ext uri="{FF2B5EF4-FFF2-40B4-BE49-F238E27FC236}">
                <a16:creationId xmlns:a16="http://schemas.microsoft.com/office/drawing/2014/main" id="{598B2432-232E-4B58-B5A8-93CC206A5CE6}"/>
              </a:ext>
            </a:extLst>
          </p:cNvPr>
          <p:cNvPicPr>
            <a:picLocks noChangeAspect="1"/>
          </p:cNvPicPr>
          <p:nvPr/>
        </p:nvPicPr>
        <p:blipFill>
          <a:blip r:embed="rId9"/>
          <a:stretch>
            <a:fillRect/>
          </a:stretch>
        </p:blipFill>
        <p:spPr>
          <a:xfrm>
            <a:off x="5648325" y="1272115"/>
            <a:ext cx="6314150" cy="3637549"/>
          </a:xfrm>
          <a:prstGeom prst="rect">
            <a:avLst/>
          </a:prstGeom>
        </p:spPr>
      </p:pic>
    </p:spTree>
    <p:extLst>
      <p:ext uri="{BB962C8B-B14F-4D97-AF65-F5344CB8AC3E}">
        <p14:creationId xmlns:p14="http://schemas.microsoft.com/office/powerpoint/2010/main" val="258450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21D9634-45C7-4B8F-BDF2-0F30680589BB}"/>
              </a:ext>
            </a:extLst>
          </p:cNvPr>
          <p:cNvSpPr txBox="1"/>
          <p:nvPr/>
        </p:nvSpPr>
        <p:spPr>
          <a:xfrm>
            <a:off x="574850" y="1648558"/>
            <a:ext cx="10277340" cy="2816412"/>
          </a:xfrm>
          <a:prstGeom prst="rect">
            <a:avLst/>
          </a:prstGeom>
          <a:noFill/>
        </p:spPr>
        <p:txBody>
          <a:bodyPr wrap="square" rtlCol="0">
            <a:spAutoFit/>
          </a:bodyPr>
          <a:lstStyle/>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Prvu pojavu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fact-checkera</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u Europi u Velikoj Britaniji 2005. godine kada je Channel 4 News pokrenuo blog koji se bavio provjerom izjava u vrijeme parlamentarnih izbora.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Slični su projekti ostvareni 2008. godine u Francuskoj i Nizozemskoj</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15000"/>
              </a:lnSpc>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D</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o kraja 2010. godine određeni oblici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fact-checking</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portala postojali su u deset europskih država.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Tijekom 2010-ih, pojavile su se mnoge nove platforme i organizacije posvećene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fact-checkingu</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uključujući međunarodne inicijative kao što su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Full</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Fact</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(UK) i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Africa</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Check</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p>
          <a:p>
            <a:pPr algn="just">
              <a:lnSpc>
                <a:spcPct val="115000"/>
              </a:lnSpc>
              <a:spcAft>
                <a:spcPts val="1000"/>
              </a:spcAft>
            </a:pP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02EC8594-DE6D-43B3-9017-F26D166D7DAB}"/>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pic>
        <p:nvPicPr>
          <p:cNvPr id="25" name="Picture 24" descr="Return to Fullfact.org homepage">
            <a:extLst>
              <a:ext uri="{FF2B5EF4-FFF2-40B4-BE49-F238E27FC236}">
                <a16:creationId xmlns:a16="http://schemas.microsoft.com/office/drawing/2014/main" id="{2C70FFF4-A88E-4E85-80A0-160EC01B811D}"/>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285451" y="4226125"/>
            <a:ext cx="1677711" cy="1250449"/>
          </a:xfrm>
          <a:prstGeom prst="rect">
            <a:avLst/>
          </a:prstGeom>
          <a:noFill/>
          <a:ln>
            <a:noFill/>
          </a:ln>
        </p:spPr>
      </p:pic>
      <p:pic>
        <p:nvPicPr>
          <p:cNvPr id="26" name="Picture 25">
            <a:extLst>
              <a:ext uri="{FF2B5EF4-FFF2-40B4-BE49-F238E27FC236}">
                <a16:creationId xmlns:a16="http://schemas.microsoft.com/office/drawing/2014/main" id="{6F57D211-09AC-4D26-88EC-59A3CB10519B}"/>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3244850" y="4356224"/>
            <a:ext cx="2489744" cy="954514"/>
          </a:xfrm>
          <a:prstGeom prst="rect">
            <a:avLst/>
          </a:prstGeom>
          <a:noFill/>
        </p:spPr>
      </p:pic>
    </p:spTree>
    <p:extLst>
      <p:ext uri="{BB962C8B-B14F-4D97-AF65-F5344CB8AC3E}">
        <p14:creationId xmlns:p14="http://schemas.microsoft.com/office/powerpoint/2010/main" val="2739072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33139855-C717-4882-8749-01513707E98F}"/>
              </a:ext>
            </a:extLst>
          </p:cNvPr>
          <p:cNvPicPr>
            <a:picLocks noChangeAspect="1"/>
          </p:cNvPicPr>
          <p:nvPr/>
        </p:nvPicPr>
        <p:blipFill>
          <a:blip r:embed="rId8"/>
          <a:stretch>
            <a:fillRect/>
          </a:stretch>
        </p:blipFill>
        <p:spPr>
          <a:xfrm>
            <a:off x="518244" y="1351293"/>
            <a:ext cx="6156876" cy="4135541"/>
          </a:xfrm>
          <a:prstGeom prst="rect">
            <a:avLst/>
          </a:prstGeom>
        </p:spPr>
      </p:pic>
      <p:sp>
        <p:nvSpPr>
          <p:cNvPr id="17" name="TextBox 16">
            <a:extLst>
              <a:ext uri="{FF2B5EF4-FFF2-40B4-BE49-F238E27FC236}">
                <a16:creationId xmlns:a16="http://schemas.microsoft.com/office/drawing/2014/main" id="{B801E106-C8E9-4FE8-B60D-26C301448C4E}"/>
              </a:ext>
            </a:extLst>
          </p:cNvPr>
          <p:cNvSpPr txBox="1"/>
          <p:nvPr/>
        </p:nvSpPr>
        <p:spPr>
          <a:xfrm>
            <a:off x="6947210" y="2142568"/>
            <a:ext cx="5184407" cy="2031325"/>
          </a:xfrm>
          <a:prstGeom prst="rect">
            <a:avLst/>
          </a:prstGeom>
          <a:noFill/>
        </p:spPr>
        <p:txBody>
          <a:bodyPr wrap="square">
            <a:spAutoFit/>
          </a:bodyPr>
          <a:lstStyle/>
          <a:p>
            <a:r>
              <a:rPr lang="hr-HR" sz="1800" dirty="0">
                <a:effectLst/>
                <a:latin typeface="Calibri" panose="020F0502020204030204" pitchFamily="34" charset="0"/>
                <a:ea typeface="Times New Roman" panose="02020603050405020304" pitchFamily="18" charset="0"/>
                <a:cs typeface="Times New Roman" panose="02020603050405020304" pitchFamily="18" charset="0"/>
              </a:rPr>
              <a:t>2015. godine osnovana je međunarodna mreža </a:t>
            </a:r>
            <a:r>
              <a:rPr lang="hr-HR" sz="1800" b="1" i="1" dirty="0" err="1">
                <a:effectLst/>
                <a:latin typeface="Calibri" panose="020F0502020204030204" pitchFamily="34" charset="0"/>
                <a:ea typeface="Times New Roman" panose="02020603050405020304" pitchFamily="18" charset="0"/>
                <a:cs typeface="Times New Roman" panose="02020603050405020304" pitchFamily="18" charset="0"/>
              </a:rPr>
              <a:t>The</a:t>
            </a:r>
            <a:r>
              <a:rPr lang="hr-HR" sz="1800" b="1" i="1" dirty="0">
                <a:effectLst/>
                <a:latin typeface="Calibri" panose="020F0502020204030204" pitchFamily="34" charset="0"/>
                <a:ea typeface="Times New Roman" panose="02020603050405020304" pitchFamily="18" charset="0"/>
                <a:cs typeface="Times New Roman" panose="02020603050405020304" pitchFamily="18" charset="0"/>
              </a:rPr>
              <a:t> International </a:t>
            </a:r>
            <a:r>
              <a:rPr lang="hr-HR" sz="1800" b="1" i="1" dirty="0" err="1">
                <a:effectLst/>
                <a:latin typeface="Calibri" panose="020F0502020204030204" pitchFamily="34" charset="0"/>
                <a:ea typeface="Times New Roman" panose="02020603050405020304" pitchFamily="18" charset="0"/>
                <a:cs typeface="Times New Roman" panose="02020603050405020304" pitchFamily="18" charset="0"/>
              </a:rPr>
              <a:t>Fact-Checking</a:t>
            </a:r>
            <a:r>
              <a:rPr lang="hr-HR" sz="1800" b="1" i="1" dirty="0">
                <a:effectLst/>
                <a:latin typeface="Calibri" panose="020F0502020204030204" pitchFamily="34" charset="0"/>
                <a:ea typeface="Times New Roman" panose="02020603050405020304" pitchFamily="18" charset="0"/>
                <a:cs typeface="Times New Roman" panose="02020603050405020304" pitchFamily="18" charset="0"/>
              </a:rPr>
              <a:t> Network </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(IFCN) pri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Poynter</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institute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hr-HR" sz="1800" dirty="0">
                <a:effectLst/>
                <a:latin typeface="Calibri" panose="020F0502020204030204" pitchFamily="34" charset="0"/>
                <a:ea typeface="Times New Roman" panose="02020603050405020304" pitchFamily="18" charset="0"/>
                <a:cs typeface="Times New Roman" panose="02020603050405020304" pitchFamily="18" charset="0"/>
              </a:rPr>
              <a:t>IFCN je 2016. potaknuo i donošenje kodeksa načela rada, kojega je u prve dvije godine potpisalo preko 50 organizacija iz cijeloga svijeta </a:t>
            </a:r>
            <a:endParaRPr lang="hr-HR" dirty="0"/>
          </a:p>
        </p:txBody>
      </p:sp>
    </p:spTree>
    <p:extLst>
      <p:ext uri="{BB962C8B-B14F-4D97-AF65-F5344CB8AC3E}">
        <p14:creationId xmlns:p14="http://schemas.microsoft.com/office/powerpoint/2010/main" val="2282101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pic>
        <p:nvPicPr>
          <p:cNvPr id="3074" name="Picture 2" descr="CrossCheck">
            <a:extLst>
              <a:ext uri="{FF2B5EF4-FFF2-40B4-BE49-F238E27FC236}">
                <a16:creationId xmlns:a16="http://schemas.microsoft.com/office/drawing/2014/main" id="{9464DED1-97C7-433F-B16B-060ADF9220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210" y="2201924"/>
            <a:ext cx="2603476" cy="194317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B8C7AC9-664C-4F5A-91D5-AC5BAAE62566}"/>
              </a:ext>
            </a:extLst>
          </p:cNvPr>
          <p:cNvSpPr txBox="1"/>
          <p:nvPr/>
        </p:nvSpPr>
        <p:spPr>
          <a:xfrm>
            <a:off x="3251770" y="1573807"/>
            <a:ext cx="8570464" cy="3643818"/>
          </a:xfrm>
          <a:prstGeom prst="rect">
            <a:avLst/>
          </a:prstGeom>
          <a:noFill/>
        </p:spPr>
        <p:txBody>
          <a:bodyPr wrap="square">
            <a:spAutoFit/>
          </a:bodyPr>
          <a:lstStyle/>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Krajem travnja i početkom svibnja 2017., uoči francuskih predsjedničkih izbora lansirana je inicijativa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CrossCheck</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koju su činile regionalne, nacionalne i internacionalne redakcije te </a:t>
            </a:r>
            <a:r>
              <a:rPr lang="hr-HR" sz="1800" b="1" dirty="0">
                <a:effectLst/>
                <a:latin typeface="Calibri" panose="020F0502020204030204" pitchFamily="34" charset="0"/>
                <a:ea typeface="Times New Roman" panose="02020603050405020304" pitchFamily="18" charset="0"/>
                <a:cs typeface="Times New Roman" panose="02020603050405020304" pitchFamily="18" charset="0"/>
              </a:rPr>
              <a:t>Google i Facebook</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Times New Roman" panose="02020603050405020304" pitchFamily="18" charset="0"/>
              </a:rPr>
              <a:t>Facebook</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je svoju angažiranost potvrdio uvođenjem nekoliko vlastitih alata kojima će pokušati razotkriti i zaustaviti širenje fabriciranih i manipulativnih sadržaja.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Od ožujka 2017. u određenim testnim zemljama Facebook omogućava korisnicima da prijave lažne vijesti koje potom provjeravaju neovisni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fact-checkeri</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va</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inicijativa u praksi ne djeluje kako je zamišljeno pa su neistiniti i manipulativni sadržaji i dalje prisutni i dostupni bez ikakve oznake koja bi potvrdila ili negirala njihovu vjerodostojnost.</a:t>
            </a:r>
          </a:p>
        </p:txBody>
      </p:sp>
    </p:spTree>
    <p:extLst>
      <p:ext uri="{BB962C8B-B14F-4D97-AF65-F5344CB8AC3E}">
        <p14:creationId xmlns:p14="http://schemas.microsoft.com/office/powerpoint/2010/main" val="3689531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B360D1B3-DC8A-468B-A622-EFF80E035D4C}"/>
              </a:ext>
            </a:extLst>
          </p:cNvPr>
          <p:cNvPicPr/>
          <p:nvPr/>
        </p:nvPicPr>
        <p:blipFill>
          <a:blip r:embed="rId8"/>
          <a:stretch>
            <a:fillRect/>
          </a:stretch>
        </p:blipFill>
        <p:spPr>
          <a:xfrm>
            <a:off x="2872148" y="1232331"/>
            <a:ext cx="6447703" cy="1605764"/>
          </a:xfrm>
          <a:prstGeom prst="rect">
            <a:avLst/>
          </a:prstGeom>
        </p:spPr>
      </p:pic>
      <p:sp>
        <p:nvSpPr>
          <p:cNvPr id="18" name="TextBox 17">
            <a:extLst>
              <a:ext uri="{FF2B5EF4-FFF2-40B4-BE49-F238E27FC236}">
                <a16:creationId xmlns:a16="http://schemas.microsoft.com/office/drawing/2014/main" id="{D4E1ABCF-5972-45B8-AF2F-44E222EA3E41}"/>
              </a:ext>
            </a:extLst>
          </p:cNvPr>
          <p:cNvSpPr txBox="1"/>
          <p:nvPr/>
        </p:nvSpPr>
        <p:spPr>
          <a:xfrm>
            <a:off x="911128" y="3146055"/>
            <a:ext cx="10718052" cy="1938992"/>
          </a:xfrm>
          <a:prstGeom prst="rect">
            <a:avLst/>
          </a:prstGeom>
          <a:noFill/>
        </p:spPr>
        <p:txBody>
          <a:bodyPr wrap="square">
            <a:spAutoFit/>
          </a:bodyPr>
          <a:lstStyle/>
          <a:p>
            <a:r>
              <a:rPr lang="hr-HR" sz="2000" dirty="0" err="1">
                <a:effectLst/>
                <a:latin typeface="Calibri" panose="020F0502020204030204" pitchFamily="34" charset="0"/>
                <a:ea typeface="Times New Roman" panose="02020603050405020304" pitchFamily="18" charset="0"/>
                <a:cs typeface="Times New Roman" panose="02020603050405020304" pitchFamily="18" charset="0"/>
              </a:rPr>
              <a:t>Faktograf</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je član International </a:t>
            </a:r>
            <a:r>
              <a:rPr lang="hr-HR" sz="2000" dirty="0" err="1">
                <a:effectLst/>
                <a:latin typeface="Calibri" panose="020F0502020204030204" pitchFamily="34" charset="0"/>
                <a:ea typeface="Times New Roman" panose="02020603050405020304" pitchFamily="18" charset="0"/>
                <a:cs typeface="Times New Roman" panose="02020603050405020304" pitchFamily="18" charset="0"/>
              </a:rPr>
              <a:t>Fact</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2000" dirty="0" err="1">
                <a:effectLst/>
                <a:latin typeface="Calibri" panose="020F0502020204030204" pitchFamily="34" charset="0"/>
                <a:ea typeface="Times New Roman" panose="02020603050405020304" pitchFamily="18" charset="0"/>
                <a:cs typeface="Times New Roman" panose="02020603050405020304" pitchFamily="18" charset="0"/>
              </a:rPr>
              <a:t>Checking</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Networka (IFCN).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a:latin typeface="Calibri" panose="020F0502020204030204" pitchFamily="34" charset="0"/>
                <a:ea typeface="Times New Roman" panose="02020603050405020304" pitchFamily="18" charset="0"/>
                <a:cs typeface="Times New Roman" panose="02020603050405020304" pitchFamily="18" charset="0"/>
              </a:rPr>
              <a:t>P</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okrenut 2015. godine kao zajednički </a:t>
            </a:r>
            <a:r>
              <a:rPr lang="hr-HR" sz="2000" dirty="0" err="1">
                <a:effectLst/>
                <a:latin typeface="Calibri" panose="020F0502020204030204" pitchFamily="34" charset="0"/>
                <a:ea typeface="Times New Roman" panose="02020603050405020304" pitchFamily="18" charset="0"/>
                <a:cs typeface="Times New Roman" panose="02020603050405020304" pitchFamily="18" charset="0"/>
              </a:rPr>
              <a:t>suizdavački</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projekt Hrvatskog novinarskog društva i Gonga.</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Od 2018. godine Gong postaje samostalni izdavač </a:t>
            </a:r>
            <a:r>
              <a:rPr lang="hr-HR" sz="2000" dirty="0" err="1">
                <a:effectLst/>
                <a:latin typeface="Calibri" panose="020F0502020204030204" pitchFamily="34" charset="0"/>
                <a:ea typeface="Times New Roman" panose="02020603050405020304" pitchFamily="18" charset="0"/>
                <a:cs typeface="Times New Roman" panose="02020603050405020304" pitchFamily="18" charset="0"/>
              </a:rPr>
              <a:t>Faktografa</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a:latin typeface="Calibri" panose="020F0502020204030204" pitchFamily="34" charset="0"/>
                <a:ea typeface="Times New Roman" panose="02020603050405020304" pitchFamily="18" charset="0"/>
                <a:cs typeface="Times New Roman" panose="02020603050405020304" pitchFamily="18" charset="0"/>
              </a:rPr>
              <a:t>U </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studenom 2021. godine </a:t>
            </a:r>
            <a:r>
              <a:rPr lang="hr-HR" sz="2000" dirty="0" err="1">
                <a:effectLst/>
                <a:latin typeface="Calibri" panose="020F0502020204030204" pitchFamily="34" charset="0"/>
                <a:ea typeface="Times New Roman" panose="02020603050405020304" pitchFamily="18" charset="0"/>
                <a:cs typeface="Times New Roman" panose="02020603050405020304" pitchFamily="18" charset="0"/>
              </a:rPr>
              <a:t>Faktograf</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je postao zasebna organizacija.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a:latin typeface="Calibri" panose="020F0502020204030204" pitchFamily="34" charset="0"/>
                <a:ea typeface="Times New Roman" panose="02020603050405020304" pitchFamily="18" charset="0"/>
                <a:cs typeface="Times New Roman" panose="02020603050405020304" pitchFamily="18" charset="0"/>
              </a:rPr>
              <a:t>Od </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travnja 2019. </a:t>
            </a:r>
            <a:r>
              <a:rPr lang="hr-HR" sz="2000" dirty="0" err="1">
                <a:effectLst/>
                <a:latin typeface="Calibri" panose="020F0502020204030204" pitchFamily="34" charset="0"/>
                <a:ea typeface="Times New Roman" panose="02020603050405020304" pitchFamily="18" charset="0"/>
                <a:cs typeface="Times New Roman" panose="02020603050405020304" pitchFamily="18" charset="0"/>
              </a:rPr>
              <a:t>Faktograf</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je dio </a:t>
            </a:r>
            <a:r>
              <a:rPr lang="hr-HR" sz="2000" dirty="0" err="1">
                <a:effectLst/>
                <a:latin typeface="Calibri" panose="020F0502020204030204" pitchFamily="34" charset="0"/>
                <a:ea typeface="Times New Roman" panose="02020603050405020304" pitchFamily="18" charset="0"/>
                <a:cs typeface="Times New Roman" panose="02020603050405020304" pitchFamily="18" charset="0"/>
              </a:rPr>
              <a:t>Facebookova</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Third Party </a:t>
            </a:r>
            <a:r>
              <a:rPr lang="hr-HR" sz="2000" dirty="0" err="1">
                <a:effectLst/>
                <a:latin typeface="Calibri" panose="020F0502020204030204" pitchFamily="34" charset="0"/>
                <a:ea typeface="Times New Roman" panose="02020603050405020304" pitchFamily="18" charset="0"/>
                <a:cs typeface="Times New Roman" panose="02020603050405020304" pitchFamily="18" charset="0"/>
              </a:rPr>
              <a:t>Fact</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2000" dirty="0" err="1">
                <a:effectLst/>
                <a:latin typeface="Calibri" panose="020F0502020204030204" pitchFamily="34" charset="0"/>
                <a:ea typeface="Times New Roman" panose="02020603050405020304" pitchFamily="18" charset="0"/>
                <a:cs typeface="Times New Roman" panose="02020603050405020304" pitchFamily="18" charset="0"/>
              </a:rPr>
              <a:t>Checking</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programa</a:t>
            </a:r>
            <a:endParaRPr lang="hr-HR" sz="2000" dirty="0"/>
          </a:p>
        </p:txBody>
      </p:sp>
    </p:spTree>
    <p:extLst>
      <p:ext uri="{BB962C8B-B14F-4D97-AF65-F5344CB8AC3E}">
        <p14:creationId xmlns:p14="http://schemas.microsoft.com/office/powerpoint/2010/main" val="784480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7443BA33-913E-41C9-8E1A-5BAC28A3B9C2}"/>
              </a:ext>
            </a:extLst>
          </p:cNvPr>
          <p:cNvPicPr/>
          <p:nvPr/>
        </p:nvPicPr>
        <p:blipFill>
          <a:blip r:embed="rId8"/>
          <a:stretch>
            <a:fillRect/>
          </a:stretch>
        </p:blipFill>
        <p:spPr>
          <a:xfrm>
            <a:off x="1639614" y="1965936"/>
            <a:ext cx="8919528" cy="3135655"/>
          </a:xfrm>
          <a:prstGeom prst="rect">
            <a:avLst/>
          </a:prstGeom>
        </p:spPr>
      </p:pic>
      <p:sp>
        <p:nvSpPr>
          <p:cNvPr id="18" name="TextBox 17">
            <a:extLst>
              <a:ext uri="{FF2B5EF4-FFF2-40B4-BE49-F238E27FC236}">
                <a16:creationId xmlns:a16="http://schemas.microsoft.com/office/drawing/2014/main" id="{FB492FB4-F90A-4FA9-B5C7-DE6F0E231C80}"/>
              </a:ext>
            </a:extLst>
          </p:cNvPr>
          <p:cNvSpPr txBox="1"/>
          <p:nvPr/>
        </p:nvSpPr>
        <p:spPr>
          <a:xfrm>
            <a:off x="810505" y="1573777"/>
            <a:ext cx="6093372" cy="392159"/>
          </a:xfrm>
          <a:prstGeom prst="rect">
            <a:avLst/>
          </a:prstGeom>
          <a:noFill/>
        </p:spPr>
        <p:txBody>
          <a:bodyPr wrap="square">
            <a:spAutoFit/>
          </a:bodyPr>
          <a:lstStyle/>
          <a:p>
            <a:pPr algn="just">
              <a:lnSpc>
                <a:spcPct val="115000"/>
              </a:lnSpc>
              <a:spcAft>
                <a:spcPts val="1000"/>
              </a:spcAft>
            </a:pPr>
            <a:r>
              <a:rPr lang="hr-HR" sz="1800" b="1" i="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Ključni termini</a:t>
            </a:r>
            <a:endParaRPr lang="hr-H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2579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2226A626-AE51-4B24-95FB-A17AFAA09F10}"/>
              </a:ext>
            </a:extLst>
          </p:cNvPr>
          <p:cNvSpPr txBox="1"/>
          <p:nvPr/>
        </p:nvSpPr>
        <p:spPr>
          <a:xfrm>
            <a:off x="108858" y="1411120"/>
            <a:ext cx="6162270" cy="3068789"/>
          </a:xfrm>
          <a:prstGeom prst="rect">
            <a:avLst/>
          </a:prstGeom>
          <a:noFill/>
        </p:spPr>
        <p:txBody>
          <a:bodyPr wrap="square">
            <a:spAutoFit/>
          </a:bodyPr>
          <a:lstStyle/>
          <a:p>
            <a:pPr algn="just">
              <a:lnSpc>
                <a:spcPct val="115000"/>
              </a:lnSpc>
              <a:spcAft>
                <a:spcPts val="1000"/>
              </a:spcAft>
              <a:tabLst>
                <a:tab pos="457200" algn="l"/>
              </a:tabLst>
            </a:pPr>
            <a:r>
              <a:rPr lang="hr-HR" sz="1800" b="1" i="1" dirty="0">
                <a:effectLst/>
                <a:latin typeface="Calibri" panose="020F0502020204030204" pitchFamily="34" charset="0"/>
                <a:ea typeface="Times New Roman" panose="02020603050405020304" pitchFamily="18" charset="0"/>
                <a:cs typeface="Times New Roman" panose="02020603050405020304" pitchFamily="18" charset="0"/>
              </a:rPr>
              <a:t>Lažne vijesti (engl. </a:t>
            </a:r>
            <a:r>
              <a:rPr lang="hr-HR" sz="1800" b="1" i="1" dirty="0" err="1">
                <a:effectLst/>
                <a:latin typeface="Calibri" panose="020F0502020204030204" pitchFamily="34" charset="0"/>
                <a:ea typeface="Times New Roman" panose="02020603050405020304" pitchFamily="18" charset="0"/>
                <a:cs typeface="Times New Roman" panose="02020603050405020304" pitchFamily="18" charset="0"/>
              </a:rPr>
              <a:t>fake</a:t>
            </a:r>
            <a:r>
              <a:rPr lang="hr-HR" sz="1800" b="1" i="1"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1800" b="1" i="1" dirty="0" err="1">
                <a:effectLst/>
                <a:latin typeface="Calibri" panose="020F0502020204030204" pitchFamily="34" charset="0"/>
                <a:ea typeface="Times New Roman" panose="02020603050405020304" pitchFamily="18" charset="0"/>
                <a:cs typeface="Times New Roman" panose="02020603050405020304" pitchFamily="18" charset="0"/>
              </a:rPr>
              <a:t>news</a:t>
            </a:r>
            <a:r>
              <a:rPr lang="hr-HR" sz="1800" b="1" i="1" dirty="0">
                <a:effectLst/>
                <a:latin typeface="Calibri" panose="020F0502020204030204" pitchFamily="34" charset="0"/>
                <a:ea typeface="Times New Roman" panose="02020603050405020304" pitchFamily="18" charset="0"/>
                <a:cs typeface="Times New Roman" panose="02020603050405020304" pitchFamily="18" charset="0"/>
              </a:rPr>
              <a:t>)</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 objave i članci temeljeni na lažnim informacijama, prezentirani tako da izgledaju kao vijest, s ciljem da zavaraju čitatelje radi financijske, ideološke ili druge dobiti.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457200" algn="l"/>
              </a:tabLst>
            </a:pPr>
            <a:r>
              <a:rPr lang="hr-HR" sz="1800" i="1" dirty="0">
                <a:effectLst/>
                <a:latin typeface="Calibri" panose="020F0502020204030204" pitchFamily="34" charset="0"/>
                <a:ea typeface="Times New Roman" panose="02020603050405020304" pitchFamily="18" charset="0"/>
                <a:cs typeface="Times New Roman" panose="02020603050405020304" pitchFamily="18" charset="0"/>
              </a:rPr>
              <a:t>Vijesti koje imaju svrhu širenje netočnih informacija. Često su senzacionalističke i koristi ih žuti tisak. Koriste se i u svrhu dezinformiranja i zastrašivanja, posebno u totalitarnim režimima. U digitalnom dobu jako se brzo šire i značajno narušavaju ugled organizacija ili pojedinaca</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48BCDAE-FA6E-43B9-8761-311892D154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8097" y="1267166"/>
            <a:ext cx="5635045" cy="4226284"/>
          </a:xfrm>
          <a:prstGeom prst="rect">
            <a:avLst/>
          </a:prstGeom>
        </p:spPr>
      </p:pic>
    </p:spTree>
    <p:extLst>
      <p:ext uri="{BB962C8B-B14F-4D97-AF65-F5344CB8AC3E}">
        <p14:creationId xmlns:p14="http://schemas.microsoft.com/office/powerpoint/2010/main" val="761398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B96B3CD0-657B-4424-AEB9-C3C820F9F038}"/>
              </a:ext>
            </a:extLst>
          </p:cNvPr>
          <p:cNvSpPr txBox="1"/>
          <p:nvPr/>
        </p:nvSpPr>
        <p:spPr>
          <a:xfrm>
            <a:off x="245826" y="1914587"/>
            <a:ext cx="4962197" cy="1984902"/>
          </a:xfrm>
          <a:prstGeom prst="rect">
            <a:avLst/>
          </a:prstGeom>
          <a:noFill/>
        </p:spPr>
        <p:txBody>
          <a:bodyPr wrap="square">
            <a:spAutoFit/>
          </a:bodyPr>
          <a:lstStyle/>
          <a:p>
            <a:pPr algn="just">
              <a:lnSpc>
                <a:spcPct val="115000"/>
              </a:lnSpc>
              <a:spcAft>
                <a:spcPts val="1000"/>
              </a:spcAft>
              <a:tabLst>
                <a:tab pos="457200" algn="l"/>
              </a:tabLst>
            </a:pPr>
            <a:r>
              <a:rPr lang="hr-HR" sz="1800" b="1" i="1" dirty="0">
                <a:effectLst/>
                <a:latin typeface="Calibri" panose="020F0502020204030204" pitchFamily="34" charset="0"/>
                <a:ea typeface="Times New Roman" panose="02020603050405020304" pitchFamily="18" charset="0"/>
                <a:cs typeface="Times New Roman" panose="02020603050405020304" pitchFamily="18" charset="0"/>
              </a:rPr>
              <a:t>Ocjene točnosti (engl. </a:t>
            </a:r>
            <a:r>
              <a:rPr lang="hr-HR" sz="1800" b="1" i="1" dirty="0" err="1">
                <a:effectLst/>
                <a:latin typeface="Calibri" panose="020F0502020204030204" pitchFamily="34" charset="0"/>
                <a:ea typeface="Times New Roman" panose="02020603050405020304" pitchFamily="18" charset="0"/>
                <a:cs typeface="Times New Roman" panose="02020603050405020304" pitchFamily="18" charset="0"/>
              </a:rPr>
              <a:t>Ratings</a:t>
            </a:r>
            <a:r>
              <a:rPr lang="hr-HR" sz="1800" b="1" i="1"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1800" b="1" i="1" dirty="0" err="1">
                <a:effectLst/>
                <a:latin typeface="Calibri" panose="020F0502020204030204" pitchFamily="34" charset="0"/>
                <a:ea typeface="Times New Roman" panose="02020603050405020304" pitchFamily="18" charset="0"/>
                <a:cs typeface="Times New Roman" panose="02020603050405020304" pitchFamily="18" charset="0"/>
              </a:rPr>
              <a:t>of</a:t>
            </a:r>
            <a:r>
              <a:rPr lang="hr-HR" sz="1800" b="1" i="1"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1800" b="1" i="1" dirty="0" err="1">
                <a:effectLst/>
                <a:latin typeface="Calibri" panose="020F0502020204030204" pitchFamily="34" charset="0"/>
                <a:ea typeface="Times New Roman" panose="02020603050405020304" pitchFamily="18" charset="0"/>
                <a:cs typeface="Times New Roman" panose="02020603050405020304" pitchFamily="18" charset="0"/>
              </a:rPr>
              <a:t>Accuracy</a:t>
            </a:r>
            <a:r>
              <a:rPr lang="hr-HR" sz="1800" b="1" i="1"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1800" i="1"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Fact-checking</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organizacije često koriste sustave ocjenjivanja za kategorizaciju točnosti tvrdnji. Na primjer,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PolitiFact</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koristi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Truth</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-O-</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Meter</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sa skalom od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True</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(istinito) do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Pants</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on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Fire</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(potpuno lažno).</a:t>
            </a:r>
          </a:p>
        </p:txBody>
      </p:sp>
      <p:sp>
        <p:nvSpPr>
          <p:cNvPr id="18" name="TextBox 17">
            <a:extLst>
              <a:ext uri="{FF2B5EF4-FFF2-40B4-BE49-F238E27FC236}">
                <a16:creationId xmlns:a16="http://schemas.microsoft.com/office/drawing/2014/main" id="{67B3E88F-DC59-49FE-A438-5734486485B2}"/>
              </a:ext>
            </a:extLst>
          </p:cNvPr>
          <p:cNvSpPr txBox="1"/>
          <p:nvPr/>
        </p:nvSpPr>
        <p:spPr>
          <a:xfrm>
            <a:off x="5868587" y="1385697"/>
            <a:ext cx="6093372" cy="3834127"/>
          </a:xfrm>
          <a:prstGeom prst="rect">
            <a:avLst/>
          </a:prstGeom>
          <a:noFill/>
        </p:spPr>
        <p:txBody>
          <a:bodyPr wrap="square">
            <a:spAutoFit/>
          </a:bodyPr>
          <a:lstStyle/>
          <a:p>
            <a:pPr algn="just">
              <a:lnSpc>
                <a:spcPct val="115000"/>
              </a:lnSpc>
              <a:spcAft>
                <a:spcPts val="1000"/>
              </a:spcAft>
              <a:tabLst>
                <a:tab pos="457200" algn="l"/>
              </a:tabLst>
            </a:pPr>
            <a:r>
              <a:rPr lang="hr-HR" sz="1800" b="1" i="1" dirty="0">
                <a:effectLst/>
                <a:latin typeface="Calibri" panose="020F0502020204030204" pitchFamily="34" charset="0"/>
                <a:ea typeface="Times New Roman" panose="02020603050405020304" pitchFamily="18" charset="0"/>
                <a:cs typeface="Times New Roman" panose="02020603050405020304" pitchFamily="18" charset="0"/>
              </a:rPr>
              <a:t>Verifikacija (engl. </a:t>
            </a:r>
            <a:r>
              <a:rPr lang="hr-HR" sz="1800" b="1" i="1" dirty="0" err="1">
                <a:effectLst/>
                <a:latin typeface="Calibri" panose="020F0502020204030204" pitchFamily="34" charset="0"/>
                <a:ea typeface="Times New Roman" panose="02020603050405020304" pitchFamily="18" charset="0"/>
                <a:cs typeface="Times New Roman" panose="02020603050405020304" pitchFamily="18" charset="0"/>
              </a:rPr>
              <a:t>Verification</a:t>
            </a:r>
            <a:r>
              <a:rPr lang="hr-HR" sz="1800" b="1" i="1"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1800" i="1"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Proces potvrđivanja autentičnosti i točnosti informacija prije nego što se one objave. Verifikacija može uključivati provjeru izvora, autentičnosti fotografija, video zapisa i drugih digitalnih sadržaja.</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457200" algn="l"/>
              </a:tabLst>
            </a:pP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Times New Roman" panose="02020603050405020304" pitchFamily="18" charset="0"/>
              </a:rPr>
              <a:t>Umjetna inteligencija</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 dio računalne znanosti koji se bavi razvojem sposobnosti računala da obavljaju zadaće za koje je potreban neki oblik inteligencije, poput snalaženja u novim prilikama, učenja novih koncepata, donošenja zaključaka, razumijevanja prirodnog jezika ili raspoznavanja prizora.</a:t>
            </a:r>
          </a:p>
        </p:txBody>
      </p:sp>
    </p:spTree>
    <p:extLst>
      <p:ext uri="{BB962C8B-B14F-4D97-AF65-F5344CB8AC3E}">
        <p14:creationId xmlns:p14="http://schemas.microsoft.com/office/powerpoint/2010/main" val="153489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4" name="TextBox 3">
            <a:extLst>
              <a:ext uri="{FF2B5EF4-FFF2-40B4-BE49-F238E27FC236}">
                <a16:creationId xmlns:a16="http://schemas.microsoft.com/office/drawing/2014/main" id="{E244DB0B-2120-3B0C-005C-94DE71A71CAE}"/>
              </a:ext>
            </a:extLst>
          </p:cNvPr>
          <p:cNvSpPr txBox="1"/>
          <p:nvPr/>
        </p:nvSpPr>
        <p:spPr>
          <a:xfrm>
            <a:off x="574850" y="1596188"/>
            <a:ext cx="10277340" cy="3635547"/>
          </a:xfrm>
          <a:prstGeom prst="rect">
            <a:avLst/>
          </a:prstGeom>
          <a:noFill/>
        </p:spPr>
        <p:txBody>
          <a:bodyPr wrap="square" rtlCol="0">
            <a:spAutoFit/>
          </a:bodyPr>
          <a:lstStyle/>
          <a:p>
            <a:pPr lvl="0">
              <a:lnSpc>
                <a:spcPct val="107000"/>
              </a:lnSpc>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SADRŽAJ (I)</a:t>
            </a:r>
          </a:p>
          <a:p>
            <a:pPr lvl="0">
              <a:lnSpc>
                <a:spcPct val="107000"/>
              </a:lnSpc>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hr-HR" sz="1800" b="1" dirty="0">
                <a:effectLst/>
                <a:latin typeface="Calibri" panose="020F0502020204030204" pitchFamily="34" charset="0"/>
                <a:ea typeface="Calibri" panose="020F0502020204030204" pitchFamily="34" charset="0"/>
                <a:cs typeface="Times New Roman" panose="02020603050405020304" pitchFamily="18" charset="0"/>
              </a:rPr>
              <a:t>Uvod u </a:t>
            </a:r>
            <a:r>
              <a:rPr lang="hr-HR" sz="1800" b="1" dirty="0" err="1">
                <a:effectLst/>
                <a:latin typeface="Calibri" panose="020F0502020204030204" pitchFamily="34" charset="0"/>
                <a:ea typeface="Calibri" panose="020F0502020204030204" pitchFamily="34" charset="0"/>
                <a:cs typeface="Times New Roman" panose="02020603050405020304" pitchFamily="18" charset="0"/>
              </a:rPr>
              <a:t>fact-checking</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hr-HR" sz="1800" b="1" dirty="0">
                <a:effectLst/>
                <a:latin typeface="Calibri" panose="020F0502020204030204" pitchFamily="34" charset="0"/>
                <a:ea typeface="Calibri" panose="020F0502020204030204" pitchFamily="34" charset="0"/>
                <a:cs typeface="Times New Roman" panose="02020603050405020304" pitchFamily="18" charset="0"/>
              </a:rPr>
              <a:t>Metodologija </a:t>
            </a:r>
            <a:r>
              <a:rPr lang="hr-HR" sz="1800" b="1" dirty="0" err="1">
                <a:effectLst/>
                <a:latin typeface="Calibri" panose="020F0502020204030204" pitchFamily="34" charset="0"/>
                <a:ea typeface="Calibri" panose="020F0502020204030204" pitchFamily="34" charset="0"/>
                <a:cs typeface="Times New Roman" panose="02020603050405020304" pitchFamily="18" charset="0"/>
              </a:rPr>
              <a:t>fact-checkinga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hr-HR" sz="1800" b="1" dirty="0">
                <a:effectLst/>
                <a:latin typeface="Calibri" panose="020F0502020204030204" pitchFamily="34" charset="0"/>
                <a:ea typeface="Calibri" panose="020F0502020204030204" pitchFamily="34" charset="0"/>
                <a:cs typeface="Times New Roman" panose="02020603050405020304" pitchFamily="18" charset="0"/>
              </a:rPr>
              <a:t>Kvantitativne metode u </a:t>
            </a:r>
            <a:r>
              <a:rPr lang="hr-HR" sz="1800" b="1" dirty="0" err="1">
                <a:effectLst/>
                <a:latin typeface="Calibri" panose="020F0502020204030204" pitchFamily="34" charset="0"/>
                <a:ea typeface="Calibri" panose="020F0502020204030204" pitchFamily="34" charset="0"/>
                <a:cs typeface="Times New Roman" panose="02020603050405020304" pitchFamily="18" charset="0"/>
              </a:rPr>
              <a:t>fact-checkingu</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hr-HR" sz="1800" b="1" dirty="0">
                <a:effectLst/>
                <a:latin typeface="Calibri" panose="020F0502020204030204" pitchFamily="34" charset="0"/>
                <a:ea typeface="Calibri" panose="020F0502020204030204" pitchFamily="34" charset="0"/>
                <a:cs typeface="Times New Roman" panose="02020603050405020304" pitchFamily="18" charset="0"/>
              </a:rPr>
              <a:t>Etičke dileme u </a:t>
            </a:r>
            <a:r>
              <a:rPr lang="hr-HR" sz="1800" b="1" dirty="0" err="1">
                <a:effectLst/>
                <a:latin typeface="Calibri" panose="020F0502020204030204" pitchFamily="34" charset="0"/>
                <a:ea typeface="Calibri" panose="020F0502020204030204" pitchFamily="34" charset="0"/>
                <a:cs typeface="Times New Roman" panose="02020603050405020304" pitchFamily="18" charset="0"/>
              </a:rPr>
              <a:t>fact-checkingu</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hr-HR" sz="1800" b="1" dirty="0">
                <a:effectLst/>
                <a:latin typeface="Calibri" panose="020F0502020204030204" pitchFamily="34" charset="0"/>
                <a:ea typeface="Calibri" panose="020F0502020204030204" pitchFamily="34" charset="0"/>
                <a:cs typeface="Times New Roman" panose="02020603050405020304" pitchFamily="18" charset="0"/>
              </a:rPr>
              <a:t>Integracija </a:t>
            </a:r>
            <a:r>
              <a:rPr lang="hr-HR" sz="1800" b="1" dirty="0" err="1">
                <a:effectLst/>
                <a:latin typeface="Calibri" panose="020F0502020204030204" pitchFamily="34" charset="0"/>
                <a:ea typeface="Calibri" panose="020F0502020204030204" pitchFamily="34" charset="0"/>
                <a:cs typeface="Times New Roman" panose="02020603050405020304" pitchFamily="18" charset="0"/>
              </a:rPr>
              <a:t>fact-checkinga</a:t>
            </a:r>
            <a:r>
              <a:rPr lang="hr-HR" sz="1800" b="1" dirty="0">
                <a:effectLst/>
                <a:latin typeface="Calibri" panose="020F0502020204030204" pitchFamily="34" charset="0"/>
                <a:ea typeface="Calibri" panose="020F0502020204030204" pitchFamily="34" charset="0"/>
                <a:cs typeface="Times New Roman" panose="02020603050405020304" pitchFamily="18" charset="0"/>
              </a:rPr>
              <a:t> u akademski kurikulum</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hr-HR" sz="1800" b="1" dirty="0">
                <a:effectLst/>
                <a:latin typeface="Calibri" panose="020F0502020204030204" pitchFamily="34" charset="0"/>
                <a:ea typeface="Calibri" panose="020F0502020204030204" pitchFamily="34" charset="0"/>
                <a:cs typeface="Times New Roman" panose="02020603050405020304" pitchFamily="18" charset="0"/>
              </a:rPr>
              <a:t>Primjena </a:t>
            </a:r>
            <a:r>
              <a:rPr lang="hr-HR" sz="1800" b="1" dirty="0" err="1">
                <a:effectLst/>
                <a:latin typeface="Calibri" panose="020F0502020204030204" pitchFamily="34" charset="0"/>
                <a:ea typeface="Calibri" panose="020F0502020204030204" pitchFamily="34" charset="0"/>
                <a:cs typeface="Times New Roman" panose="02020603050405020304" pitchFamily="18" charset="0"/>
              </a:rPr>
              <a:t>fact-checkingu</a:t>
            </a:r>
            <a:r>
              <a:rPr lang="hr-HR" sz="1800" b="1" dirty="0">
                <a:effectLst/>
                <a:latin typeface="Calibri" panose="020F0502020204030204" pitchFamily="34" charset="0"/>
                <a:ea typeface="Calibri" panose="020F0502020204030204" pitchFamily="34" charset="0"/>
                <a:cs typeface="Times New Roman" panose="02020603050405020304" pitchFamily="18" charset="0"/>
              </a:rPr>
              <a:t> u istraživačkim projektima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hr-HR" sz="1800" b="1" dirty="0">
                <a:effectLst/>
                <a:latin typeface="Calibri" panose="020F0502020204030204" pitchFamily="34" charset="0"/>
                <a:ea typeface="Calibri" panose="020F0502020204030204" pitchFamily="34" charset="0"/>
                <a:cs typeface="Times New Roman" panose="02020603050405020304" pitchFamily="18" charset="0"/>
              </a:rPr>
              <a:t>Razvoj kritičkog razmišljanja kroz </a:t>
            </a:r>
            <a:r>
              <a:rPr lang="hr-HR" sz="1800" b="1" dirty="0" err="1">
                <a:effectLst/>
                <a:latin typeface="Calibri" panose="020F0502020204030204" pitchFamily="34" charset="0"/>
                <a:ea typeface="Calibri" panose="020F0502020204030204" pitchFamily="34" charset="0"/>
                <a:cs typeface="Times New Roman" panose="02020603050405020304" pitchFamily="18" charset="0"/>
              </a:rPr>
              <a:t>fact-checking</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hr-HR" sz="1800" b="1" dirty="0">
                <a:effectLst/>
                <a:latin typeface="Calibri" panose="020F0502020204030204" pitchFamily="34" charset="0"/>
                <a:ea typeface="Calibri" panose="020F0502020204030204" pitchFamily="34" charset="0"/>
                <a:cs typeface="Times New Roman" panose="02020603050405020304" pitchFamily="18" charset="0"/>
              </a:rPr>
              <a:t>Evaluacija i praćenje učinka edukacije o </a:t>
            </a:r>
            <a:r>
              <a:rPr lang="hr-HR" sz="1800" b="1" dirty="0" err="1">
                <a:effectLst/>
                <a:latin typeface="Calibri" panose="020F0502020204030204" pitchFamily="34" charset="0"/>
                <a:ea typeface="Calibri" panose="020F0502020204030204" pitchFamily="34" charset="0"/>
                <a:cs typeface="Times New Roman" panose="02020603050405020304" pitchFamily="18" charset="0"/>
              </a:rPr>
              <a:t>fact-checkingu</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hr-HR" sz="1800" b="1" dirty="0">
                <a:effectLst/>
                <a:latin typeface="Calibri" panose="020F0502020204030204" pitchFamily="34" charset="0"/>
                <a:ea typeface="Calibri" panose="020F0502020204030204" pitchFamily="34" charset="0"/>
                <a:cs typeface="Times New Roman" panose="02020603050405020304" pitchFamily="18" charset="0"/>
              </a:rPr>
              <a:t>Koraci provjere činjenica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hr-HR" sz="1800" b="1" dirty="0">
                <a:effectLst/>
                <a:latin typeface="Calibri" panose="020F0502020204030204" pitchFamily="34" charset="0"/>
                <a:ea typeface="Calibri" panose="020F0502020204030204" pitchFamily="34" charset="0"/>
                <a:cs typeface="Times New Roman" panose="02020603050405020304" pitchFamily="18" charset="0"/>
              </a:rPr>
              <a:t>Narativna struktura </a:t>
            </a:r>
            <a:r>
              <a:rPr lang="hr-HR" sz="1800" b="1" dirty="0" err="1">
                <a:effectLst/>
                <a:latin typeface="Calibri" panose="020F0502020204030204" pitchFamily="34" charset="0"/>
                <a:ea typeface="Calibri" panose="020F0502020204030204" pitchFamily="34" charset="0"/>
                <a:cs typeface="Times New Roman" panose="02020603050405020304" pitchFamily="18" charset="0"/>
              </a:rPr>
              <a:t>fact-checka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05469A8F-4D24-42FD-9199-99C330FF0B3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859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003F401F-2DC9-461A-8C87-9E0099DC144B}"/>
              </a:ext>
            </a:extLst>
          </p:cNvPr>
          <p:cNvSpPr txBox="1"/>
          <p:nvPr/>
        </p:nvSpPr>
        <p:spPr>
          <a:xfrm>
            <a:off x="574849" y="1505910"/>
            <a:ext cx="11028571" cy="3661259"/>
          </a:xfrm>
          <a:prstGeom prst="rect">
            <a:avLst/>
          </a:prstGeom>
          <a:noFill/>
        </p:spPr>
        <p:txBody>
          <a:bodyPr wrap="square">
            <a:spAutoFit/>
          </a:bodyPr>
          <a:lstStyle/>
          <a:p>
            <a:pPr lvl="0" algn="just">
              <a:spcBef>
                <a:spcPts val="2000"/>
              </a:spcBef>
              <a:spcAft>
                <a:spcPts val="200"/>
              </a:spcAft>
            </a:pPr>
            <a:r>
              <a:rPr lang="hr-HR" sz="24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METODOLOGIJA FACT-CHECKINGA</a:t>
            </a:r>
            <a:endParaRPr lang="hr-HR" sz="2400" dirty="0">
              <a:effectLst/>
              <a:latin typeface="Calibri" panose="020F0502020204030204" pitchFamily="34" charset="0"/>
              <a:ea typeface="Times New Roman" panose="02020603050405020304" pitchFamily="18" charset="0"/>
              <a:cs typeface="Times New Roman" panose="02020603050405020304" pitchFamily="18" charset="0"/>
            </a:endParaRPr>
          </a:p>
          <a:p>
            <a:pPr lvl="1" algn="just">
              <a:spcBef>
                <a:spcPts val="800"/>
              </a:spcBef>
            </a:pPr>
            <a:r>
              <a:rPr lang="hr-HR" sz="2400" b="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Sistematski pristup provjeri činjenica: od identifikacije tvrdnji do evaluacije</a:t>
            </a:r>
          </a:p>
          <a:p>
            <a:pPr algn="just">
              <a:lnSpc>
                <a:spcPct val="115000"/>
              </a:lnSpc>
              <a:spcAft>
                <a:spcPts val="1000"/>
              </a:spcAft>
            </a:pPr>
            <a:r>
              <a:rPr lang="hr-HR" sz="2400" dirty="0">
                <a:effectLst/>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15000"/>
              </a:lnSpc>
              <a:spcAft>
                <a:spcPts val="1000"/>
              </a:spcAft>
            </a:pPr>
            <a:r>
              <a:rPr lang="hr-HR" dirty="0">
                <a:effectLst/>
                <a:latin typeface="Calibri" panose="020F0502020204030204" pitchFamily="34" charset="0"/>
                <a:ea typeface="Times New Roman" panose="02020603050405020304" pitchFamily="18" charset="0"/>
                <a:cs typeface="Times New Roman" panose="02020603050405020304" pitchFamily="18" charset="0"/>
              </a:rPr>
              <a:t>U </a:t>
            </a:r>
            <a:r>
              <a:rPr lang="hr-HR" dirty="0" err="1">
                <a:effectLst/>
                <a:latin typeface="Calibri" panose="020F0502020204030204" pitchFamily="34" charset="0"/>
                <a:ea typeface="Times New Roman" panose="02020603050405020304" pitchFamily="18" charset="0"/>
                <a:cs typeface="Times New Roman" panose="02020603050405020304" pitchFamily="18" charset="0"/>
              </a:rPr>
              <a:t>fact-checking</a:t>
            </a:r>
            <a:r>
              <a:rPr lang="hr-HR" dirty="0">
                <a:effectLst/>
                <a:latin typeface="Calibri" panose="020F0502020204030204" pitchFamily="34" charset="0"/>
                <a:ea typeface="Times New Roman" panose="02020603050405020304" pitchFamily="18" charset="0"/>
                <a:cs typeface="Times New Roman" panose="02020603050405020304" pitchFamily="18" charset="0"/>
              </a:rPr>
              <a:t> svijetu, odnosno svijetu medija kojima je osnovna, a često i jedina zadaća provjera činjenica, najčešće je ta provjera usmjerena na ono što dolazi od nosilaca javnih funkcija. Izjave, intervjui, javni govori i obraćanja javnih ličnosti širom svijeta svakodnevno se provjeravaju.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hr-HR" dirty="0">
                <a:effectLst/>
                <a:latin typeface="Calibri" panose="020F0502020204030204" pitchFamily="34" charset="0"/>
                <a:ea typeface="Times New Roman" panose="02020603050405020304" pitchFamily="18" charset="0"/>
                <a:cs typeface="Times New Roman" panose="02020603050405020304" pitchFamily="18" charset="0"/>
              </a:rPr>
              <a:t>Jedan broj </a:t>
            </a:r>
            <a:r>
              <a:rPr lang="hr-HR" dirty="0" err="1">
                <a:effectLst/>
                <a:latin typeface="Calibri" panose="020F0502020204030204" pitchFamily="34" charset="0"/>
                <a:ea typeface="Times New Roman" panose="02020603050405020304" pitchFamily="18" charset="0"/>
                <a:cs typeface="Times New Roman" panose="02020603050405020304" pitchFamily="18" charset="0"/>
              </a:rPr>
              <a:t>fact-checking</a:t>
            </a:r>
            <a:r>
              <a:rPr lang="hr-HR" dirty="0">
                <a:effectLst/>
                <a:latin typeface="Calibri" panose="020F0502020204030204" pitchFamily="34" charset="0"/>
                <a:ea typeface="Times New Roman" panose="02020603050405020304" pitchFamily="18" charset="0"/>
                <a:cs typeface="Times New Roman" panose="02020603050405020304" pitchFamily="18" charset="0"/>
              </a:rPr>
              <a:t> medija u svijetu ima širi opus djelovanja, pa pored nosilaca javnih funkcija, provjeravaju i ono šte govore i neke druge javne ličnosti koje svakodnevno zauzimaju značajan medijski prostor.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hr-HR" b="1" dirty="0">
                <a:effectLst/>
                <a:latin typeface="Calibri" panose="020F0502020204030204" pitchFamily="34" charset="0"/>
                <a:ea typeface="Times New Roman" panose="02020603050405020304" pitchFamily="18" charset="0"/>
                <a:cs typeface="Times New Roman" panose="02020603050405020304" pitchFamily="18" charset="0"/>
              </a:rPr>
              <a:t>Metodologija </a:t>
            </a:r>
            <a:r>
              <a:rPr lang="hr-HR" b="1" dirty="0" err="1">
                <a:effectLst/>
                <a:latin typeface="Calibri" panose="020F0502020204030204" pitchFamily="34" charset="0"/>
                <a:ea typeface="Times New Roman" panose="02020603050405020304" pitchFamily="18" charset="0"/>
                <a:cs typeface="Times New Roman" panose="02020603050405020304" pitchFamily="18" charset="0"/>
              </a:rPr>
              <a:t>fact-checkinga</a:t>
            </a:r>
            <a:r>
              <a:rPr lang="hr-HR" b="1" dirty="0">
                <a:effectLst/>
                <a:latin typeface="Calibri" panose="020F0502020204030204" pitchFamily="34" charset="0"/>
                <a:ea typeface="Times New Roman" panose="02020603050405020304" pitchFamily="18" charset="0"/>
                <a:cs typeface="Times New Roman" panose="02020603050405020304" pitchFamily="18" charset="0"/>
              </a:rPr>
              <a:t> predstavlja sustavni pristup provjeri točnosti tvrdnji, informacija i izvora. </a:t>
            </a:r>
          </a:p>
        </p:txBody>
      </p:sp>
    </p:spTree>
    <p:extLst>
      <p:ext uri="{BB962C8B-B14F-4D97-AF65-F5344CB8AC3E}">
        <p14:creationId xmlns:p14="http://schemas.microsoft.com/office/powerpoint/2010/main" val="657290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F5EE33C9-CDF5-4036-9E93-259C47199C65}"/>
              </a:ext>
            </a:extLst>
          </p:cNvPr>
          <p:cNvSpPr txBox="1"/>
          <p:nvPr/>
        </p:nvSpPr>
        <p:spPr>
          <a:xfrm>
            <a:off x="810504" y="1674674"/>
            <a:ext cx="10171401" cy="1631216"/>
          </a:xfrm>
          <a:prstGeom prst="rect">
            <a:avLst/>
          </a:prstGeom>
          <a:noFill/>
        </p:spPr>
        <p:txBody>
          <a:bodyPr wrap="square">
            <a:spAutoFit/>
          </a:bodyPr>
          <a:lstStyle/>
          <a:p>
            <a:r>
              <a:rPr lang="en-US" sz="2000" dirty="0">
                <a:latin typeface="Calibri" panose="020F0502020204030204" pitchFamily="34" charset="0"/>
                <a:ea typeface="Times New Roman" panose="02020603050405020304" pitchFamily="18" charset="0"/>
                <a:cs typeface="Times New Roman" panose="02020603050405020304" pitchFamily="18" charset="0"/>
              </a:rPr>
              <a:t>D</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vije osnovne strategije koje se na globalnoj razini uspješno koriste za prevenciju i borbu protiv lažnih vijesti i njihovog korištenja u političke svrhe</a:t>
            </a:r>
            <a:r>
              <a:rPr lang="en-US" sz="2000" dirty="0">
                <a:latin typeface="Calibri" panose="020F0502020204030204" pitchFamily="34" charset="0"/>
                <a:ea typeface="Times New Roman" panose="02020603050405020304" pitchFamily="18" charset="0"/>
                <a:cs typeface="Times New Roman" panose="02020603050405020304" pitchFamily="18" charset="0"/>
              </a:rPr>
              <a:t>: </a:t>
            </a:r>
          </a:p>
          <a:p>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hr-HR" sz="2000" b="1" dirty="0" err="1">
                <a:effectLst/>
                <a:latin typeface="Calibri" panose="020F0502020204030204" pitchFamily="34" charset="0"/>
                <a:ea typeface="Times New Roman" panose="02020603050405020304" pitchFamily="18" charset="0"/>
                <a:cs typeface="Times New Roman" panose="02020603050405020304" pitchFamily="18" charset="0"/>
              </a:rPr>
              <a:t>fact-checking</a:t>
            </a: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2000" b="1" dirty="0">
                <a:latin typeface="Calibri" panose="020F0502020204030204" pitchFamily="34" charset="0"/>
                <a:ea typeface="Times New Roman" panose="02020603050405020304" pitchFamily="18" charset="0"/>
                <a:cs typeface="Times New Roman" panose="02020603050405020304" pitchFamily="18" charset="0"/>
              </a:rPr>
              <a:t>provjeravanje činjenica) </a:t>
            </a:r>
            <a:r>
              <a:rPr lang="hr-HR" sz="2000" b="1" dirty="0">
                <a:effectLst/>
                <a:latin typeface="Calibri" panose="020F0502020204030204" pitchFamily="34" charset="0"/>
                <a:ea typeface="Times New Roman" panose="02020603050405020304" pitchFamily="18" charset="0"/>
                <a:cs typeface="Times New Roman" panose="02020603050405020304" pitchFamily="18" charset="0"/>
              </a:rPr>
              <a:t>i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hr-HR" sz="2000" b="1" dirty="0" err="1">
                <a:effectLst/>
                <a:latin typeface="Calibri" panose="020F0502020204030204" pitchFamily="34" charset="0"/>
                <a:ea typeface="Times New Roman" panose="02020603050405020304" pitchFamily="18" charset="0"/>
                <a:cs typeface="Times New Roman" panose="02020603050405020304" pitchFamily="18" charset="0"/>
              </a:rPr>
              <a:t>medijsk</a:t>
            </a: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a</a:t>
            </a:r>
            <a:r>
              <a:rPr lang="hr-HR" sz="2000" b="1" dirty="0">
                <a:effectLst/>
                <a:latin typeface="Calibri" panose="020F0502020204030204" pitchFamily="34" charset="0"/>
                <a:ea typeface="Times New Roman" panose="02020603050405020304" pitchFamily="18" charset="0"/>
                <a:cs typeface="Times New Roman" panose="02020603050405020304" pitchFamily="18" charset="0"/>
              </a:rPr>
              <a:t> pismenost. </a:t>
            </a:r>
            <a:endParaRPr lang="hr-HR" sz="2000" b="1" dirty="0"/>
          </a:p>
        </p:txBody>
      </p:sp>
      <p:pic>
        <p:nvPicPr>
          <p:cNvPr id="6" name="Picture 5">
            <a:extLst>
              <a:ext uri="{FF2B5EF4-FFF2-40B4-BE49-F238E27FC236}">
                <a16:creationId xmlns:a16="http://schemas.microsoft.com/office/drawing/2014/main" id="{212D6528-C166-44E4-BE56-D3BD1903E30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25400" y="2211049"/>
            <a:ext cx="4556505" cy="3037670"/>
          </a:xfrm>
          <a:prstGeom prst="rect">
            <a:avLst/>
          </a:prstGeom>
        </p:spPr>
      </p:pic>
    </p:spTree>
    <p:extLst>
      <p:ext uri="{BB962C8B-B14F-4D97-AF65-F5344CB8AC3E}">
        <p14:creationId xmlns:p14="http://schemas.microsoft.com/office/powerpoint/2010/main" val="2768570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8A833A3B-5A7B-4242-ADF8-AEB21F329661}"/>
              </a:ext>
            </a:extLst>
          </p:cNvPr>
          <p:cNvSpPr txBox="1"/>
          <p:nvPr/>
        </p:nvSpPr>
        <p:spPr>
          <a:xfrm>
            <a:off x="335017" y="1377787"/>
            <a:ext cx="8320252" cy="2246769"/>
          </a:xfrm>
          <a:prstGeom prst="rect">
            <a:avLst/>
          </a:prstGeom>
          <a:noFill/>
        </p:spPr>
        <p:txBody>
          <a:bodyPr wrap="squar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N</a:t>
            </a:r>
            <a:r>
              <a:rPr lang="hr-HR" sz="2000" dirty="0" err="1">
                <a:effectLst/>
                <a:latin typeface="Calibri" panose="020F0502020204030204" pitchFamily="34" charset="0"/>
                <a:ea typeface="Times New Roman" panose="02020603050405020304" pitchFamily="18" charset="0"/>
                <a:cs typeface="Times New Roman" panose="02020603050405020304" pitchFamily="18" charset="0"/>
              </a:rPr>
              <a:t>ajčešć</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pitanja koja se postavljaju prilikom procesa provjere činjenica</a:t>
            </a:r>
            <a:r>
              <a:rPr lang="en-US" sz="2000" dirty="0">
                <a:latin typeface="Calibri" panose="020F0502020204030204" pitchFamily="34" charset="0"/>
                <a:ea typeface="Times New Roman" panose="02020603050405020304" pitchFamily="18" charset="0"/>
                <a:cs typeface="Times New Roman" panose="02020603050405020304" pitchFamily="18" charset="0"/>
              </a:rPr>
              <a:t>:</a:t>
            </a:r>
          </a:p>
          <a:p>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AutoNum type="arabicPeriod"/>
            </a:pPr>
            <a:r>
              <a:rPr lang="en-US" sz="2000" b="1" dirty="0" err="1">
                <a:latin typeface="Calibri" panose="020F0502020204030204" pitchFamily="34" charset="0"/>
                <a:cs typeface="Times New Roman" panose="02020603050405020304" pitchFamily="18" charset="0"/>
              </a:rPr>
              <a:t>Tko</a:t>
            </a:r>
            <a:r>
              <a:rPr lang="en-US" sz="2000" b="1" dirty="0">
                <a:latin typeface="Calibri" panose="020F0502020204030204" pitchFamily="34" charset="0"/>
                <a:cs typeface="Times New Roman" panose="02020603050405020304" pitchFamily="18" charset="0"/>
              </a:rPr>
              <a:t> je </a:t>
            </a:r>
            <a:r>
              <a:rPr lang="en-US" sz="2000" b="1" dirty="0" err="1">
                <a:latin typeface="Calibri" panose="020F0502020204030204" pitchFamily="34" charset="0"/>
                <a:cs typeface="Times New Roman" panose="02020603050405020304" pitchFamily="18" charset="0"/>
              </a:rPr>
              <a:t>objavio</a:t>
            </a:r>
            <a:r>
              <a:rPr lang="en-US" sz="2000" b="1" dirty="0">
                <a:latin typeface="Calibri" panose="020F0502020204030204" pitchFamily="34" charset="0"/>
                <a:cs typeface="Times New Roman" panose="02020603050405020304" pitchFamily="18" charset="0"/>
              </a:rPr>
              <a:t> </a:t>
            </a:r>
            <a:r>
              <a:rPr lang="en-US" sz="2000" b="1" dirty="0" err="1">
                <a:latin typeface="Calibri" panose="020F0502020204030204" pitchFamily="34" charset="0"/>
                <a:cs typeface="Times New Roman" panose="02020603050405020304" pitchFamily="18" charset="0"/>
              </a:rPr>
              <a:t>informaciju</a:t>
            </a:r>
            <a:r>
              <a:rPr lang="en-US" sz="2000" b="1" dirty="0">
                <a:latin typeface="Calibri" panose="020F0502020204030204" pitchFamily="34" charset="0"/>
                <a:cs typeface="Times New Roman" panose="02020603050405020304" pitchFamily="18" charset="0"/>
              </a:rPr>
              <a:t>?</a:t>
            </a:r>
          </a:p>
          <a:p>
            <a:pPr marL="342900" indent="-342900">
              <a:buAutoNum type="arabicPeriod"/>
            </a:pPr>
            <a:r>
              <a:rPr lang="en-US" sz="2000" b="1" dirty="0">
                <a:latin typeface="Calibri" panose="020F0502020204030204" pitchFamily="34" charset="0"/>
                <a:cs typeface="Times New Roman" panose="02020603050405020304" pitchFamily="18" charset="0"/>
              </a:rPr>
              <a:t>Da li je </a:t>
            </a:r>
            <a:r>
              <a:rPr lang="en-US" sz="2000" b="1" dirty="0" err="1">
                <a:latin typeface="Calibri" panose="020F0502020204030204" pitchFamily="34" charset="0"/>
                <a:cs typeface="Times New Roman" panose="02020603050405020304" pitchFamily="18" charset="0"/>
              </a:rPr>
              <a:t>naveden</a:t>
            </a:r>
            <a:r>
              <a:rPr lang="en-US" sz="2000" b="1" dirty="0">
                <a:latin typeface="Calibri" panose="020F0502020204030204" pitchFamily="34" charset="0"/>
                <a:cs typeface="Times New Roman" panose="02020603050405020304" pitchFamily="18" charset="0"/>
              </a:rPr>
              <a:t> </a:t>
            </a:r>
            <a:r>
              <a:rPr lang="en-US" sz="2000" b="1" dirty="0" err="1">
                <a:latin typeface="Calibri" panose="020F0502020204030204" pitchFamily="34" charset="0"/>
                <a:cs typeface="Times New Roman" panose="02020603050405020304" pitchFamily="18" charset="0"/>
              </a:rPr>
              <a:t>izvor</a:t>
            </a:r>
            <a:r>
              <a:rPr lang="en-US" sz="2000" b="1" dirty="0">
                <a:latin typeface="Calibri" panose="020F0502020204030204" pitchFamily="34" charset="0"/>
                <a:cs typeface="Times New Roman" panose="02020603050405020304" pitchFamily="18" charset="0"/>
              </a:rPr>
              <a:t> </a:t>
            </a:r>
            <a:r>
              <a:rPr lang="en-US" sz="2000" b="1" dirty="0" err="1">
                <a:latin typeface="Calibri" panose="020F0502020204030204" pitchFamily="34" charset="0"/>
                <a:cs typeface="Times New Roman" panose="02020603050405020304" pitchFamily="18" charset="0"/>
              </a:rPr>
              <a:t>informacija</a:t>
            </a:r>
            <a:r>
              <a:rPr lang="en-US" sz="2000" b="1" dirty="0">
                <a:latin typeface="Calibri" panose="020F0502020204030204" pitchFamily="34" charset="0"/>
                <a:cs typeface="Times New Roman" panose="02020603050405020304" pitchFamily="18" charset="0"/>
              </a:rPr>
              <a:t>?</a:t>
            </a:r>
          </a:p>
          <a:p>
            <a:pPr marL="342900" indent="-342900">
              <a:buAutoNum type="arabicPeriod"/>
            </a:pPr>
            <a:r>
              <a:rPr lang="en-US" sz="2000" b="1" dirty="0">
                <a:latin typeface="Calibri" panose="020F0502020204030204" pitchFamily="34" charset="0"/>
                <a:cs typeface="Times New Roman" panose="02020603050405020304" pitchFamily="18" charset="0"/>
              </a:rPr>
              <a:t>Jesu li </a:t>
            </a:r>
            <a:r>
              <a:rPr lang="en-US" sz="2000" b="1" dirty="0" err="1">
                <a:latin typeface="Calibri" panose="020F0502020204030204" pitchFamily="34" charset="0"/>
                <a:cs typeface="Times New Roman" panose="02020603050405020304" pitchFamily="18" charset="0"/>
              </a:rPr>
              <a:t>slike</a:t>
            </a:r>
            <a:r>
              <a:rPr lang="en-US" sz="2000" b="1" dirty="0">
                <a:latin typeface="Calibri" panose="020F0502020204030204" pitchFamily="34" charset="0"/>
                <a:cs typeface="Times New Roman" panose="02020603050405020304" pitchFamily="18" charset="0"/>
              </a:rPr>
              <a:t> </a:t>
            </a:r>
            <a:r>
              <a:rPr lang="en-US" sz="2000" b="1" dirty="0" err="1">
                <a:latin typeface="Calibri" panose="020F0502020204030204" pitchFamily="34" charset="0"/>
                <a:cs typeface="Times New Roman" panose="02020603050405020304" pitchFamily="18" charset="0"/>
              </a:rPr>
              <a:t>ili</a:t>
            </a:r>
            <a:r>
              <a:rPr lang="en-US" sz="2000" b="1" dirty="0">
                <a:latin typeface="Calibri" panose="020F0502020204030204" pitchFamily="34" charset="0"/>
                <a:cs typeface="Times New Roman" panose="02020603050405020304" pitchFamily="18" charset="0"/>
              </a:rPr>
              <a:t> </a:t>
            </a:r>
            <a:r>
              <a:rPr lang="en-US" sz="2000" b="1" dirty="0" err="1">
                <a:latin typeface="Calibri" panose="020F0502020204030204" pitchFamily="34" charset="0"/>
                <a:cs typeface="Times New Roman" panose="02020603050405020304" pitchFamily="18" charset="0"/>
              </a:rPr>
              <a:t>snimci</a:t>
            </a:r>
            <a:r>
              <a:rPr lang="en-US" sz="2000" b="1" dirty="0">
                <a:latin typeface="Calibri" panose="020F0502020204030204" pitchFamily="34" charset="0"/>
                <a:cs typeface="Times New Roman" panose="02020603050405020304" pitchFamily="18" charset="0"/>
              </a:rPr>
              <a:t> </a:t>
            </a:r>
            <a:r>
              <a:rPr lang="en-US" sz="2000" b="1" dirty="0" err="1">
                <a:latin typeface="Calibri" panose="020F0502020204030204" pitchFamily="34" charset="0"/>
                <a:cs typeface="Times New Roman" panose="02020603050405020304" pitchFamily="18" charset="0"/>
              </a:rPr>
              <a:t>autentični</a:t>
            </a:r>
            <a:r>
              <a:rPr lang="en-US" sz="2000" b="1" dirty="0">
                <a:latin typeface="Calibri" panose="020F0502020204030204" pitchFamily="34" charset="0"/>
                <a:cs typeface="Times New Roman" panose="02020603050405020304" pitchFamily="18" charset="0"/>
              </a:rPr>
              <a:t> </a:t>
            </a:r>
            <a:r>
              <a:rPr lang="en-US" sz="2000" b="1" dirty="0" err="1">
                <a:latin typeface="Calibri" panose="020F0502020204030204" pitchFamily="34" charset="0"/>
                <a:cs typeface="Times New Roman" panose="02020603050405020304" pitchFamily="18" charset="0"/>
              </a:rPr>
              <a:t>i</a:t>
            </a:r>
            <a:r>
              <a:rPr lang="en-US" sz="2000" b="1" dirty="0">
                <a:latin typeface="Calibri" panose="020F0502020204030204" pitchFamily="34" charset="0"/>
                <a:cs typeface="Times New Roman" panose="02020603050405020304" pitchFamily="18" charset="0"/>
              </a:rPr>
              <a:t> </a:t>
            </a:r>
            <a:r>
              <a:rPr lang="en-US" sz="2000" b="1" dirty="0" err="1">
                <a:latin typeface="Calibri" panose="020F0502020204030204" pitchFamily="34" charset="0"/>
                <a:cs typeface="Times New Roman" panose="02020603050405020304" pitchFamily="18" charset="0"/>
              </a:rPr>
              <a:t>kako</a:t>
            </a:r>
            <a:r>
              <a:rPr lang="en-US" sz="2000" b="1" dirty="0">
                <a:latin typeface="Calibri" panose="020F0502020204030204" pitchFamily="34" charset="0"/>
                <a:cs typeface="Times New Roman" panose="02020603050405020304" pitchFamily="18" charset="0"/>
              </a:rPr>
              <a:t> </a:t>
            </a:r>
            <a:r>
              <a:rPr lang="en-US" sz="2000" b="1" dirty="0" err="1">
                <a:latin typeface="Calibri" panose="020F0502020204030204" pitchFamily="34" charset="0"/>
                <a:cs typeface="Times New Roman" panose="02020603050405020304" pitchFamily="18" charset="0"/>
              </a:rPr>
              <a:t>ih</a:t>
            </a:r>
            <a:r>
              <a:rPr lang="en-US" sz="2000" b="1" dirty="0">
                <a:latin typeface="Calibri" panose="020F0502020204030204" pitchFamily="34" charset="0"/>
                <a:cs typeface="Times New Roman" panose="02020603050405020304" pitchFamily="18" charset="0"/>
              </a:rPr>
              <a:t> </a:t>
            </a:r>
            <a:r>
              <a:rPr lang="en-US" sz="2000" b="1" dirty="0" err="1">
                <a:latin typeface="Calibri" panose="020F0502020204030204" pitchFamily="34" charset="0"/>
                <a:cs typeface="Times New Roman" panose="02020603050405020304" pitchFamily="18" charset="0"/>
              </a:rPr>
              <a:t>provjeriti</a:t>
            </a:r>
            <a:r>
              <a:rPr lang="en-US" sz="2000" b="1" dirty="0">
                <a:latin typeface="Calibri" panose="020F0502020204030204" pitchFamily="34" charset="0"/>
                <a:cs typeface="Times New Roman" panose="02020603050405020304" pitchFamily="18" charset="0"/>
              </a:rPr>
              <a:t>?</a:t>
            </a:r>
          </a:p>
          <a:p>
            <a:pPr marL="342900" indent="-342900">
              <a:buAutoNum type="arabicPeriod"/>
            </a:pPr>
            <a:r>
              <a:rPr lang="en-US" sz="2000" b="1" dirty="0">
                <a:latin typeface="Calibri" panose="020F0502020204030204" pitchFamily="34" charset="0"/>
                <a:cs typeface="Times New Roman" panose="02020603050405020304" pitchFamily="18" charset="0"/>
              </a:rPr>
              <a:t>Kaku </a:t>
            </a:r>
            <a:r>
              <a:rPr lang="en-US" sz="2000" b="1" dirty="0" err="1">
                <a:latin typeface="Calibri" panose="020F0502020204030204" pitchFamily="34" charset="0"/>
                <a:cs typeface="Times New Roman" panose="02020603050405020304" pitchFamily="18" charset="0"/>
              </a:rPr>
              <a:t>provjeriti</a:t>
            </a:r>
            <a:r>
              <a:rPr lang="en-US" sz="2000" b="1" dirty="0">
                <a:latin typeface="Calibri" panose="020F0502020204030204" pitchFamily="34" charset="0"/>
                <a:cs typeface="Times New Roman" panose="02020603050405020304" pitchFamily="18" charset="0"/>
              </a:rPr>
              <a:t> </a:t>
            </a:r>
            <a:r>
              <a:rPr lang="en-US" sz="2000" b="1" dirty="0" err="1">
                <a:latin typeface="Calibri" panose="020F0502020204030204" pitchFamily="34" charset="0"/>
                <a:cs typeface="Times New Roman" panose="02020603050405020304" pitchFamily="18" charset="0"/>
              </a:rPr>
              <a:t>arhivu</a:t>
            </a:r>
            <a:r>
              <a:rPr lang="en-US" sz="2000" b="1" dirty="0">
                <a:latin typeface="Calibri" panose="020F0502020204030204" pitchFamily="34" charset="0"/>
                <a:cs typeface="Times New Roman" panose="02020603050405020304" pitchFamily="18" charset="0"/>
              </a:rPr>
              <a:t> </a:t>
            </a:r>
            <a:r>
              <a:rPr lang="en-US" sz="2000" b="1" dirty="0" err="1">
                <a:latin typeface="Calibri" panose="020F0502020204030204" pitchFamily="34" charset="0"/>
                <a:cs typeface="Times New Roman" panose="02020603050405020304" pitchFamily="18" charset="0"/>
              </a:rPr>
              <a:t>vjesti</a:t>
            </a:r>
            <a:r>
              <a:rPr lang="en-US" sz="2000" b="1" dirty="0">
                <a:latin typeface="Calibri" panose="020F0502020204030204" pitchFamily="34" charset="0"/>
                <a:cs typeface="Times New Roman" panose="02020603050405020304" pitchFamily="18" charset="0"/>
              </a:rPr>
              <a:t>?</a:t>
            </a:r>
          </a:p>
          <a:p>
            <a:pPr marL="342900" indent="-342900">
              <a:buAutoNum type="arabicPeriod"/>
            </a:pPr>
            <a:r>
              <a:rPr lang="en-US" sz="2000" b="1" dirty="0" err="1">
                <a:latin typeface="Calibri" panose="020F0502020204030204" pitchFamily="34" charset="0"/>
                <a:cs typeface="Times New Roman" panose="02020603050405020304" pitchFamily="18" charset="0"/>
              </a:rPr>
              <a:t>Opcija</a:t>
            </a:r>
            <a:r>
              <a:rPr lang="en-US" sz="2000" b="1" dirty="0">
                <a:latin typeface="Calibri" panose="020F0502020204030204" pitchFamily="34" charset="0"/>
                <a:cs typeface="Times New Roman" panose="02020603050405020304" pitchFamily="18" charset="0"/>
              </a:rPr>
              <a:t> </a:t>
            </a:r>
            <a:r>
              <a:rPr lang="en-US" sz="2000" b="1" dirty="0" err="1">
                <a:latin typeface="Calibri" panose="020F0502020204030204" pitchFamily="34" charset="0"/>
                <a:cs typeface="Times New Roman" panose="02020603050405020304" pitchFamily="18" charset="0"/>
              </a:rPr>
              <a:t>napredna</a:t>
            </a:r>
            <a:r>
              <a:rPr lang="en-US" sz="2000" b="1" dirty="0">
                <a:latin typeface="Calibri" panose="020F0502020204030204" pitchFamily="34" charset="0"/>
                <a:cs typeface="Times New Roman" panose="02020603050405020304" pitchFamily="18" charset="0"/>
              </a:rPr>
              <a:t> Google </a:t>
            </a:r>
            <a:r>
              <a:rPr lang="en-US" sz="2000" b="1" dirty="0" err="1">
                <a:latin typeface="Calibri" panose="020F0502020204030204" pitchFamily="34" charset="0"/>
                <a:cs typeface="Times New Roman" panose="02020603050405020304" pitchFamily="18" charset="0"/>
              </a:rPr>
              <a:t>pretraga</a:t>
            </a:r>
            <a:r>
              <a:rPr lang="en-US" sz="2000" b="1" dirty="0">
                <a:latin typeface="Calibri" panose="020F0502020204030204" pitchFamily="34" charset="0"/>
                <a:cs typeface="Times New Roman" panose="02020603050405020304" pitchFamily="18" charset="0"/>
              </a:rPr>
              <a:t> </a:t>
            </a:r>
            <a:endParaRPr lang="hr-HR" sz="2000" b="1" dirty="0"/>
          </a:p>
        </p:txBody>
      </p:sp>
      <p:sp>
        <p:nvSpPr>
          <p:cNvPr id="18" name="TextBox 17">
            <a:extLst>
              <a:ext uri="{FF2B5EF4-FFF2-40B4-BE49-F238E27FC236}">
                <a16:creationId xmlns:a16="http://schemas.microsoft.com/office/drawing/2014/main" id="{75F334EE-E7E2-416A-8C20-A4350926CEDE}"/>
              </a:ext>
            </a:extLst>
          </p:cNvPr>
          <p:cNvSpPr txBox="1"/>
          <p:nvPr/>
        </p:nvSpPr>
        <p:spPr>
          <a:xfrm>
            <a:off x="641797" y="3520589"/>
            <a:ext cx="6093372" cy="392159"/>
          </a:xfrm>
          <a:prstGeom prst="rect">
            <a:avLst/>
          </a:prstGeom>
          <a:noFill/>
        </p:spPr>
        <p:txBody>
          <a:bodyPr wrap="square">
            <a:spAutoFit/>
          </a:bodyPr>
          <a:lstStyle/>
          <a:p>
            <a:pPr lvl="0" algn="just">
              <a:lnSpc>
                <a:spcPct val="115000"/>
              </a:lnSpc>
              <a:spcAft>
                <a:spcPts val="1000"/>
              </a:spcAft>
            </a:pPr>
            <a:r>
              <a:rPr lang="hr-HR"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8"/>
              </a:rPr>
              <a:t>https://www.google.com/advanced_search</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19" name="TextBox 18">
            <a:extLst>
              <a:ext uri="{FF2B5EF4-FFF2-40B4-BE49-F238E27FC236}">
                <a16:creationId xmlns:a16="http://schemas.microsoft.com/office/drawing/2014/main" id="{B603354E-C359-4B61-B340-F40F1DE96317}"/>
              </a:ext>
            </a:extLst>
          </p:cNvPr>
          <p:cNvSpPr txBox="1"/>
          <p:nvPr/>
        </p:nvSpPr>
        <p:spPr>
          <a:xfrm>
            <a:off x="3629617" y="3986892"/>
            <a:ext cx="8263846" cy="738664"/>
          </a:xfrm>
          <a:prstGeom prst="rect">
            <a:avLst/>
          </a:prstGeom>
          <a:noFill/>
        </p:spPr>
        <p:txBody>
          <a:bodyPr wrap="square">
            <a:spAutoFit/>
          </a:bodyPr>
          <a:lstStyle/>
          <a:p>
            <a:r>
              <a:rPr lang="en-US" sz="1400" dirty="0" err="1"/>
              <a:t>Kako</a:t>
            </a:r>
            <a:r>
              <a:rPr lang="en-US" sz="1400" dirty="0"/>
              <a:t> </a:t>
            </a:r>
            <a:r>
              <a:rPr lang="en-US" sz="1400" dirty="0" err="1"/>
              <a:t>koristiti</a:t>
            </a:r>
            <a:r>
              <a:rPr lang="en-US" sz="1400" dirty="0"/>
              <a:t> </a:t>
            </a:r>
            <a:r>
              <a:rPr lang="en-US" sz="1400" dirty="0" err="1"/>
              <a:t>naprednu</a:t>
            </a:r>
            <a:r>
              <a:rPr lang="en-US" sz="1400" dirty="0"/>
              <a:t> Google </a:t>
            </a:r>
            <a:r>
              <a:rPr lang="en-US" sz="1400" dirty="0" err="1"/>
              <a:t>pretragu</a:t>
            </a:r>
            <a:r>
              <a:rPr lang="en-US" sz="1400" dirty="0"/>
              <a:t>: </a:t>
            </a:r>
            <a:r>
              <a:rPr lang="hr-HR" sz="1400" dirty="0">
                <a:hlinkClick r:id="rId9"/>
              </a:rPr>
              <a:t>https://medijskapismenost.raskrinkavanje.ba/kako-se-odbraniti-od-manipulacija/kako-provjeriti-medijske-informacije/kako-koristiti-naprednu-google-pretragu/</a:t>
            </a:r>
            <a:r>
              <a:rPr lang="en-US" sz="1400" dirty="0"/>
              <a:t> </a:t>
            </a:r>
            <a:endParaRPr lang="hr-HR" sz="1400" dirty="0"/>
          </a:p>
        </p:txBody>
      </p:sp>
    </p:spTree>
    <p:extLst>
      <p:ext uri="{BB962C8B-B14F-4D97-AF65-F5344CB8AC3E}">
        <p14:creationId xmlns:p14="http://schemas.microsoft.com/office/powerpoint/2010/main" val="4241803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69873B7D-0C5B-4E94-808C-00621F5638B6}"/>
              </a:ext>
            </a:extLst>
          </p:cNvPr>
          <p:cNvSpPr txBox="1"/>
          <p:nvPr/>
        </p:nvSpPr>
        <p:spPr>
          <a:xfrm>
            <a:off x="390109" y="1509023"/>
            <a:ext cx="5492531" cy="2622000"/>
          </a:xfrm>
          <a:prstGeom prst="rect">
            <a:avLst/>
          </a:prstGeom>
          <a:noFill/>
        </p:spPr>
        <p:txBody>
          <a:bodyPr wrap="square">
            <a:spAutoFit/>
          </a:bodyPr>
          <a:lstStyle/>
          <a:p>
            <a:pPr marL="342900" lvl="0" indent="-342900" algn="just">
              <a:lnSpc>
                <a:spcPct val="115000"/>
              </a:lnSpc>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Čitati cijeli tekst, a ne samo naslov.</a:t>
            </a:r>
          </a:p>
          <a:p>
            <a:pPr marL="342900" lvl="0" indent="-342900" algn="just">
              <a:lnSpc>
                <a:spcPct val="115000"/>
              </a:lnSpc>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Provjeriti koje se veze i izvori koriste.</a:t>
            </a:r>
          </a:p>
          <a:p>
            <a:pPr marL="342900" lvl="0" indent="-342900" algn="just">
              <a:lnSpc>
                <a:spcPct val="115000"/>
              </a:lnSpc>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Pripaziti na upitne citate i fotografije.</a:t>
            </a:r>
          </a:p>
          <a:p>
            <a:pPr marL="342900" lvl="0" indent="-342900" algn="just">
              <a:lnSpc>
                <a:spcPct val="115000"/>
              </a:lnSpc>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Pretražiti je li informaciju ili vijest prenio netko drugi.</a:t>
            </a:r>
          </a:p>
          <a:p>
            <a:pPr marL="342900" lvl="0" indent="-342900" algn="just">
              <a:lnSpc>
                <a:spcPct val="115000"/>
              </a:lnSpc>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Provjeriti datum objave.</a:t>
            </a:r>
          </a:p>
          <a:p>
            <a:pPr marL="342900" lvl="0" indent="-342900" algn="just">
              <a:lnSpc>
                <a:spcPct val="115000"/>
              </a:lnSpc>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Pripaziti da kognitivna pristranost ne utječe na (ne)potvrđivanje određene informacije.</a:t>
            </a:r>
          </a:p>
          <a:p>
            <a:pPr marL="342900" lvl="0" indent="-342900" algn="just">
              <a:lnSpc>
                <a:spcPct val="115000"/>
              </a:lnSpc>
              <a:spcAft>
                <a:spcPts val="1000"/>
              </a:spcAft>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Polako provjeriti činjenice.</a:t>
            </a:r>
          </a:p>
        </p:txBody>
      </p:sp>
      <p:pic>
        <p:nvPicPr>
          <p:cNvPr id="19" name="Picture 18">
            <a:extLst>
              <a:ext uri="{FF2B5EF4-FFF2-40B4-BE49-F238E27FC236}">
                <a16:creationId xmlns:a16="http://schemas.microsoft.com/office/drawing/2014/main" id="{F758F84C-9C46-443C-A7BA-0124A85124F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71240" y="1650670"/>
            <a:ext cx="5267320" cy="3580564"/>
          </a:xfrm>
          <a:prstGeom prst="rect">
            <a:avLst/>
          </a:prstGeom>
          <a:noFill/>
          <a:ln>
            <a:noFill/>
          </a:ln>
        </p:spPr>
      </p:pic>
    </p:spTree>
    <p:extLst>
      <p:ext uri="{BB962C8B-B14F-4D97-AF65-F5344CB8AC3E}">
        <p14:creationId xmlns:p14="http://schemas.microsoft.com/office/powerpoint/2010/main" val="867389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A3B85544-E42C-4F44-8A81-466BCEB95EDB}"/>
              </a:ext>
            </a:extLst>
          </p:cNvPr>
          <p:cNvSpPr txBox="1"/>
          <p:nvPr/>
        </p:nvSpPr>
        <p:spPr>
          <a:xfrm>
            <a:off x="1307945" y="1778410"/>
            <a:ext cx="9473146" cy="2940549"/>
          </a:xfrm>
          <a:prstGeom prst="rect">
            <a:avLst/>
          </a:prstGeom>
          <a:noFill/>
        </p:spPr>
        <p:txBody>
          <a:bodyPr wrap="square">
            <a:spAutoFit/>
          </a:bodyPr>
          <a:lstStyle/>
          <a:p>
            <a:pPr marL="342900" lvl="0" indent="-342900" algn="just">
              <a:lnSpc>
                <a:spcPct val="115000"/>
              </a:lnSpc>
              <a:buFont typeface="+mj-lt"/>
              <a:buAutoNum type="arabicPeriod"/>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Poboljšati transparentnost internetskih vijesti, koje uključuje adekvatno dijeljenje podataka o sistemima koji omogućavaju njihovu cirkulaciju na mreži u skladu s privatnošću;</a:t>
            </a:r>
          </a:p>
          <a:p>
            <a:pPr marL="342900" lvl="0" indent="-342900" algn="just">
              <a:lnSpc>
                <a:spcPct val="115000"/>
              </a:lnSpc>
              <a:buFont typeface="+mj-lt"/>
              <a:buAutoNum type="arabicPeriod"/>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Promovirati medijsku i informacijsku pismenost u borbi protiv dezinformacija te pomoći korisnicima u snalaženju i digitalnom medijskom okruženju;</a:t>
            </a:r>
          </a:p>
          <a:p>
            <a:pPr marL="342900" lvl="0" indent="-342900" algn="just">
              <a:lnSpc>
                <a:spcPct val="115000"/>
              </a:lnSpc>
              <a:buFont typeface="+mj-lt"/>
              <a:buAutoNum type="arabicPeriod"/>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Razviti alate za osnaživanje korisnika i novinara za borbu protiv dezinformacija i poticanje pozitivnog angažmana s brzo razvijajućim informacijskim tehnologijama;</a:t>
            </a:r>
          </a:p>
          <a:p>
            <a:pPr marL="342900" lvl="0" indent="-342900" algn="just">
              <a:lnSpc>
                <a:spcPct val="115000"/>
              </a:lnSpc>
              <a:buFont typeface="+mj-lt"/>
              <a:buAutoNum type="arabicPeriod"/>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Zaštititi raznolikost i održivosti Europskog ekosistema medija te</a:t>
            </a:r>
          </a:p>
          <a:p>
            <a:pPr marL="342900" lvl="0" indent="-342900" algn="just">
              <a:lnSpc>
                <a:spcPct val="115000"/>
              </a:lnSpc>
              <a:spcAft>
                <a:spcPts val="1000"/>
              </a:spcAft>
              <a:buFont typeface="+mj-lt"/>
              <a:buAutoNum type="arabicPeriod"/>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Promovirati kontinuirano istraživanje utjecaja dezinformacija u Europi kako bi se procijenile mjere koje su poduzeli različiti akteri i stalno se prilagođavali potrebni odgovori.</a:t>
            </a:r>
          </a:p>
        </p:txBody>
      </p:sp>
    </p:spTree>
    <p:extLst>
      <p:ext uri="{BB962C8B-B14F-4D97-AF65-F5344CB8AC3E}">
        <p14:creationId xmlns:p14="http://schemas.microsoft.com/office/powerpoint/2010/main" val="2657580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B6061654-3D8A-470C-AADB-8D7BF33BDEC5}"/>
              </a:ext>
            </a:extLst>
          </p:cNvPr>
          <p:cNvSpPr txBox="1"/>
          <p:nvPr/>
        </p:nvSpPr>
        <p:spPr>
          <a:xfrm>
            <a:off x="581617" y="1437533"/>
            <a:ext cx="6096000" cy="392159"/>
          </a:xfrm>
          <a:prstGeom prst="rect">
            <a:avLst/>
          </a:prstGeom>
          <a:noFill/>
        </p:spPr>
        <p:txBody>
          <a:bodyPr wrap="square">
            <a:spAutoFit/>
          </a:bodyPr>
          <a:lstStyle/>
          <a:p>
            <a:pPr algn="just">
              <a:lnSpc>
                <a:spcPct val="115000"/>
              </a:lnSpc>
              <a:spcAft>
                <a:spcPts val="1000"/>
              </a:spcAft>
            </a:pPr>
            <a:r>
              <a:rPr lang="hr-HR" sz="1800" b="1" i="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Sistematski pristup provjeri činjenica</a:t>
            </a:r>
            <a:endParaRPr lang="hr-H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98C1340D-DAD9-40E7-8215-FAB2FD321F4D}"/>
              </a:ext>
            </a:extLst>
          </p:cNvPr>
          <p:cNvSpPr txBox="1"/>
          <p:nvPr/>
        </p:nvSpPr>
        <p:spPr>
          <a:xfrm>
            <a:off x="810505" y="2022213"/>
            <a:ext cx="6096000" cy="392159"/>
          </a:xfrm>
          <a:prstGeom prst="rect">
            <a:avLst/>
          </a:prstGeom>
          <a:noFill/>
        </p:spPr>
        <p:txBody>
          <a:bodyPr wrap="square">
            <a:spAutoFit/>
          </a:bodyPr>
          <a:lstStyle/>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Times New Roman" panose="02020603050405020304" pitchFamily="18" charset="0"/>
              </a:rPr>
              <a:t>1. Identifikacija tvrdnji</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D3C202C-7095-46A9-A6B0-1BEEC5D55FDF}"/>
              </a:ext>
            </a:extLst>
          </p:cNvPr>
          <p:cNvSpPr txBox="1"/>
          <p:nvPr/>
        </p:nvSpPr>
        <p:spPr>
          <a:xfrm>
            <a:off x="810505" y="2596487"/>
            <a:ext cx="6096000" cy="392159"/>
          </a:xfrm>
          <a:prstGeom prst="rect">
            <a:avLst/>
          </a:prstGeom>
          <a:noFill/>
        </p:spPr>
        <p:txBody>
          <a:bodyPr wrap="square">
            <a:spAutoFit/>
          </a:bodyPr>
          <a:lstStyle/>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Times New Roman" panose="02020603050405020304" pitchFamily="18" charset="0"/>
              </a:rPr>
              <a:t>2. Prikupljanje informacija</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14C93E61-8B03-4287-AB6C-A5243BCFDB7A}"/>
              </a:ext>
            </a:extLst>
          </p:cNvPr>
          <p:cNvSpPr txBox="1"/>
          <p:nvPr/>
        </p:nvSpPr>
        <p:spPr>
          <a:xfrm>
            <a:off x="1384422" y="2978490"/>
            <a:ext cx="8155817" cy="1029256"/>
          </a:xfrm>
          <a:prstGeom prst="rect">
            <a:avLst/>
          </a:prstGeom>
          <a:noFill/>
        </p:spPr>
        <p:txBody>
          <a:bodyPr wrap="square">
            <a:spAutoFit/>
          </a:bodyPr>
          <a:lstStyle/>
          <a:p>
            <a:pPr marL="342900" lvl="0" indent="-342900" algn="just">
              <a:lnSpc>
                <a:spcPct val="115000"/>
              </a:lnSpc>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Google Reverse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Image</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Search: Provjera autentičnosti slika.</a:t>
            </a:r>
          </a:p>
          <a:p>
            <a:pPr marL="342900" lvl="0" indent="-342900" algn="just">
              <a:lnSpc>
                <a:spcPct val="115000"/>
              </a:lnSpc>
              <a:buFont typeface="Symbol" panose="05050102010706020507" pitchFamily="18" charset="2"/>
              <a:buChar char=""/>
            </a:pP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TinEye</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Obrnuto pretraživanje slika.</a:t>
            </a:r>
          </a:p>
          <a:p>
            <a:pPr marL="342900" lvl="0" indent="-342900" algn="just">
              <a:lnSpc>
                <a:spcPct val="115000"/>
              </a:lnSpc>
              <a:spcAft>
                <a:spcPts val="1000"/>
              </a:spcAft>
              <a:buFont typeface="Symbol" panose="05050102010706020507" pitchFamily="18" charset="2"/>
              <a:buChar char=""/>
            </a:pP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InVID</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&amp;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WeVerify</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Verifikacija videozapisa i sadržaja na društvenim mrežama.</a:t>
            </a:r>
          </a:p>
        </p:txBody>
      </p:sp>
      <p:sp>
        <p:nvSpPr>
          <p:cNvPr id="21" name="TextBox 20">
            <a:extLst>
              <a:ext uri="{FF2B5EF4-FFF2-40B4-BE49-F238E27FC236}">
                <a16:creationId xmlns:a16="http://schemas.microsoft.com/office/drawing/2014/main" id="{7FA1BD17-37C4-42BC-8415-0AC4BB9CE52B}"/>
              </a:ext>
            </a:extLst>
          </p:cNvPr>
          <p:cNvSpPr txBox="1"/>
          <p:nvPr/>
        </p:nvSpPr>
        <p:spPr>
          <a:xfrm>
            <a:off x="810505" y="4093557"/>
            <a:ext cx="6096000" cy="392159"/>
          </a:xfrm>
          <a:prstGeom prst="rect">
            <a:avLst/>
          </a:prstGeom>
          <a:noFill/>
        </p:spPr>
        <p:txBody>
          <a:bodyPr wrap="square">
            <a:spAutoFit/>
          </a:bodyPr>
          <a:lstStyle/>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Times New Roman" panose="02020603050405020304" pitchFamily="18" charset="0"/>
              </a:rPr>
              <a:t>3. Verifikacija izvora</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4897A9AB-3973-48C9-9D76-61A27C7617BD}"/>
              </a:ext>
            </a:extLst>
          </p:cNvPr>
          <p:cNvSpPr txBox="1"/>
          <p:nvPr/>
        </p:nvSpPr>
        <p:spPr>
          <a:xfrm>
            <a:off x="1384423" y="4433784"/>
            <a:ext cx="9174719" cy="1029256"/>
          </a:xfrm>
          <a:prstGeom prst="rect">
            <a:avLst/>
          </a:prstGeom>
          <a:noFill/>
        </p:spPr>
        <p:txBody>
          <a:bodyPr wrap="square">
            <a:spAutoFit/>
          </a:bodyPr>
          <a:lstStyle/>
          <a:p>
            <a:pPr marL="342900" lvl="0" indent="-342900" algn="just">
              <a:lnSpc>
                <a:spcPct val="115000"/>
              </a:lnSpc>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Pristranost izvora – identificirati moguće pristranosti koje bi mogle utjecati na informacije.</a:t>
            </a:r>
          </a:p>
          <a:p>
            <a:pPr marL="342900" lvl="0" indent="-342900" algn="just">
              <a:lnSpc>
                <a:spcPct val="115000"/>
              </a:lnSpc>
              <a:spcAft>
                <a:spcPts val="1000"/>
              </a:spcAft>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Provjera autentičnosti – osigurajte da su izvori autentični i nisu lažno predstavljeni ili manipulirani.</a:t>
            </a:r>
          </a:p>
        </p:txBody>
      </p:sp>
    </p:spTree>
    <p:extLst>
      <p:ext uri="{BB962C8B-B14F-4D97-AF65-F5344CB8AC3E}">
        <p14:creationId xmlns:p14="http://schemas.microsoft.com/office/powerpoint/2010/main" val="4035136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3BE5167E-0F84-41AC-B2AB-1548CC59852D}"/>
              </a:ext>
            </a:extLst>
          </p:cNvPr>
          <p:cNvSpPr txBox="1"/>
          <p:nvPr/>
        </p:nvSpPr>
        <p:spPr>
          <a:xfrm>
            <a:off x="574850" y="1324224"/>
            <a:ext cx="11297110" cy="3900298"/>
          </a:xfrm>
          <a:prstGeom prst="rect">
            <a:avLst/>
          </a:prstGeom>
          <a:noFill/>
        </p:spPr>
        <p:txBody>
          <a:bodyPr wrap="square">
            <a:spAutoFit/>
          </a:bodyPr>
          <a:lstStyle/>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Times New Roman" panose="02020603050405020304" pitchFamily="18" charset="0"/>
              </a:rPr>
              <a:t>4. </a:t>
            </a:r>
            <a:r>
              <a:rPr lang="hr-HR" b="1" dirty="0">
                <a:effectLst/>
                <a:latin typeface="Calibri" panose="020F0502020204030204" pitchFamily="34" charset="0"/>
                <a:ea typeface="Times New Roman" panose="02020603050405020304" pitchFamily="18" charset="0"/>
                <a:cs typeface="Times New Roman" panose="02020603050405020304" pitchFamily="18" charset="0"/>
              </a:rPr>
              <a:t>Analiza činjenica</a:t>
            </a:r>
            <a:endParaRPr lang="hr-HR"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buSzPts val="1000"/>
              <a:tabLst>
                <a:tab pos="457200" algn="l"/>
              </a:tabLst>
            </a:pPr>
            <a:r>
              <a:rPr lang="hr-HR" dirty="0">
                <a:effectLst/>
                <a:latin typeface="Calibri" panose="020F0502020204030204" pitchFamily="34" charset="0"/>
                <a:ea typeface="Times New Roman" panose="02020603050405020304" pitchFamily="18" charset="0"/>
                <a:cs typeface="Times New Roman" panose="02020603050405020304" pitchFamily="18" charset="0"/>
              </a:rPr>
              <a:t>Procijeniti tvrdnje unutar njihovog konteksta. To uključuje povijesni, društveni i politički kontekst.</a:t>
            </a:r>
          </a:p>
          <a:p>
            <a:pPr lvl="0" algn="just">
              <a:lnSpc>
                <a:spcPct val="115000"/>
              </a:lnSpc>
              <a:buSzPts val="1000"/>
              <a:tabLst>
                <a:tab pos="457200" algn="l"/>
              </a:tabLst>
            </a:pPr>
            <a:r>
              <a:rPr lang="hr-HR" dirty="0">
                <a:effectLst/>
                <a:latin typeface="Calibri" panose="020F0502020204030204" pitchFamily="34" charset="0"/>
                <a:ea typeface="Times New Roman" panose="02020603050405020304" pitchFamily="18" charset="0"/>
                <a:cs typeface="Times New Roman" panose="02020603050405020304" pitchFamily="18" charset="0"/>
              </a:rPr>
              <a:t>Usporediti tvrdnju s prethodno provjerenim tvrdnjama ili poznatim činjenicama iz pouzdanih izvora.</a:t>
            </a:r>
          </a:p>
          <a:p>
            <a:pPr lvl="0" algn="just">
              <a:lnSpc>
                <a:spcPct val="115000"/>
              </a:lnSpc>
              <a:spcAft>
                <a:spcPts val="1000"/>
              </a:spcAft>
              <a:buSzPts val="1000"/>
              <a:tabLst>
                <a:tab pos="457200" algn="l"/>
              </a:tabLst>
            </a:pPr>
            <a:r>
              <a:rPr lang="hr-HR" dirty="0">
                <a:effectLst/>
                <a:latin typeface="Calibri" panose="020F0502020204030204" pitchFamily="34" charset="0"/>
                <a:ea typeface="Times New Roman" panose="02020603050405020304" pitchFamily="18" charset="0"/>
                <a:cs typeface="Times New Roman" panose="02020603050405020304" pitchFamily="18" charset="0"/>
              </a:rPr>
              <a:t>Konzultirati se sa stručnjacima u relevantnom polju kako bi se dobila dodatna pojašnjenja, mišljenja i uvidi.</a:t>
            </a:r>
          </a:p>
          <a:p>
            <a:pPr algn="just">
              <a:lnSpc>
                <a:spcPct val="115000"/>
              </a:lnSpc>
              <a:spcAft>
                <a:spcPts val="1000"/>
              </a:spcAft>
            </a:pPr>
            <a:r>
              <a:rPr lang="hr-HR" b="1" dirty="0">
                <a:effectLst/>
                <a:latin typeface="Calibri" panose="020F0502020204030204" pitchFamily="34" charset="0"/>
                <a:ea typeface="Times New Roman" panose="02020603050405020304" pitchFamily="18" charset="0"/>
                <a:cs typeface="Times New Roman" panose="02020603050405020304" pitchFamily="18" charset="0"/>
              </a:rPr>
              <a:t>5. Evaluacija </a:t>
            </a:r>
            <a:r>
              <a:rPr lang="hr-HR" sz="1800" b="1" dirty="0">
                <a:effectLst/>
                <a:latin typeface="Calibri" panose="020F0502020204030204" pitchFamily="34" charset="0"/>
                <a:ea typeface="Times New Roman" panose="02020603050405020304" pitchFamily="18" charset="0"/>
                <a:cs typeface="Times New Roman" panose="02020603050405020304" pitchFamily="18" charset="0"/>
              </a:rPr>
              <a:t>i ocjena tvrdnje</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Prilikom evaluacije i ocjene tvrdnje kategorizirajte tvrdnju prema stupnju točnosti koristeći sustav ocjenjivanja (npr. istinito, većinom istinito, polovično točno, većinom netočno, lažno). Zabilježite sve korake i metode korištene tijekom provjere, uključujući korištene izvore i stručne konzultacije.</a:t>
            </a:r>
          </a:p>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Times New Roman" panose="02020603050405020304" pitchFamily="18" charset="0"/>
              </a:rPr>
              <a:t>6. Transparentnost i izvještavanje</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Predstavite nalaze na jasan i razumljiv način, objašnjavajući metodologiju i izvore korištene u provjeri.</a:t>
            </a:r>
          </a:p>
        </p:txBody>
      </p:sp>
    </p:spTree>
    <p:extLst>
      <p:ext uri="{BB962C8B-B14F-4D97-AF65-F5344CB8AC3E}">
        <p14:creationId xmlns:p14="http://schemas.microsoft.com/office/powerpoint/2010/main" val="2171088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BF5885B1-8239-4E53-BB4C-67D81FDB3F3C}"/>
              </a:ext>
            </a:extLst>
          </p:cNvPr>
          <p:cNvSpPr txBox="1"/>
          <p:nvPr/>
        </p:nvSpPr>
        <p:spPr>
          <a:xfrm>
            <a:off x="526952" y="1381485"/>
            <a:ext cx="10794190" cy="3170355"/>
          </a:xfrm>
          <a:prstGeom prst="rect">
            <a:avLst/>
          </a:prstGeom>
          <a:noFill/>
        </p:spPr>
        <p:txBody>
          <a:bodyPr wrap="square">
            <a:spAutoFit/>
          </a:bodyPr>
          <a:lstStyle/>
          <a:p>
            <a:pPr algn="just">
              <a:lnSpc>
                <a:spcPct val="115000"/>
              </a:lnSpc>
              <a:spcAft>
                <a:spcPts val="1000"/>
              </a:spcAft>
            </a:pPr>
            <a:r>
              <a:rPr lang="hr-HR" sz="2000" b="1" i="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Kritičko razmišljanje</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tabLst>
                <a:tab pos="457200" algn="l"/>
              </a:tabLst>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Analitička prosudba</a:t>
            </a:r>
          </a:p>
          <a:p>
            <a:pPr marL="342900" lvl="0" indent="-342900" algn="just">
              <a:lnSpc>
                <a:spcPct val="115000"/>
              </a:lnSpc>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Kritički procijeniti izvore informacija, uključujući autoritet, vjerodostojnost i potencijalne pristranosti izvora.</a:t>
            </a:r>
          </a:p>
          <a:p>
            <a:pPr marL="342900" lvl="0" indent="-342900" algn="just">
              <a:lnSpc>
                <a:spcPct val="115000"/>
              </a:lnSpc>
              <a:spcAft>
                <a:spcPts val="1000"/>
              </a:spcAft>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Analizirati dostupne dokaze, razmotriti njihovu relevantnost, pouzdanost i konzistentnost s drugim dokazima.</a:t>
            </a:r>
          </a:p>
          <a:p>
            <a:pPr marL="342900" lvl="0" indent="-342900" algn="just">
              <a:lnSpc>
                <a:spcPct val="115000"/>
              </a:lnSpc>
              <a:spcAft>
                <a:spcPts val="1000"/>
              </a:spcAft>
              <a:buFont typeface="+mj-lt"/>
              <a:buAutoNum type="arabicPeriod" startAt="2"/>
              <a:tabLst>
                <a:tab pos="457200" algn="l"/>
              </a:tabLst>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Identifikacija argumenta</a:t>
            </a:r>
          </a:p>
          <a:p>
            <a:pPr marL="342900" lvl="0" indent="-342900" algn="just">
              <a:lnSpc>
                <a:spcPct val="115000"/>
              </a:lnSpc>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Identificirati i razumjeti logičke argumente u tvrdnji. Prepoznati premise i zaključke te procijeniti logičku konzistentnost.</a:t>
            </a:r>
          </a:p>
          <a:p>
            <a:pPr marL="342900" lvl="0" indent="-342900" algn="just">
              <a:lnSpc>
                <a:spcPct val="115000"/>
              </a:lnSpc>
              <a:spcAft>
                <a:spcPts val="1000"/>
              </a:spcAft>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Prepoznati logičke pogreške i zablude, poput </a:t>
            </a:r>
            <a:r>
              <a:rPr lang="hr-HR" sz="1800" i="1" dirty="0">
                <a:effectLst/>
                <a:latin typeface="Calibri" panose="020F0502020204030204" pitchFamily="34" charset="0"/>
                <a:ea typeface="Times New Roman" panose="02020603050405020304" pitchFamily="18" charset="0"/>
                <a:cs typeface="Times New Roman" panose="02020603050405020304" pitchFamily="18" charset="0"/>
              </a:rPr>
              <a:t>ad hominem</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napada, lažnih dilema, kružnog zaključivanja i slično.</a:t>
            </a:r>
          </a:p>
        </p:txBody>
      </p:sp>
    </p:spTree>
    <p:extLst>
      <p:ext uri="{BB962C8B-B14F-4D97-AF65-F5344CB8AC3E}">
        <p14:creationId xmlns:p14="http://schemas.microsoft.com/office/powerpoint/2010/main" val="2821785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4EE2EF26-4FCB-4426-9C39-47B509C53357}"/>
              </a:ext>
            </a:extLst>
          </p:cNvPr>
          <p:cNvSpPr txBox="1"/>
          <p:nvPr/>
        </p:nvSpPr>
        <p:spPr>
          <a:xfrm>
            <a:off x="810505" y="1607091"/>
            <a:ext cx="10171401" cy="2688172"/>
          </a:xfrm>
          <a:prstGeom prst="rect">
            <a:avLst/>
          </a:prstGeom>
          <a:noFill/>
        </p:spPr>
        <p:txBody>
          <a:bodyPr wrap="square">
            <a:spAutoFit/>
          </a:bodyPr>
          <a:lstStyle/>
          <a:p>
            <a:pPr lvl="0" algn="just">
              <a:lnSpc>
                <a:spcPct val="115000"/>
              </a:lnSpc>
              <a:spcAft>
                <a:spcPts val="1000"/>
              </a:spcAft>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3. </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Prepoznavanje pristranosti</a:t>
            </a:r>
          </a:p>
          <a:p>
            <a:pPr marL="342900" lvl="0" indent="-342900" algn="just">
              <a:lnSpc>
                <a:spcPct val="115000"/>
              </a:lnSpc>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Biti svjestan vlastitih pristranosti i nastojati ih minimizirati u procesu provjere.</a:t>
            </a:r>
          </a:p>
          <a:p>
            <a:pPr marL="342900" lvl="0" indent="-342900" algn="just">
              <a:lnSpc>
                <a:spcPct val="115000"/>
              </a:lnSpc>
              <a:spcAft>
                <a:spcPts val="1000"/>
              </a:spcAft>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Prepoznati i razumjeti moguće pristranosti u izvorima informacija.</a:t>
            </a:r>
          </a:p>
          <a:p>
            <a:pPr lvl="0" algn="just">
              <a:lnSpc>
                <a:spcPct val="115000"/>
              </a:lnSpc>
              <a:spcAft>
                <a:spcPts val="1000"/>
              </a:spcAft>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4. </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Formuliranje pitanja</a:t>
            </a:r>
          </a:p>
          <a:p>
            <a:pPr marL="342900" lvl="0" indent="-342900" algn="just">
              <a:lnSpc>
                <a:spcPct val="115000"/>
              </a:lnSpc>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Postavljati relevantna i ciljana pitanja koja pomažu u otkrivanju skrivenih detalja i provjeri točnosti informacija.</a:t>
            </a:r>
          </a:p>
          <a:p>
            <a:pPr marL="342900" lvl="0" indent="-342900" algn="just">
              <a:lnSpc>
                <a:spcPct val="115000"/>
              </a:lnSpc>
              <a:spcAft>
                <a:spcPts val="1000"/>
              </a:spcAft>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Održavati zdravu skepsu prema tvrdnjama, osobito onima koje se čine neobičnima ili nevjerojatnima.</a:t>
            </a:r>
          </a:p>
        </p:txBody>
      </p:sp>
    </p:spTree>
    <p:extLst>
      <p:ext uri="{BB962C8B-B14F-4D97-AF65-F5344CB8AC3E}">
        <p14:creationId xmlns:p14="http://schemas.microsoft.com/office/powerpoint/2010/main" val="3156186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899EAA37-C59E-4B26-A894-33D43B0A85D8}"/>
              </a:ext>
            </a:extLst>
          </p:cNvPr>
          <p:cNvSpPr txBox="1"/>
          <p:nvPr/>
        </p:nvSpPr>
        <p:spPr>
          <a:xfrm>
            <a:off x="462036" y="1540502"/>
            <a:ext cx="10519870" cy="3170355"/>
          </a:xfrm>
          <a:prstGeom prst="rect">
            <a:avLst/>
          </a:prstGeom>
          <a:noFill/>
        </p:spPr>
        <p:txBody>
          <a:bodyPr wrap="square">
            <a:spAutoFit/>
          </a:bodyPr>
          <a:lstStyle/>
          <a:p>
            <a:pPr algn="just">
              <a:lnSpc>
                <a:spcPct val="115000"/>
              </a:lnSpc>
              <a:spcAft>
                <a:spcPts val="1000"/>
              </a:spcAft>
            </a:pPr>
            <a:r>
              <a:rPr lang="hr-HR" sz="2000" b="1" i="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Analitičke vještine</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tabLst>
                <a:tab pos="457200" algn="l"/>
              </a:tabLst>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Istraživačke vještine</a:t>
            </a:r>
          </a:p>
          <a:p>
            <a:pPr marL="342900" lvl="0" indent="-342900" algn="just">
              <a:lnSpc>
                <a:spcPct val="115000"/>
              </a:lnSpc>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Pronaći i sakupiti relevantne informacije iz pouzdanih izvora, uključujući akademske studije, službene dokumente i izjave stručnjaka.</a:t>
            </a:r>
          </a:p>
          <a:p>
            <a:pPr marL="342900" lvl="0" indent="-342900" algn="just">
              <a:lnSpc>
                <a:spcPct val="115000"/>
              </a:lnSpc>
              <a:spcAft>
                <a:spcPts val="1000"/>
              </a:spcAft>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Potvrditi autentičnost dokumenata, slika, videozapisa i drugih materijala.</a:t>
            </a:r>
          </a:p>
          <a:p>
            <a:pPr marL="342900" lvl="0" indent="-342900" algn="just">
              <a:lnSpc>
                <a:spcPct val="115000"/>
              </a:lnSpc>
              <a:spcAft>
                <a:spcPts val="1000"/>
              </a:spcAft>
              <a:buFont typeface="+mj-lt"/>
              <a:buAutoNum type="arabicPeriod" startAt="2"/>
              <a:tabLst>
                <a:tab pos="457200" algn="l"/>
              </a:tabLst>
            </a:pP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Sintezna</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analiza</a:t>
            </a:r>
          </a:p>
          <a:p>
            <a:pPr marL="342900" lvl="0" indent="-342900" algn="just">
              <a:lnSpc>
                <a:spcPct val="115000"/>
              </a:lnSpc>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Usporediti različite izvore informacija i identificirati sličnosti i razlike.</a:t>
            </a:r>
          </a:p>
          <a:p>
            <a:pPr marL="342900" lvl="0" indent="-342900" algn="just">
              <a:lnSpc>
                <a:spcPct val="115000"/>
              </a:lnSpc>
              <a:spcAft>
                <a:spcPts val="1000"/>
              </a:spcAft>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Prepoznati uzorke i trendove u prikupljenim podacima koji mogu pomoći u donošenju zaključaka.</a:t>
            </a:r>
          </a:p>
        </p:txBody>
      </p:sp>
    </p:spTree>
    <p:extLst>
      <p:ext uri="{BB962C8B-B14F-4D97-AF65-F5344CB8AC3E}">
        <p14:creationId xmlns:p14="http://schemas.microsoft.com/office/powerpoint/2010/main" val="3408193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05469A8F-4D24-42FD-9199-99C330FF0B3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CEB3843D-A40B-400E-A546-741E0E2169C1}"/>
              </a:ext>
            </a:extLst>
          </p:cNvPr>
          <p:cNvSpPr txBox="1"/>
          <p:nvPr/>
        </p:nvSpPr>
        <p:spPr>
          <a:xfrm>
            <a:off x="574850" y="1596188"/>
            <a:ext cx="10277340" cy="3635547"/>
          </a:xfrm>
          <a:prstGeom prst="rect">
            <a:avLst/>
          </a:prstGeom>
          <a:noFill/>
        </p:spPr>
        <p:txBody>
          <a:bodyPr wrap="square" rtlCol="0">
            <a:spAutoFit/>
          </a:bodyPr>
          <a:lstStyle/>
          <a:p>
            <a:pPr lvl="0">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SADRŽAJ (II)</a:t>
            </a:r>
          </a:p>
          <a:p>
            <a:pPr lvl="0">
              <a:lnSpc>
                <a:spcPct val="107000"/>
              </a:lnSpc>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11. </a:t>
            </a:r>
            <a:r>
              <a:rPr lang="hr-HR" sz="1800" b="1" dirty="0">
                <a:effectLst/>
                <a:latin typeface="Calibri" panose="020F0502020204030204" pitchFamily="34" charset="0"/>
                <a:ea typeface="Calibri" panose="020F0502020204030204" pitchFamily="34" charset="0"/>
                <a:cs typeface="Times New Roman" panose="02020603050405020304" pitchFamily="18" charset="0"/>
              </a:rPr>
              <a:t>Specifičnosti </a:t>
            </a:r>
            <a:r>
              <a:rPr lang="hr-HR" sz="1800" b="1" dirty="0" err="1">
                <a:effectLst/>
                <a:latin typeface="Calibri" panose="020F0502020204030204" pitchFamily="34" charset="0"/>
                <a:ea typeface="Calibri" panose="020F0502020204030204" pitchFamily="34" charset="0"/>
                <a:cs typeface="Times New Roman" panose="02020603050405020304" pitchFamily="18" charset="0"/>
              </a:rPr>
              <a:t>fact-checka</a:t>
            </a:r>
            <a:r>
              <a:rPr lang="hr-HR" sz="1800" b="1" dirty="0">
                <a:effectLst/>
                <a:latin typeface="Calibri" panose="020F0502020204030204" pitchFamily="34" charset="0"/>
                <a:ea typeface="Calibri" panose="020F0502020204030204" pitchFamily="34" charset="0"/>
                <a:cs typeface="Times New Roman" panose="02020603050405020304" pitchFamily="18" charset="0"/>
              </a:rPr>
              <a:t> u različitim medijskim formama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12. </a:t>
            </a:r>
            <a:r>
              <a:rPr lang="hr-HR" sz="1800" b="1" dirty="0">
                <a:effectLst/>
                <a:latin typeface="Calibri" panose="020F0502020204030204" pitchFamily="34" charset="0"/>
                <a:ea typeface="Calibri" panose="020F0502020204030204" pitchFamily="34" charset="0"/>
                <a:cs typeface="Times New Roman" panose="02020603050405020304" pitchFamily="18" charset="0"/>
              </a:rPr>
              <a:t>Međunarodne perspektive u </a:t>
            </a:r>
            <a:r>
              <a:rPr lang="hr-HR" sz="1800" b="1" dirty="0" err="1">
                <a:effectLst/>
                <a:latin typeface="Calibri" panose="020F0502020204030204" pitchFamily="34" charset="0"/>
                <a:ea typeface="Calibri" panose="020F0502020204030204" pitchFamily="34" charset="0"/>
                <a:cs typeface="Times New Roman" panose="02020603050405020304" pitchFamily="18" charset="0"/>
              </a:rPr>
              <a:t>fact-checkingu</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13. </a:t>
            </a:r>
            <a:r>
              <a:rPr lang="hr-HR" sz="1800" b="1" dirty="0">
                <a:effectLst/>
                <a:latin typeface="Calibri" panose="020F0502020204030204" pitchFamily="34" charset="0"/>
                <a:ea typeface="Calibri" panose="020F0502020204030204" pitchFamily="34" charset="0"/>
                <a:cs typeface="Times New Roman" panose="02020603050405020304" pitchFamily="18" charset="0"/>
              </a:rPr>
              <a:t>Specijalizirane teme u </a:t>
            </a:r>
            <a:r>
              <a:rPr lang="hr-HR" sz="1800" b="1" dirty="0" err="1">
                <a:effectLst/>
                <a:latin typeface="Calibri" panose="020F0502020204030204" pitchFamily="34" charset="0"/>
                <a:ea typeface="Calibri" panose="020F0502020204030204" pitchFamily="34" charset="0"/>
                <a:cs typeface="Times New Roman" panose="02020603050405020304" pitchFamily="18" charset="0"/>
              </a:rPr>
              <a:t>fact-checkingu</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14. </a:t>
            </a:r>
            <a:r>
              <a:rPr lang="hr-HR" sz="1800" b="1" dirty="0">
                <a:effectLst/>
                <a:latin typeface="Calibri" panose="020F0502020204030204" pitchFamily="34" charset="0"/>
                <a:ea typeface="Calibri" panose="020F0502020204030204" pitchFamily="34" charset="0"/>
                <a:cs typeface="Times New Roman" panose="02020603050405020304" pitchFamily="18" charset="0"/>
              </a:rPr>
              <a:t>Gospodarske analize i </a:t>
            </a:r>
            <a:r>
              <a:rPr lang="hr-HR" sz="1800" b="1" dirty="0" err="1">
                <a:effectLst/>
                <a:latin typeface="Calibri" panose="020F0502020204030204" pitchFamily="34" charset="0"/>
                <a:ea typeface="Calibri" panose="020F0502020204030204" pitchFamily="34" charset="0"/>
                <a:cs typeface="Times New Roman" panose="02020603050405020304" pitchFamily="18" charset="0"/>
              </a:rPr>
              <a:t>fact-checking</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15. </a:t>
            </a:r>
            <a:r>
              <a:rPr lang="hr-HR" sz="1800" b="1" dirty="0" err="1">
                <a:effectLst/>
                <a:latin typeface="Calibri" panose="020F0502020204030204" pitchFamily="34" charset="0"/>
                <a:ea typeface="Calibri" panose="020F0502020204030204" pitchFamily="34" charset="0"/>
                <a:cs typeface="Times New Roman" panose="02020603050405020304" pitchFamily="18" charset="0"/>
              </a:rPr>
              <a:t>Fact-checking</a:t>
            </a:r>
            <a:r>
              <a:rPr lang="hr-HR" sz="1800" b="1" dirty="0">
                <a:effectLst/>
                <a:latin typeface="Calibri" panose="020F0502020204030204" pitchFamily="34" charset="0"/>
                <a:ea typeface="Calibri" panose="020F0502020204030204" pitchFamily="34" charset="0"/>
                <a:cs typeface="Times New Roman" panose="02020603050405020304" pitchFamily="18" charset="0"/>
              </a:rPr>
              <a:t> financijskih izjava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16. </a:t>
            </a:r>
            <a:r>
              <a:rPr lang="hr-HR" sz="1800" b="1" dirty="0">
                <a:effectLst/>
                <a:latin typeface="Calibri" panose="020F0502020204030204" pitchFamily="34" charset="0"/>
                <a:ea typeface="Calibri" panose="020F0502020204030204" pitchFamily="34" charset="0"/>
                <a:cs typeface="Times New Roman" panose="02020603050405020304" pitchFamily="18" charset="0"/>
              </a:rPr>
              <a:t>Analiza utjecaja ekonomskih politika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17. </a:t>
            </a:r>
            <a:r>
              <a:rPr lang="hr-HR" sz="1800" b="1" dirty="0">
                <a:effectLst/>
                <a:latin typeface="Calibri" panose="020F0502020204030204" pitchFamily="34" charset="0"/>
                <a:ea typeface="Calibri" panose="020F0502020204030204" pitchFamily="34" charset="0"/>
                <a:cs typeface="Times New Roman" panose="02020603050405020304" pitchFamily="18" charset="0"/>
              </a:rPr>
              <a:t>Transparentnost u financijskim izvješćima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18. </a:t>
            </a:r>
            <a:r>
              <a:rPr lang="hr-HR" sz="1800" b="1" dirty="0">
                <a:effectLst/>
                <a:latin typeface="Calibri" panose="020F0502020204030204" pitchFamily="34" charset="0"/>
                <a:ea typeface="Calibri" panose="020F0502020204030204" pitchFamily="34" charset="0"/>
                <a:cs typeface="Times New Roman" panose="02020603050405020304" pitchFamily="18" charset="0"/>
              </a:rPr>
              <a:t>Napredne tehnike vizualizacije u </a:t>
            </a:r>
            <a:r>
              <a:rPr lang="hr-HR" sz="1800" b="1" dirty="0" err="1">
                <a:effectLst/>
                <a:latin typeface="Calibri" panose="020F0502020204030204" pitchFamily="34" charset="0"/>
                <a:ea typeface="Calibri" panose="020F0502020204030204" pitchFamily="34" charset="0"/>
                <a:cs typeface="Times New Roman" panose="02020603050405020304" pitchFamily="18" charset="0"/>
              </a:rPr>
              <a:t>fact-checkingu</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19. </a:t>
            </a:r>
            <a:r>
              <a:rPr lang="hr-HR" sz="1800" b="1" dirty="0">
                <a:effectLst/>
                <a:latin typeface="Calibri" panose="020F0502020204030204" pitchFamily="34" charset="0"/>
                <a:ea typeface="Calibri" panose="020F0502020204030204" pitchFamily="34" charset="0"/>
                <a:cs typeface="Times New Roman" panose="02020603050405020304" pitchFamily="18" charset="0"/>
              </a:rPr>
              <a:t>Praktične vježbe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20. </a:t>
            </a:r>
            <a:r>
              <a:rPr lang="hr-HR" sz="1800" b="1" dirty="0">
                <a:effectLst/>
                <a:latin typeface="Calibri" panose="020F0502020204030204" pitchFamily="34" charset="0"/>
                <a:ea typeface="Calibri" panose="020F0502020204030204" pitchFamily="34" charset="0"/>
                <a:cs typeface="Times New Roman" panose="02020603050405020304" pitchFamily="18" charset="0"/>
              </a:rPr>
              <a:t>Simulacije </a:t>
            </a:r>
            <a:r>
              <a:rPr lang="hr-HR" sz="1800" b="1" dirty="0" err="1">
                <a:effectLst/>
                <a:latin typeface="Calibri" panose="020F0502020204030204" pitchFamily="34" charset="0"/>
                <a:ea typeface="Calibri" panose="020F0502020204030204" pitchFamily="34" charset="0"/>
                <a:cs typeface="Times New Roman" panose="02020603050405020304" pitchFamily="18" charset="0"/>
              </a:rPr>
              <a:t>fact-checking</a:t>
            </a:r>
            <a:r>
              <a:rPr lang="hr-HR" sz="1800" b="1" dirty="0">
                <a:effectLst/>
                <a:latin typeface="Calibri" panose="020F0502020204030204" pitchFamily="34" charset="0"/>
                <a:ea typeface="Calibri" panose="020F0502020204030204" pitchFamily="34" charset="0"/>
                <a:cs typeface="Times New Roman" panose="02020603050405020304" pitchFamily="18" charset="0"/>
              </a:rPr>
              <a:t> situacija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9123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A8BBF4D8-D069-463A-80A7-DFCBFCD9DE54}"/>
              </a:ext>
            </a:extLst>
          </p:cNvPr>
          <p:cNvSpPr txBox="1"/>
          <p:nvPr/>
        </p:nvSpPr>
        <p:spPr>
          <a:xfrm>
            <a:off x="574850" y="1288542"/>
            <a:ext cx="11129470" cy="2688172"/>
          </a:xfrm>
          <a:prstGeom prst="rect">
            <a:avLst/>
          </a:prstGeom>
          <a:noFill/>
        </p:spPr>
        <p:txBody>
          <a:bodyPr wrap="square">
            <a:spAutoFit/>
          </a:bodyPr>
          <a:lstStyle/>
          <a:p>
            <a:pPr lvl="0" algn="just">
              <a:lnSpc>
                <a:spcPct val="115000"/>
              </a:lnSpc>
              <a:spcAft>
                <a:spcPts val="1000"/>
              </a:spcAft>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3. </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Kvantitativne i kvalitativne metode</a:t>
            </a:r>
          </a:p>
          <a:p>
            <a:pPr marL="342900" lvl="0" indent="-342900" algn="just">
              <a:lnSpc>
                <a:spcPct val="115000"/>
              </a:lnSpc>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Kvantitativna metoda koristi statističke metode za analizu podataka kada je to primjenjivo. Potrebno je razumjeti osnovne statističke pojmove poput prosjeka, medijana, varijance i korelacije.</a:t>
            </a:r>
          </a:p>
          <a:p>
            <a:pPr marL="342900" lvl="0" indent="-342900" algn="just">
              <a:lnSpc>
                <a:spcPct val="115000"/>
              </a:lnSpc>
              <a:spcAft>
                <a:spcPts val="1000"/>
              </a:spcAft>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Procijeniti kvalitativne podatke, kao što su intervjui, izjave i opisni podaci te izvući relevantne zaključke.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4. </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Interpretacija</a:t>
            </a:r>
          </a:p>
          <a:p>
            <a:pPr marL="342900" lvl="0" indent="-342900" algn="just">
              <a:lnSpc>
                <a:spcPct val="115000"/>
              </a:lnSpc>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Razumjeti širi kontekst tvrdnji, uključujući povijesni, društveni, politički i ekonomski kontekst.</a:t>
            </a:r>
          </a:p>
          <a:p>
            <a:pPr marL="342900" lvl="0" indent="-342900" algn="just">
              <a:lnSpc>
                <a:spcPct val="115000"/>
              </a:lnSpc>
              <a:spcAft>
                <a:spcPts val="1000"/>
              </a:spcAft>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Analizirati specifične okolnosti i detalje koji mogu utjecati na točnost tvrdnji.</a:t>
            </a:r>
          </a:p>
        </p:txBody>
      </p:sp>
      <p:sp>
        <p:nvSpPr>
          <p:cNvPr id="18" name="TextBox 17">
            <a:extLst>
              <a:ext uri="{FF2B5EF4-FFF2-40B4-BE49-F238E27FC236}">
                <a16:creationId xmlns:a16="http://schemas.microsoft.com/office/drawing/2014/main" id="{DD0BF889-1C1D-49F8-B855-F89D7EB6FFEE}"/>
              </a:ext>
            </a:extLst>
          </p:cNvPr>
          <p:cNvSpPr txBox="1"/>
          <p:nvPr/>
        </p:nvSpPr>
        <p:spPr>
          <a:xfrm>
            <a:off x="574850" y="4222745"/>
            <a:ext cx="11035533" cy="923330"/>
          </a:xfrm>
          <a:prstGeom prst="rect">
            <a:avLst/>
          </a:prstGeom>
          <a:noFill/>
        </p:spPr>
        <p:txBody>
          <a:bodyPr wrap="square">
            <a:spAutoFit/>
          </a:bodyPr>
          <a:lstStyle/>
          <a:p>
            <a:r>
              <a:rPr lang="hr-HR" sz="1800" dirty="0">
                <a:effectLst/>
                <a:latin typeface="Calibri" panose="020F0502020204030204" pitchFamily="34" charset="0"/>
                <a:ea typeface="Times New Roman" panose="02020603050405020304" pitchFamily="18" charset="0"/>
                <a:cs typeface="Times New Roman" panose="02020603050405020304" pitchFamily="18" charset="0"/>
              </a:rPr>
              <a:t>Razvijene kritičke i analitičke vještine ključne su za uspješnu provjeru informacija.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hr-HR" sz="1800" b="1" dirty="0" err="1">
                <a:effectLst/>
                <a:latin typeface="Calibri" panose="020F0502020204030204" pitchFamily="34" charset="0"/>
                <a:ea typeface="Times New Roman" panose="02020603050405020304" pitchFamily="18" charset="0"/>
                <a:cs typeface="Times New Roman" panose="02020603050405020304" pitchFamily="18" charset="0"/>
              </a:rPr>
              <a:t>Fact-checkeri</a:t>
            </a:r>
            <a:r>
              <a:rPr lang="hr-HR" sz="1800" b="1" dirty="0">
                <a:effectLst/>
                <a:latin typeface="Calibri" panose="020F0502020204030204" pitchFamily="34" charset="0"/>
                <a:ea typeface="Times New Roman" panose="02020603050405020304" pitchFamily="18" charset="0"/>
                <a:cs typeface="Times New Roman" panose="02020603050405020304" pitchFamily="18" charset="0"/>
              </a:rPr>
              <a:t> moraju biti u stanju kritički procijeniti izvore, logiku i dokaze te koristiti širok spektar istraživačkih i analitičkih metoda kako bi osigurali točnost i pouzdanost informacija</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hr-HR" b="1" dirty="0"/>
          </a:p>
        </p:txBody>
      </p:sp>
    </p:spTree>
    <p:extLst>
      <p:ext uri="{BB962C8B-B14F-4D97-AF65-F5344CB8AC3E}">
        <p14:creationId xmlns:p14="http://schemas.microsoft.com/office/powerpoint/2010/main" val="83507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20" name="TextBox 19">
            <a:extLst>
              <a:ext uri="{FF2B5EF4-FFF2-40B4-BE49-F238E27FC236}">
                <a16:creationId xmlns:a16="http://schemas.microsoft.com/office/drawing/2014/main" id="{B4DE659A-F317-4971-BA2E-EB1163DCD654}"/>
              </a:ext>
            </a:extLst>
          </p:cNvPr>
          <p:cNvSpPr txBox="1"/>
          <p:nvPr/>
        </p:nvSpPr>
        <p:spPr>
          <a:xfrm>
            <a:off x="269714" y="1329405"/>
            <a:ext cx="11652571" cy="4354782"/>
          </a:xfrm>
          <a:prstGeom prst="rect">
            <a:avLst/>
          </a:prstGeom>
          <a:noFill/>
        </p:spPr>
        <p:txBody>
          <a:bodyPr wrap="square">
            <a:spAutoFit/>
          </a:bodyPr>
          <a:lstStyle/>
          <a:p>
            <a:pPr lvl="1" algn="just">
              <a:spcBef>
                <a:spcPts val="800"/>
              </a:spcBef>
            </a:pPr>
            <a:r>
              <a:rPr lang="hr-HR" sz="2000" b="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Primjena alata i tehnika za efikasan </a:t>
            </a:r>
            <a:r>
              <a:rPr lang="hr-HR" sz="2000" b="1" dirty="0" err="1">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fact-checking</a:t>
            </a:r>
            <a:endParaRPr lang="hr-HR" sz="2000" b="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a:t>
            </a:r>
            <a:r>
              <a:rPr lang="hr-HR" sz="2000" dirty="0" err="1">
                <a:effectLst/>
                <a:latin typeface="Calibri" panose="020F0502020204030204" pitchFamily="34" charset="0"/>
                <a:ea typeface="Times New Roman" panose="02020603050405020304" pitchFamily="18" charset="0"/>
                <a:cs typeface="Times New Roman" panose="02020603050405020304" pitchFamily="18" charset="0"/>
              </a:rPr>
              <a:t>ri</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uzajamno povezana procesa:</a:t>
            </a:r>
          </a:p>
          <a:p>
            <a:pPr lvl="0" algn="just">
              <a:lnSpc>
                <a:spcPct val="115000"/>
              </a:lnSpc>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1. </a:t>
            </a:r>
            <a:r>
              <a:rPr lang="hr-HR" sz="2000" b="1" dirty="0">
                <a:effectLst/>
                <a:latin typeface="Calibri" panose="020F0502020204030204" pitchFamily="34" charset="0"/>
                <a:ea typeface="Times New Roman" panose="02020603050405020304" pitchFamily="18" charset="0"/>
                <a:cs typeface="Times New Roman" panose="02020603050405020304" pitchFamily="18" charset="0"/>
              </a:rPr>
              <a:t>Identifikacija</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praćenje medija i političkih izvora </a:t>
            </a:r>
          </a:p>
          <a:p>
            <a:pPr marL="342900" lvl="0" indent="-342900" algn="just">
              <a:lnSpc>
                <a:spcPct val="115000"/>
              </a:lnSpc>
              <a:buFont typeface="Symbol" panose="05050102010706020507" pitchFamily="18" charset="2"/>
              <a:buChar char=""/>
            </a:pP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identificiranje lažnih i netočnih izjava</a:t>
            </a:r>
          </a:p>
          <a:p>
            <a:pPr marL="342900" lvl="0" indent="-342900" algn="just">
              <a:lnSpc>
                <a:spcPct val="115000"/>
              </a:lnSpc>
              <a:spcAft>
                <a:spcPts val="1200"/>
              </a:spcAft>
              <a:buFont typeface="Symbol" panose="05050102010706020507" pitchFamily="18" charset="2"/>
              <a:buChar char=""/>
            </a:pPr>
            <a:r>
              <a:rPr lang="hr-HR" sz="2000" dirty="0" err="1">
                <a:effectLst/>
                <a:latin typeface="Calibri" panose="020F0502020204030204" pitchFamily="34" charset="0"/>
                <a:ea typeface="Times New Roman" panose="02020603050405020304" pitchFamily="18" charset="0"/>
                <a:cs typeface="Times New Roman" panose="02020603050405020304" pitchFamily="18" charset="0"/>
              </a:rPr>
              <a:t>prioritiziranje</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izjava za provjeru (s obzirom na ograničene resurse</a:t>
            </a:r>
            <a:r>
              <a:rPr lang="en-US" sz="2000" dirty="0">
                <a:latin typeface="Calibri" panose="020F0502020204030204" pitchFamily="34" charset="0"/>
                <a:ea typeface="Times New Roman" panose="02020603050405020304" pitchFamily="18" charset="0"/>
                <a:cs typeface="Times New Roman" panose="02020603050405020304" pitchFamily="18" charset="0"/>
              </a:rPr>
              <a:t>.</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a:t>
            </a:r>
          </a:p>
          <a:p>
            <a:pPr lvl="0" algn="just">
              <a:lnSpc>
                <a:spcPct val="115000"/>
              </a:lnSpc>
              <a:spcBef>
                <a:spcPts val="1200"/>
              </a:spcBef>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2. </a:t>
            </a:r>
            <a:r>
              <a:rPr lang="hr-HR" sz="2000" b="1" dirty="0">
                <a:effectLst/>
                <a:latin typeface="Calibri" panose="020F0502020204030204" pitchFamily="34" charset="0"/>
                <a:ea typeface="Times New Roman" panose="02020603050405020304" pitchFamily="18" charset="0"/>
                <a:cs typeface="Times New Roman" panose="02020603050405020304" pitchFamily="18" charset="0"/>
              </a:rPr>
              <a:t>Verifikacija </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provjera tvrdnji uspoređujući ih s već provedenim provjerama činjenica iz baze podataka ili arhive</a:t>
            </a:r>
          </a:p>
          <a:p>
            <a:pPr marL="342900" lvl="0" indent="-342900" algn="just">
              <a:lnSpc>
                <a:spcPct val="115000"/>
              </a:lnSpc>
              <a:buFont typeface="Symbol" panose="05050102010706020507" pitchFamily="18" charset="2"/>
              <a:buChar char=""/>
            </a:pP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provjera temeljem informacija iz mjerodavnih izvora</a:t>
            </a:r>
          </a:p>
          <a:p>
            <a:pPr marL="342900" lvl="0" indent="-342900" algn="just">
              <a:lnSpc>
                <a:spcPct val="115000"/>
              </a:lnSpc>
              <a:buFont typeface="Symbol" panose="05050102010706020507" pitchFamily="18" charset="2"/>
              <a:buChar char=""/>
            </a:pP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procjena vjerodostojnosti tvrdnje nestrukturiranim pristupom odnosno na temelju različitih faktora</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pP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246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CEC8AFA2-171F-43D9-81ED-AB54F3AC00FE}"/>
              </a:ext>
            </a:extLst>
          </p:cNvPr>
          <p:cNvSpPr txBox="1"/>
          <p:nvPr/>
        </p:nvSpPr>
        <p:spPr>
          <a:xfrm>
            <a:off x="574850" y="1932454"/>
            <a:ext cx="11217757" cy="1347805"/>
          </a:xfrm>
          <a:prstGeom prst="rect">
            <a:avLst/>
          </a:prstGeom>
          <a:noFill/>
        </p:spPr>
        <p:txBody>
          <a:bodyPr wrap="square">
            <a:spAutoFit/>
          </a:bodyPr>
          <a:lstStyle/>
          <a:p>
            <a:pPr lvl="0" algn="just">
              <a:lnSpc>
                <a:spcPct val="115000"/>
              </a:lnSpc>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3. </a:t>
            </a:r>
            <a:r>
              <a:rPr lang="hr-HR" sz="1800" b="1" dirty="0">
                <a:effectLst/>
                <a:latin typeface="Calibri" panose="020F0502020204030204" pitchFamily="34" charset="0"/>
                <a:ea typeface="Times New Roman" panose="02020603050405020304" pitchFamily="18" charset="0"/>
                <a:cs typeface="Times New Roman" panose="02020603050405020304" pitchFamily="18" charset="0"/>
              </a:rPr>
              <a:t>Ispravak</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označavanje ponavljajućih neistina koje se često ponavljaju u različitim kontekstima kako bi se upozorili čitatelji</a:t>
            </a:r>
          </a:p>
          <a:p>
            <a:pPr marL="342900" lvl="0" indent="-342900" algn="just">
              <a:lnSpc>
                <a:spcPct val="115000"/>
              </a:lnSpc>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pružanje kontekstualnih podataka uz ispravak</a:t>
            </a:r>
          </a:p>
          <a:p>
            <a:pPr marL="342900" lvl="0" indent="-342900" algn="just">
              <a:lnSpc>
                <a:spcPct val="115000"/>
              </a:lnSpc>
              <a:spcAft>
                <a:spcPts val="1000"/>
              </a:spcAft>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objavljivanje novih provjera činjenica na internetskim stranicama, društvenim mrežama i drugim platformama.</a:t>
            </a:r>
          </a:p>
        </p:txBody>
      </p:sp>
      <p:sp>
        <p:nvSpPr>
          <p:cNvPr id="18" name="TextBox 17">
            <a:extLst>
              <a:ext uri="{FF2B5EF4-FFF2-40B4-BE49-F238E27FC236}">
                <a16:creationId xmlns:a16="http://schemas.microsoft.com/office/drawing/2014/main" id="{5C408DF0-D0BF-40F3-876D-377D91D26F8C}"/>
              </a:ext>
            </a:extLst>
          </p:cNvPr>
          <p:cNvSpPr txBox="1"/>
          <p:nvPr/>
        </p:nvSpPr>
        <p:spPr>
          <a:xfrm>
            <a:off x="2494892" y="3594975"/>
            <a:ext cx="7185136" cy="923330"/>
          </a:xfrm>
          <a:prstGeom prst="rect">
            <a:avLst/>
          </a:prstGeom>
          <a:noFill/>
        </p:spPr>
        <p:txBody>
          <a:bodyPr wrap="square">
            <a:spAutoFit/>
          </a:bodyPr>
          <a:lstStyle/>
          <a:p>
            <a:r>
              <a:rPr lang="en-US" i="1" dirty="0">
                <a:latin typeface="Calibri" panose="020F0502020204030204" pitchFamily="34" charset="0"/>
                <a:ea typeface="Times New Roman" panose="02020603050405020304" pitchFamily="18" charset="0"/>
                <a:cs typeface="Times New Roman" panose="02020603050405020304" pitchFamily="18" charset="0"/>
              </a:rPr>
              <a:t>F</a:t>
            </a:r>
            <a:r>
              <a:rPr lang="hr-HR" sz="1800" i="1" dirty="0" err="1">
                <a:effectLst/>
                <a:latin typeface="Calibri" panose="020F0502020204030204" pitchFamily="34" charset="0"/>
                <a:ea typeface="Times New Roman" panose="02020603050405020304" pitchFamily="18" charset="0"/>
                <a:cs typeface="Times New Roman" panose="02020603050405020304" pitchFamily="18" charset="0"/>
              </a:rPr>
              <a:t>act-check</a:t>
            </a:r>
            <a:r>
              <a:rPr lang="hr-HR" sz="1800" i="1" dirty="0">
                <a:effectLst/>
                <a:latin typeface="Calibri" panose="020F0502020204030204" pitchFamily="34" charset="0"/>
                <a:ea typeface="Times New Roman" panose="02020603050405020304" pitchFamily="18" charset="0"/>
                <a:cs typeface="Times New Roman" panose="02020603050405020304" pitchFamily="18" charset="0"/>
              </a:rPr>
              <a:t> sustavi percipiraju korisnim, ali trenutno isključivo dodatnim alatom provjere budući da se ljudski faktor, znanja, osobno iskustvo i vještine smatraju ključnim u svakodnevnom prikupljanju i obradi podataka</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a:t>
            </a:r>
            <a:endParaRPr lang="hr-HR" i="1" dirty="0"/>
          </a:p>
        </p:txBody>
      </p:sp>
    </p:spTree>
    <p:extLst>
      <p:ext uri="{BB962C8B-B14F-4D97-AF65-F5344CB8AC3E}">
        <p14:creationId xmlns:p14="http://schemas.microsoft.com/office/powerpoint/2010/main" val="491337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21" name="TextBox 20">
            <a:extLst>
              <a:ext uri="{FF2B5EF4-FFF2-40B4-BE49-F238E27FC236}">
                <a16:creationId xmlns:a16="http://schemas.microsoft.com/office/drawing/2014/main" id="{48BEAC58-B589-448F-81FD-C43B699C73C6}"/>
              </a:ext>
            </a:extLst>
          </p:cNvPr>
          <p:cNvSpPr txBox="1"/>
          <p:nvPr/>
        </p:nvSpPr>
        <p:spPr>
          <a:xfrm>
            <a:off x="324731" y="1379186"/>
            <a:ext cx="6819020" cy="3232423"/>
          </a:xfrm>
          <a:prstGeom prst="rect">
            <a:avLst/>
          </a:prstGeom>
          <a:noFill/>
        </p:spPr>
        <p:txBody>
          <a:bodyPr wrap="square">
            <a:spAutoFit/>
          </a:bodyPr>
          <a:lstStyle/>
          <a:p>
            <a:pPr algn="just">
              <a:lnSpc>
                <a:spcPct val="115000"/>
              </a:lnSpc>
              <a:spcAft>
                <a:spcPts val="1000"/>
              </a:spcAft>
            </a:pPr>
            <a:r>
              <a:rPr lang="hr-HR" sz="2000" b="1" i="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Alati za </a:t>
            </a:r>
            <a:r>
              <a:rPr lang="hr-HR" sz="2000" b="1" i="1" dirty="0" err="1">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fact-checking</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Aft>
                <a:spcPts val="1000"/>
              </a:spcAft>
              <a:tabLst>
                <a:tab pos="457200" algn="l"/>
              </a:tabLst>
            </a:pPr>
            <a:r>
              <a:rPr lang="hr-HR" sz="1800" b="1" u="sng" dirty="0">
                <a:effectLst/>
                <a:latin typeface="Calibri" panose="020F0502020204030204" pitchFamily="34" charset="0"/>
                <a:ea typeface="Times New Roman" panose="02020603050405020304" pitchFamily="18" charset="0"/>
                <a:cs typeface="Times New Roman" panose="02020603050405020304" pitchFamily="18" charset="0"/>
              </a:rPr>
              <a:t>Alati za provjeru slika i videozapisa</a:t>
            </a:r>
          </a:p>
          <a:p>
            <a:pPr marL="342900" lvl="0" indent="-342900" algn="just">
              <a:lnSpc>
                <a:spcPct val="115000"/>
              </a:lnSpc>
              <a:buFont typeface="Symbol" panose="05050102010706020507" pitchFamily="18" charset="2"/>
              <a:buChar char=""/>
            </a:pPr>
            <a:r>
              <a:rPr lang="hr-HR" sz="1800" b="1" i="1" dirty="0">
                <a:effectLst/>
                <a:latin typeface="Calibri" panose="020F0502020204030204" pitchFamily="34" charset="0"/>
                <a:ea typeface="Times New Roman" panose="02020603050405020304" pitchFamily="18" charset="0"/>
                <a:cs typeface="Times New Roman" panose="02020603050405020304" pitchFamily="18" charset="0"/>
              </a:rPr>
              <a:t>Google Reverse </a:t>
            </a:r>
            <a:r>
              <a:rPr lang="hr-HR" sz="1800" b="1" i="1" dirty="0" err="1">
                <a:effectLst/>
                <a:latin typeface="Calibri" panose="020F0502020204030204" pitchFamily="34" charset="0"/>
                <a:ea typeface="Times New Roman" panose="02020603050405020304" pitchFamily="18" charset="0"/>
                <a:cs typeface="Times New Roman" panose="02020603050405020304" pitchFamily="18" charset="0"/>
              </a:rPr>
              <a:t>Image</a:t>
            </a:r>
            <a:r>
              <a:rPr lang="hr-HR" sz="1800" b="1" i="1" dirty="0">
                <a:effectLst/>
                <a:latin typeface="Calibri" panose="020F0502020204030204" pitchFamily="34" charset="0"/>
                <a:ea typeface="Times New Roman" panose="02020603050405020304" pitchFamily="18" charset="0"/>
                <a:cs typeface="Times New Roman" panose="02020603050405020304" pitchFamily="18" charset="0"/>
              </a:rPr>
              <a:t> Search</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Omogućava pretraživanje interneta pomoću slike kako bi se pronašli originalni izvori i kontekst slike.</a:t>
            </a:r>
          </a:p>
          <a:p>
            <a:pPr marL="342900" lvl="0" indent="-342900" algn="just">
              <a:lnSpc>
                <a:spcPct val="115000"/>
              </a:lnSpc>
              <a:buFont typeface="Symbol" panose="05050102010706020507" pitchFamily="18" charset="2"/>
              <a:buChar char=""/>
            </a:pPr>
            <a:r>
              <a:rPr lang="hr-HR" sz="1800" b="1" i="1" dirty="0" err="1">
                <a:effectLst/>
                <a:latin typeface="Calibri" panose="020F0502020204030204" pitchFamily="34" charset="0"/>
                <a:ea typeface="Times New Roman" panose="02020603050405020304" pitchFamily="18" charset="0"/>
                <a:cs typeface="Times New Roman" panose="02020603050405020304" pitchFamily="18" charset="0"/>
              </a:rPr>
              <a:t>TinEye</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Specijaliziran za obrnuto pretraživanje slika, pomaže u otkrivanju gdje se slika prvi put pojavila na internetu.</a:t>
            </a:r>
          </a:p>
          <a:p>
            <a:pPr marL="342900" lvl="0" indent="-342900" algn="just">
              <a:lnSpc>
                <a:spcPct val="115000"/>
              </a:lnSpc>
              <a:spcAft>
                <a:spcPts val="1000"/>
              </a:spcAft>
              <a:buFont typeface="Symbol" panose="05050102010706020507" pitchFamily="18" charset="2"/>
              <a:buChar char=""/>
            </a:pPr>
            <a:r>
              <a:rPr lang="hr-HR" sz="1800" b="1" i="1" dirty="0" err="1">
                <a:effectLst/>
                <a:latin typeface="Calibri" panose="020F0502020204030204" pitchFamily="34" charset="0"/>
                <a:ea typeface="Times New Roman" panose="02020603050405020304" pitchFamily="18" charset="0"/>
                <a:cs typeface="Times New Roman" panose="02020603050405020304" pitchFamily="18" charset="0"/>
              </a:rPr>
              <a:t>InVID</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i </a:t>
            </a:r>
            <a:r>
              <a:rPr lang="hr-HR" sz="1800" b="1" i="1" dirty="0" err="1">
                <a:effectLst/>
                <a:latin typeface="Calibri" panose="020F0502020204030204" pitchFamily="34" charset="0"/>
                <a:ea typeface="Times New Roman" panose="02020603050405020304" pitchFamily="18" charset="0"/>
                <a:cs typeface="Times New Roman" panose="02020603050405020304" pitchFamily="18" charset="0"/>
              </a:rPr>
              <a:t>WeVerify</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Alati za verifikaciju videozapisa i analiza sadržaja na društvenim mrežama, omogućavaju analizu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metapodataka</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ključnih okvira i traženje originalnih verzija.</a:t>
            </a:r>
          </a:p>
        </p:txBody>
      </p:sp>
      <p:pic>
        <p:nvPicPr>
          <p:cNvPr id="22" name="Picture 21" descr="InVID project">
            <a:extLst>
              <a:ext uri="{FF2B5EF4-FFF2-40B4-BE49-F238E27FC236}">
                <a16:creationId xmlns:a16="http://schemas.microsoft.com/office/drawing/2014/main" id="{659A2D73-3D5E-4BFC-A4CF-DA6CD18CA8D8}"/>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825110" y="1485399"/>
            <a:ext cx="1898881" cy="1390992"/>
          </a:xfrm>
          <a:prstGeom prst="rect">
            <a:avLst/>
          </a:prstGeom>
          <a:noFill/>
          <a:ln>
            <a:noFill/>
          </a:ln>
        </p:spPr>
      </p:pic>
      <p:pic>
        <p:nvPicPr>
          <p:cNvPr id="23" name="Picture 22" descr="WeVerify">
            <a:extLst>
              <a:ext uri="{FF2B5EF4-FFF2-40B4-BE49-F238E27FC236}">
                <a16:creationId xmlns:a16="http://schemas.microsoft.com/office/drawing/2014/main" id="{3F65608E-275F-4D2A-B3E6-A09022131F9F}"/>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9723991" y="3252267"/>
            <a:ext cx="2143278" cy="1160234"/>
          </a:xfrm>
          <a:prstGeom prst="rect">
            <a:avLst/>
          </a:prstGeom>
          <a:noFill/>
          <a:ln>
            <a:noFill/>
          </a:ln>
        </p:spPr>
      </p:pic>
    </p:spTree>
    <p:extLst>
      <p:ext uri="{BB962C8B-B14F-4D97-AF65-F5344CB8AC3E}">
        <p14:creationId xmlns:p14="http://schemas.microsoft.com/office/powerpoint/2010/main" val="2606995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7BDCB95A-B639-4E76-9288-077A1D006CEF}"/>
              </a:ext>
            </a:extLst>
          </p:cNvPr>
          <p:cNvSpPr txBox="1"/>
          <p:nvPr/>
        </p:nvSpPr>
        <p:spPr>
          <a:xfrm>
            <a:off x="269475" y="1477744"/>
            <a:ext cx="4914899" cy="2878480"/>
          </a:xfrm>
          <a:prstGeom prst="rect">
            <a:avLst/>
          </a:prstGeom>
          <a:noFill/>
        </p:spPr>
        <p:txBody>
          <a:bodyPr wrap="square">
            <a:spAutoFit/>
          </a:bodyPr>
          <a:lstStyle/>
          <a:p>
            <a:pPr lvl="0" algn="just">
              <a:lnSpc>
                <a:spcPct val="115000"/>
              </a:lnSpc>
              <a:spcAft>
                <a:spcPts val="1000"/>
              </a:spcAft>
              <a:tabLst>
                <a:tab pos="457200" algn="l"/>
              </a:tabLst>
            </a:pPr>
            <a:r>
              <a:rPr lang="hr-HR" sz="1800" b="1" u="sng" dirty="0">
                <a:effectLst/>
                <a:latin typeface="Calibri" panose="020F0502020204030204" pitchFamily="34" charset="0"/>
                <a:ea typeface="Times New Roman" panose="02020603050405020304" pitchFamily="18" charset="0"/>
                <a:cs typeface="Times New Roman" panose="02020603050405020304" pitchFamily="18" charset="0"/>
              </a:rPr>
              <a:t>Alati za provjeru teksta</a:t>
            </a:r>
          </a:p>
          <a:p>
            <a:pPr marL="342900" lvl="0" indent="-342900" algn="just">
              <a:lnSpc>
                <a:spcPct val="115000"/>
              </a:lnSpc>
              <a:buFont typeface="Symbol" panose="05050102010706020507" pitchFamily="18" charset="2"/>
              <a:buChar char=""/>
            </a:pPr>
            <a:r>
              <a:rPr lang="hr-HR" sz="1800" b="1" i="1" dirty="0">
                <a:effectLst/>
                <a:latin typeface="Calibri" panose="020F0502020204030204" pitchFamily="34" charset="0"/>
                <a:ea typeface="Times New Roman" panose="02020603050405020304" pitchFamily="18" charset="0"/>
                <a:cs typeface="Times New Roman" panose="02020603050405020304" pitchFamily="18" charset="0"/>
              </a:rPr>
              <a:t>FactCheck.org</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Nudi detaljne analize i provjere političkih izjava i reklama.</a:t>
            </a:r>
          </a:p>
          <a:p>
            <a:pPr marL="342900" lvl="0" indent="-342900" algn="just">
              <a:lnSpc>
                <a:spcPct val="115000"/>
              </a:lnSpc>
              <a:buFont typeface="Symbol" panose="05050102010706020507" pitchFamily="18" charset="2"/>
              <a:buChar char=""/>
            </a:pPr>
            <a:r>
              <a:rPr lang="hr-HR" sz="1800" b="1" i="1" dirty="0" err="1">
                <a:effectLst/>
                <a:latin typeface="Calibri" panose="020F0502020204030204" pitchFamily="34" charset="0"/>
                <a:ea typeface="Times New Roman" panose="02020603050405020304" pitchFamily="18" charset="0"/>
                <a:cs typeface="Times New Roman" panose="02020603050405020304" pitchFamily="18" charset="0"/>
              </a:rPr>
              <a:t>PolitiFact</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Koristi sustav ocjenjivanja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Truth</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-O-</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Meter</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za procjenu točnosti političkih izjava.</a:t>
            </a:r>
          </a:p>
          <a:p>
            <a:pPr marL="342900" lvl="0" indent="-342900" algn="just">
              <a:lnSpc>
                <a:spcPct val="115000"/>
              </a:lnSpc>
              <a:spcAft>
                <a:spcPts val="1000"/>
              </a:spcAft>
              <a:buFont typeface="Symbol" panose="05050102010706020507" pitchFamily="18" charset="2"/>
              <a:buChar char=""/>
            </a:pPr>
            <a:r>
              <a:rPr lang="hr-HR" sz="1800" b="1" i="1" dirty="0" err="1">
                <a:effectLst/>
                <a:latin typeface="Calibri" panose="020F0502020204030204" pitchFamily="34" charset="0"/>
                <a:ea typeface="Times New Roman" panose="02020603050405020304" pitchFamily="18" charset="0"/>
                <a:cs typeface="Times New Roman" panose="02020603050405020304" pitchFamily="18" charset="0"/>
              </a:rPr>
              <a:t>Snopes</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Provjerava širok spektar tvrdnji, od urbanih legendi do aktualnih vijesti.</a:t>
            </a: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pic>
        <p:nvPicPr>
          <p:cNvPr id="18" name="Picture 17">
            <a:extLst>
              <a:ext uri="{FF2B5EF4-FFF2-40B4-BE49-F238E27FC236}">
                <a16:creationId xmlns:a16="http://schemas.microsoft.com/office/drawing/2014/main" id="{99746C45-4FE7-4416-A57F-6332E30CF10B}"/>
              </a:ext>
            </a:extLst>
          </p:cNvPr>
          <p:cNvPicPr/>
          <p:nvPr/>
        </p:nvPicPr>
        <p:blipFill>
          <a:blip r:embed="rId8"/>
          <a:stretch>
            <a:fillRect/>
          </a:stretch>
        </p:blipFill>
        <p:spPr>
          <a:xfrm>
            <a:off x="6101085" y="1250888"/>
            <a:ext cx="5647055" cy="4225681"/>
          </a:xfrm>
          <a:prstGeom prst="rect">
            <a:avLst/>
          </a:prstGeom>
        </p:spPr>
      </p:pic>
    </p:spTree>
    <p:extLst>
      <p:ext uri="{BB962C8B-B14F-4D97-AF65-F5344CB8AC3E}">
        <p14:creationId xmlns:p14="http://schemas.microsoft.com/office/powerpoint/2010/main" val="3543162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B6C2561E-A540-4699-8BF2-842E432F1971}"/>
              </a:ext>
            </a:extLst>
          </p:cNvPr>
          <p:cNvSpPr txBox="1"/>
          <p:nvPr/>
        </p:nvSpPr>
        <p:spPr>
          <a:xfrm>
            <a:off x="1370483" y="1588345"/>
            <a:ext cx="8924399" cy="3772058"/>
          </a:xfrm>
          <a:prstGeom prst="rect">
            <a:avLst/>
          </a:prstGeom>
          <a:noFill/>
        </p:spPr>
        <p:txBody>
          <a:bodyPr wrap="square">
            <a:spAutoFit/>
          </a:bodyPr>
          <a:lstStyle/>
          <a:p>
            <a:pPr lvl="0" algn="just">
              <a:lnSpc>
                <a:spcPct val="115000"/>
              </a:lnSpc>
              <a:spcAft>
                <a:spcPts val="1000"/>
              </a:spcAft>
              <a:tabLst>
                <a:tab pos="457200" algn="l"/>
              </a:tabLst>
            </a:pPr>
            <a:r>
              <a:rPr lang="hr-HR" sz="1800" b="1" u="sng" dirty="0">
                <a:effectLst/>
                <a:latin typeface="Calibri" panose="020F0502020204030204" pitchFamily="34" charset="0"/>
                <a:ea typeface="Times New Roman" panose="02020603050405020304" pitchFamily="18" charset="0"/>
                <a:cs typeface="Times New Roman" panose="02020603050405020304" pitchFamily="18" charset="0"/>
              </a:rPr>
              <a:t>Alati za provjeru podataka</a:t>
            </a:r>
          </a:p>
          <a:p>
            <a:pPr marL="342900" lvl="0" indent="-342900" algn="just">
              <a:lnSpc>
                <a:spcPct val="115000"/>
              </a:lnSpc>
              <a:buFont typeface="Symbol" panose="05050102010706020507" pitchFamily="18" charset="2"/>
              <a:buChar char=""/>
            </a:pPr>
            <a:r>
              <a:rPr lang="hr-HR" sz="1800" b="1" i="1" dirty="0">
                <a:effectLst/>
                <a:latin typeface="Calibri" panose="020F0502020204030204" pitchFamily="34" charset="0"/>
                <a:ea typeface="Times New Roman" panose="02020603050405020304" pitchFamily="18" charset="0"/>
                <a:cs typeface="Times New Roman" panose="02020603050405020304" pitchFamily="18" charset="0"/>
              </a:rPr>
              <a:t>Statista</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Platforma za pristup statističkim podacima iz različitih sektora.</a:t>
            </a:r>
          </a:p>
          <a:p>
            <a:pPr marL="342900" lvl="0" indent="-342900" algn="just">
              <a:lnSpc>
                <a:spcPct val="115000"/>
              </a:lnSpc>
              <a:buFont typeface="Symbol" panose="05050102010706020507" pitchFamily="18" charset="2"/>
              <a:buChar char=""/>
            </a:pPr>
            <a:r>
              <a:rPr lang="hr-HR" sz="1800" b="1" i="1" dirty="0" err="1">
                <a:effectLst/>
                <a:latin typeface="Calibri" panose="020F0502020204030204" pitchFamily="34" charset="0"/>
                <a:ea typeface="Times New Roman" panose="02020603050405020304" pitchFamily="18" charset="0"/>
                <a:cs typeface="Times New Roman" panose="02020603050405020304" pitchFamily="18" charset="0"/>
              </a:rPr>
              <a:t>Pew</a:t>
            </a:r>
            <a:r>
              <a:rPr lang="hr-HR" sz="1800" b="1" i="1" dirty="0">
                <a:effectLst/>
                <a:latin typeface="Calibri" panose="020F0502020204030204" pitchFamily="34" charset="0"/>
                <a:ea typeface="Times New Roman" panose="02020603050405020304" pitchFamily="18" charset="0"/>
                <a:cs typeface="Times New Roman" panose="02020603050405020304" pitchFamily="18" charset="0"/>
              </a:rPr>
              <a:t> Research </a:t>
            </a:r>
            <a:r>
              <a:rPr lang="hr-HR" sz="1800" b="1" i="1" dirty="0" err="1">
                <a:effectLst/>
                <a:latin typeface="Calibri" panose="020F0502020204030204" pitchFamily="34" charset="0"/>
                <a:ea typeface="Times New Roman" panose="02020603050405020304" pitchFamily="18" charset="0"/>
                <a:cs typeface="Times New Roman" panose="02020603050405020304" pitchFamily="18" charset="0"/>
              </a:rPr>
              <a:t>Center</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Nudi detaljna istraživanja i analize na društvene i političke teme.</a:t>
            </a:r>
          </a:p>
          <a:p>
            <a:pPr marL="342900" lvl="0" indent="-342900" algn="just">
              <a:lnSpc>
                <a:spcPct val="115000"/>
              </a:lnSpc>
              <a:spcAft>
                <a:spcPts val="1000"/>
              </a:spcAft>
              <a:buFont typeface="Symbol" panose="05050102010706020507" pitchFamily="18" charset="2"/>
              <a:buChar char=""/>
            </a:pPr>
            <a:r>
              <a:rPr lang="hr-HR" sz="1800" b="1" i="1" dirty="0">
                <a:effectLst/>
                <a:latin typeface="Calibri" panose="020F0502020204030204" pitchFamily="34" charset="0"/>
                <a:ea typeface="Times New Roman" panose="02020603050405020304" pitchFamily="18" charset="0"/>
                <a:cs typeface="Times New Roman" panose="02020603050405020304" pitchFamily="18" charset="0"/>
              </a:rPr>
              <a:t>World Bank Open Data</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Pristup ekonomskim i društvenim podacima iz cijelog svijeta.</a:t>
            </a:r>
          </a:p>
          <a:p>
            <a:pPr lvl="0" algn="just">
              <a:lnSpc>
                <a:spcPct val="115000"/>
              </a:lnSpc>
              <a:spcAft>
                <a:spcPts val="1000"/>
              </a:spcAft>
              <a:tabLst>
                <a:tab pos="457200" algn="l"/>
              </a:tabLst>
            </a:pP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Aft>
                <a:spcPts val="1000"/>
              </a:spcAft>
              <a:tabLst>
                <a:tab pos="457200" algn="l"/>
              </a:tabLst>
            </a:pPr>
            <a:r>
              <a:rPr lang="hr-HR" sz="1800" b="1" u="sng" dirty="0">
                <a:effectLst/>
                <a:latin typeface="Calibri" panose="020F0502020204030204" pitchFamily="34" charset="0"/>
                <a:ea typeface="Times New Roman" panose="02020603050405020304" pitchFamily="18" charset="0"/>
                <a:cs typeface="Times New Roman" panose="02020603050405020304" pitchFamily="18" charset="0"/>
              </a:rPr>
              <a:t>Alati za provjeru društvenih medija</a:t>
            </a:r>
          </a:p>
          <a:p>
            <a:pPr marL="342900" lvl="0" indent="-342900" algn="just">
              <a:lnSpc>
                <a:spcPct val="115000"/>
              </a:lnSpc>
              <a:buFont typeface="Symbol" panose="05050102010706020507" pitchFamily="18" charset="2"/>
              <a:buChar char=""/>
            </a:pPr>
            <a:r>
              <a:rPr lang="hr-HR" sz="1800" b="1" i="1" dirty="0" err="1">
                <a:effectLst/>
                <a:latin typeface="Calibri" panose="020F0502020204030204" pitchFamily="34" charset="0"/>
                <a:ea typeface="Times New Roman" panose="02020603050405020304" pitchFamily="18" charset="0"/>
                <a:cs typeface="Times New Roman" panose="02020603050405020304" pitchFamily="18" charset="0"/>
              </a:rPr>
              <a:t>CrowdTangle</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Alat za praćenje sadržaja na društvenim mrežama i otkrivanje trendova.</a:t>
            </a:r>
          </a:p>
          <a:p>
            <a:pPr marL="342900" lvl="0" indent="-342900" algn="just">
              <a:lnSpc>
                <a:spcPct val="115000"/>
              </a:lnSpc>
              <a:buFont typeface="Symbol" panose="05050102010706020507" pitchFamily="18" charset="2"/>
              <a:buChar char=""/>
            </a:pPr>
            <a:r>
              <a:rPr lang="hr-HR" sz="1800" b="1" i="1" dirty="0" err="1">
                <a:effectLst/>
                <a:latin typeface="Calibri" panose="020F0502020204030204" pitchFamily="34" charset="0"/>
                <a:ea typeface="Times New Roman" panose="02020603050405020304" pitchFamily="18" charset="0"/>
                <a:cs typeface="Times New Roman" panose="02020603050405020304" pitchFamily="18" charset="0"/>
              </a:rPr>
              <a:t>Botometer</a:t>
            </a:r>
            <a:r>
              <a:rPr lang="hr-HR" sz="1800" b="1" i="1"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Procjenjuje vjerojatnost da je korisnički račun na Twitteru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bot</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a:t>
            </a:r>
          </a:p>
          <a:p>
            <a:pPr marL="342900" lvl="0" indent="-342900" algn="just">
              <a:lnSpc>
                <a:spcPct val="115000"/>
              </a:lnSpc>
              <a:buFont typeface="Symbol" panose="05050102010706020507" pitchFamily="18" charset="2"/>
              <a:buChar char=""/>
            </a:pPr>
            <a:r>
              <a:rPr lang="hr-HR" sz="1800" b="1" i="1" dirty="0" err="1">
                <a:effectLst/>
                <a:latin typeface="Calibri" panose="020F0502020204030204" pitchFamily="34" charset="0"/>
                <a:ea typeface="Times New Roman" panose="02020603050405020304" pitchFamily="18" charset="0"/>
                <a:cs typeface="Times New Roman" panose="02020603050405020304" pitchFamily="18" charset="0"/>
              </a:rPr>
              <a:t>Hoaxy</a:t>
            </a:r>
            <a:r>
              <a:rPr lang="hr-HR" sz="1800" b="1" i="1"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Vizualizira širenje dezinformacija na društvenim mrežama.</a:t>
            </a:r>
          </a:p>
          <a:p>
            <a:pPr marL="914400"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59608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FE6CD552-2BCA-4335-83EF-DD4EA774AFD1}"/>
              </a:ext>
            </a:extLst>
          </p:cNvPr>
          <p:cNvSpPr txBox="1"/>
          <p:nvPr/>
        </p:nvSpPr>
        <p:spPr>
          <a:xfrm>
            <a:off x="574850" y="1475495"/>
            <a:ext cx="10407056" cy="3488904"/>
          </a:xfrm>
          <a:prstGeom prst="rect">
            <a:avLst/>
          </a:prstGeom>
          <a:noFill/>
        </p:spPr>
        <p:txBody>
          <a:bodyPr wrap="square">
            <a:spAutoFit/>
          </a:bodyPr>
          <a:lstStyle/>
          <a:p>
            <a:pPr algn="just">
              <a:lnSpc>
                <a:spcPct val="115000"/>
              </a:lnSpc>
              <a:spcAft>
                <a:spcPts val="1000"/>
              </a:spcAft>
            </a:pPr>
            <a:r>
              <a:rPr lang="hr-HR" sz="2000" b="1" i="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Tehnike za </a:t>
            </a:r>
            <a:r>
              <a:rPr lang="hr-HR" sz="2000" b="1" i="1" dirty="0" err="1">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fact-checking</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Aft>
                <a:spcPts val="1000"/>
              </a:spcAft>
              <a:tabLst>
                <a:tab pos="457200" algn="l"/>
              </a:tabLst>
            </a:pPr>
            <a:r>
              <a:rPr lang="hr-HR" sz="1800" b="1" dirty="0">
                <a:effectLst/>
                <a:latin typeface="Calibri" panose="020F0502020204030204" pitchFamily="34" charset="0"/>
                <a:ea typeface="Times New Roman" panose="02020603050405020304" pitchFamily="18" charset="0"/>
                <a:cs typeface="Times New Roman" panose="02020603050405020304" pitchFamily="18" charset="0"/>
              </a:rPr>
              <a:t>Provjera izvora</a:t>
            </a:r>
          </a:p>
          <a:p>
            <a:pPr marL="342900" lvl="0" indent="-342900" algn="just">
              <a:lnSpc>
                <a:spcPct val="115000"/>
              </a:lnSpc>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Procijenite pouzdanost izvora informacije. To uključuje ocjenjivanje autoriteta, stručnosti i moguće pristranosti izvora.</a:t>
            </a:r>
          </a:p>
          <a:p>
            <a:pPr marL="342900" lvl="0" indent="-342900" algn="just">
              <a:lnSpc>
                <a:spcPct val="115000"/>
              </a:lnSpc>
              <a:spcAft>
                <a:spcPts val="1000"/>
              </a:spcAft>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Koristite više izvora kako biste potvrdili informacije i osigurali njihovu točnost.</a:t>
            </a:r>
          </a:p>
          <a:p>
            <a:pPr lvl="0" algn="just">
              <a:lnSpc>
                <a:spcPct val="115000"/>
              </a:lnSpc>
              <a:spcAft>
                <a:spcPts val="1000"/>
              </a:spcAft>
              <a:tabLst>
                <a:tab pos="457200" algn="l"/>
              </a:tabLst>
            </a:pPr>
            <a:r>
              <a:rPr lang="hr-HR" sz="1800" b="1" dirty="0">
                <a:effectLst/>
                <a:latin typeface="Calibri" panose="020F0502020204030204" pitchFamily="34" charset="0"/>
                <a:ea typeface="Times New Roman" panose="02020603050405020304" pitchFamily="18" charset="0"/>
                <a:cs typeface="Times New Roman" panose="02020603050405020304" pitchFamily="18" charset="0"/>
              </a:rPr>
              <a:t>Analiza konteksta</a:t>
            </a:r>
          </a:p>
          <a:p>
            <a:pPr marL="342900" lvl="0" indent="-342900" algn="just">
              <a:lnSpc>
                <a:spcPct val="115000"/>
              </a:lnSpc>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Osigurajte da su informacije predstavljene u ispravnom kontekstu, uzimajući u obzir povijesni, društveni i politički okvir.</a:t>
            </a:r>
          </a:p>
          <a:p>
            <a:pPr marL="342900" lvl="0" indent="-342900" algn="just">
              <a:lnSpc>
                <a:spcPct val="115000"/>
              </a:lnSpc>
              <a:spcAft>
                <a:spcPts val="1000"/>
              </a:spcAft>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Provjerite jesu li citati točni i predstavljeni u ispravnom kontekstu.</a:t>
            </a:r>
          </a:p>
        </p:txBody>
      </p:sp>
    </p:spTree>
    <p:extLst>
      <p:ext uri="{BB962C8B-B14F-4D97-AF65-F5344CB8AC3E}">
        <p14:creationId xmlns:p14="http://schemas.microsoft.com/office/powerpoint/2010/main" val="609403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A9770C99-5122-4C60-91EF-299843EEE492}"/>
              </a:ext>
            </a:extLst>
          </p:cNvPr>
          <p:cNvSpPr txBox="1"/>
          <p:nvPr/>
        </p:nvSpPr>
        <p:spPr>
          <a:xfrm>
            <a:off x="63456" y="1203156"/>
            <a:ext cx="9954303" cy="4530727"/>
          </a:xfrm>
          <a:prstGeom prst="rect">
            <a:avLst/>
          </a:prstGeom>
          <a:noFill/>
        </p:spPr>
        <p:txBody>
          <a:bodyPr wrap="square">
            <a:spAutoFit/>
          </a:bodyPr>
          <a:lstStyle/>
          <a:p>
            <a:pPr lvl="0" algn="just">
              <a:lnSpc>
                <a:spcPct val="115000"/>
              </a:lnSpc>
              <a:spcAft>
                <a:spcPts val="1000"/>
              </a:spcAft>
              <a:tabLst>
                <a:tab pos="457200" algn="l"/>
              </a:tabLst>
            </a:pPr>
            <a:r>
              <a:rPr lang="hr-HR" sz="1800" b="1" u="sng" dirty="0">
                <a:effectLst/>
                <a:latin typeface="Calibri" panose="020F0502020204030204" pitchFamily="34" charset="0"/>
                <a:ea typeface="Times New Roman" panose="02020603050405020304" pitchFamily="18" charset="0"/>
                <a:cs typeface="Times New Roman" panose="02020603050405020304" pitchFamily="18" charset="0"/>
              </a:rPr>
              <a:t>Korištenje stručnih mišljenja</a:t>
            </a:r>
          </a:p>
          <a:p>
            <a:pPr marL="342900" lvl="0" indent="-342900" algn="just">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Kontaktirajte stručnjake u relevantnom području za dodatna pojašnjenja i validaciju informacija.</a:t>
            </a:r>
          </a:p>
          <a:p>
            <a:pPr marL="342900" lvl="0" indent="-342900" algn="just">
              <a:lnSpc>
                <a:spcPct val="115000"/>
              </a:lnSpc>
              <a:spcAft>
                <a:spcPts val="1000"/>
              </a:spcAft>
              <a:buFont typeface="Symbol" panose="05050102010706020507" pitchFamily="18" charset="2"/>
              <a:buChar char=""/>
            </a:pP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Peer</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Review</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Korištenje recenziranih studija i članaka za potvrdu znanstvenih tvrdnji.</a:t>
            </a:r>
          </a:p>
          <a:p>
            <a:pPr lvl="0" algn="just">
              <a:lnSpc>
                <a:spcPct val="115000"/>
              </a:lnSpc>
              <a:spcAft>
                <a:spcPts val="1000"/>
              </a:spcAft>
              <a:tabLst>
                <a:tab pos="457200" algn="l"/>
              </a:tabLst>
            </a:pPr>
            <a:r>
              <a:rPr lang="hr-HR" sz="1800" b="1" u="sng" dirty="0">
                <a:effectLst/>
                <a:latin typeface="Calibri" panose="020F0502020204030204" pitchFamily="34" charset="0"/>
                <a:ea typeface="Times New Roman" panose="02020603050405020304" pitchFamily="18" charset="0"/>
                <a:cs typeface="Times New Roman" panose="02020603050405020304" pitchFamily="18" charset="0"/>
              </a:rPr>
              <a:t>Verifikacija digitalnog sadržaja</a:t>
            </a:r>
          </a:p>
          <a:p>
            <a:pPr marL="342900" lvl="0" indent="-342900" algn="just">
              <a:lnSpc>
                <a:spcPct val="115000"/>
              </a:lnSpc>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Provjerite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metapodatke</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slika i videozapisa kako biste potvrdili njihov izvor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pP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i autentičnost.</a:t>
            </a:r>
          </a:p>
          <a:p>
            <a:pPr marL="342900" lvl="0" indent="-342900" algn="just">
              <a:spcAft>
                <a:spcPts val="1000"/>
              </a:spcAft>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Koristite alate za digitalnu forenziku kako biste otkrili manipulacije ili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50000"/>
              </a:lnSpc>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lažiranja u digitalnom sadržaju.</a:t>
            </a:r>
          </a:p>
          <a:p>
            <a:pPr lvl="0" algn="just">
              <a:lnSpc>
                <a:spcPct val="115000"/>
              </a:lnSpc>
              <a:spcAft>
                <a:spcPts val="1000"/>
              </a:spcAft>
              <a:tabLst>
                <a:tab pos="457200" algn="l"/>
              </a:tabLst>
            </a:pPr>
            <a:r>
              <a:rPr lang="hr-HR" sz="1800" b="1" u="sng" dirty="0">
                <a:effectLst/>
                <a:latin typeface="Calibri" panose="020F0502020204030204" pitchFamily="34" charset="0"/>
                <a:ea typeface="Times New Roman" panose="02020603050405020304" pitchFamily="18" charset="0"/>
                <a:cs typeface="Times New Roman" panose="02020603050405020304" pitchFamily="18" charset="0"/>
              </a:rPr>
              <a:t>Kritička evaluacija argumentacije</a:t>
            </a:r>
          </a:p>
          <a:p>
            <a:pPr marL="342900" lvl="0" indent="-342900" algn="just">
              <a:lnSpc>
                <a:spcPct val="115000"/>
              </a:lnSpc>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Prepoznajte i analizirajte logičke pogreške u argumentima.</a:t>
            </a:r>
          </a:p>
          <a:p>
            <a:pPr marL="342900" lvl="0" indent="-342900" algn="just">
              <a:lnSpc>
                <a:spcPct val="115000"/>
              </a:lnSpc>
              <a:spcAft>
                <a:spcPts val="1000"/>
              </a:spcAft>
              <a:buFont typeface="Symbol" panose="05050102010706020507" pitchFamily="18"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Kritički procijenite dokaze koji se koriste za potkrijepljene tvrdnji,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50000"/>
              </a:lnSpc>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uzimajući u obzir njihovu relevantnost i pouzdanost.</a:t>
            </a:r>
          </a:p>
        </p:txBody>
      </p:sp>
      <p:pic>
        <p:nvPicPr>
          <p:cNvPr id="6" name="Picture 5">
            <a:extLst>
              <a:ext uri="{FF2B5EF4-FFF2-40B4-BE49-F238E27FC236}">
                <a16:creationId xmlns:a16="http://schemas.microsoft.com/office/drawing/2014/main" id="{2059A45A-FB77-4D8D-A729-F149E6C623C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75212" y="2355849"/>
            <a:ext cx="4553332" cy="3038440"/>
          </a:xfrm>
          <a:prstGeom prst="rect">
            <a:avLst/>
          </a:prstGeom>
        </p:spPr>
      </p:pic>
    </p:spTree>
    <p:extLst>
      <p:ext uri="{BB962C8B-B14F-4D97-AF65-F5344CB8AC3E}">
        <p14:creationId xmlns:p14="http://schemas.microsoft.com/office/powerpoint/2010/main" val="3667530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D1510D56-889E-4931-9A25-6805639CCBCB}"/>
              </a:ext>
            </a:extLst>
          </p:cNvPr>
          <p:cNvSpPr txBox="1"/>
          <p:nvPr/>
        </p:nvSpPr>
        <p:spPr>
          <a:xfrm>
            <a:off x="596644" y="1747500"/>
            <a:ext cx="10234265" cy="2454005"/>
          </a:xfrm>
          <a:prstGeom prst="rect">
            <a:avLst/>
          </a:prstGeom>
          <a:noFill/>
        </p:spPr>
        <p:txBody>
          <a:bodyPr wrap="square">
            <a:spAutoFit/>
          </a:bodyPr>
          <a:lstStyle/>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Zajednički istraživački centar razvio je program za strojno učenje pod nazivom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Misinfo</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Classifier</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kako bi se utvrdili jezični obrasci, posebno agresivnost jezika, i moguće lažne vijesti.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Tim se alatom trenutačno koriste Komisija i Europski parlament, a bit će dostupan i uglednim organizacijama za provjeru činjenica.</a:t>
            </a: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hr-HR" sz="1800" dirty="0">
                <a:effectLst/>
                <a:latin typeface="Calibri" panose="020F0502020204030204" pitchFamily="34" charset="0"/>
                <a:ea typeface="Times New Roman" panose="02020603050405020304" pitchFamily="18" charset="0"/>
                <a:cs typeface="Times New Roman" panose="02020603050405020304" pitchFamily="18" charset="0"/>
              </a:rPr>
              <a:t>Komisija i Europski parlament koriste se i softverom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Social</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Rumour</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Njime se na Twitteru identificiraju računi koji objavljuju poveznice na poznate sumnjive izvore. </a:t>
            </a:r>
            <a:endParaRPr lang="hr-HR" dirty="0"/>
          </a:p>
        </p:txBody>
      </p:sp>
    </p:spTree>
    <p:extLst>
      <p:ext uri="{BB962C8B-B14F-4D97-AF65-F5344CB8AC3E}">
        <p14:creationId xmlns:p14="http://schemas.microsoft.com/office/powerpoint/2010/main" val="2799187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A1B68876-ADBE-4D78-AB7D-14ABC362CC98}"/>
              </a:ext>
            </a:extLst>
          </p:cNvPr>
          <p:cNvSpPr txBox="1"/>
          <p:nvPr/>
        </p:nvSpPr>
        <p:spPr>
          <a:xfrm>
            <a:off x="332745" y="1350828"/>
            <a:ext cx="11223379" cy="3062377"/>
          </a:xfrm>
          <a:prstGeom prst="rect">
            <a:avLst/>
          </a:prstGeom>
          <a:noFill/>
        </p:spPr>
        <p:txBody>
          <a:bodyPr wrap="square">
            <a:spAutoFit/>
          </a:bodyPr>
          <a:lstStyle/>
          <a:p>
            <a:pPr lvl="0" algn="just">
              <a:spcBef>
                <a:spcPts val="2000"/>
              </a:spcBef>
              <a:spcAft>
                <a:spcPts val="200"/>
              </a:spcAft>
            </a:pPr>
            <a:r>
              <a:rPr lang="hr-HR" sz="20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KVANTITATIVNE METODE U FACT-CHECKINGU</a:t>
            </a:r>
          </a:p>
          <a:p>
            <a:pPr algn="just">
              <a:lnSpc>
                <a:spcPct val="115000"/>
              </a:lnSpc>
              <a:spcAft>
                <a:spcPts val="1000"/>
              </a:spcAft>
            </a:pPr>
            <a:r>
              <a:rPr lang="hr-HR" sz="2000" b="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Uporaba statističkih alata i tehnika za analizu podataka u </a:t>
            </a:r>
            <a:r>
              <a:rPr lang="hr-HR" sz="2000" b="1" dirty="0" err="1">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fact-checkingu</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hr-HR" sz="2000" dirty="0">
                <a:effectLst/>
                <a:latin typeface="Calibri" panose="020F0502020204030204" pitchFamily="34" charset="0"/>
                <a:ea typeface="Times New Roman" panose="02020603050405020304" pitchFamily="18" charset="0"/>
                <a:cs typeface="Times New Roman" panose="02020603050405020304" pitchFamily="18" charset="0"/>
              </a:rPr>
              <a:t>Još jedan pokušaj suzbijanja lažnih vijesti je pomoću </a:t>
            </a:r>
            <a:r>
              <a:rPr lang="hr-HR" sz="2000" u="sng" dirty="0">
                <a:effectLst/>
                <a:latin typeface="Calibri" panose="020F0502020204030204" pitchFamily="34" charset="0"/>
                <a:ea typeface="Times New Roman" panose="02020603050405020304" pitchFamily="18" charset="0"/>
                <a:cs typeface="Times New Roman" panose="02020603050405020304" pitchFamily="18" charset="0"/>
              </a:rPr>
              <a:t>preciznih algoritama</a:t>
            </a:r>
            <a:r>
              <a:rPr lang="en-US" sz="2000" dirty="0">
                <a:latin typeface="Calibri" panose="020F0502020204030204" pitchFamily="34" charset="0"/>
                <a:ea typeface="Times New Roman" panose="02020603050405020304" pitchFamily="18" charset="0"/>
                <a:cs typeface="Times New Roman" panose="02020603050405020304" pitchFamily="18" charset="0"/>
              </a:rPr>
              <a:t> - </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primjenjuju nadzirane metode strojnog učenja i obično se temelje na analizi sadržaja, analizi izvora ili obrascima širenja.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hr-HR" sz="2000" dirty="0">
                <a:effectLst/>
                <a:latin typeface="Calibri" panose="020F0502020204030204" pitchFamily="34" charset="0"/>
                <a:ea typeface="Times New Roman" panose="02020603050405020304" pitchFamily="18" charset="0"/>
                <a:cs typeface="Times New Roman" panose="02020603050405020304" pitchFamily="18" charset="0"/>
              </a:rPr>
              <a:t>Modeli koji se temelje na širenju često se koriste neuronskim mrežama s grafovima kako bi analizirali obrasce širenja vijesti, a ostali modeli se usredotočuju na analizu sadržaja vijesti koristeći tehnike klasifikacije koje se temelje na stilu teksta ili usporedbi s faktografskom bazom znanja. </a:t>
            </a:r>
            <a:endParaRPr lang="hr-HR" sz="2000" dirty="0"/>
          </a:p>
        </p:txBody>
      </p:sp>
    </p:spTree>
    <p:extLst>
      <p:ext uri="{BB962C8B-B14F-4D97-AF65-F5344CB8AC3E}">
        <p14:creationId xmlns:p14="http://schemas.microsoft.com/office/powerpoint/2010/main" val="3507603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4" name="TextBox 3">
            <a:extLst>
              <a:ext uri="{FF2B5EF4-FFF2-40B4-BE49-F238E27FC236}">
                <a16:creationId xmlns:a16="http://schemas.microsoft.com/office/drawing/2014/main" id="{E244DB0B-2120-3B0C-005C-94DE71A71CAE}"/>
              </a:ext>
            </a:extLst>
          </p:cNvPr>
          <p:cNvSpPr txBox="1"/>
          <p:nvPr/>
        </p:nvSpPr>
        <p:spPr>
          <a:xfrm>
            <a:off x="1324303" y="1118286"/>
            <a:ext cx="10423685" cy="4524637"/>
          </a:xfrm>
          <a:prstGeom prst="rect">
            <a:avLst/>
          </a:prstGeom>
          <a:noFill/>
        </p:spPr>
        <p:txBody>
          <a:bodyPr wrap="square" rtlCol="0">
            <a:spAutoFit/>
          </a:bodyPr>
          <a:lstStyle/>
          <a:p>
            <a:pPr lvl="0">
              <a:lnSpc>
                <a:spcPct val="107000"/>
              </a:lnSpc>
            </a:pPr>
            <a:r>
              <a:rPr lang="hr-HR" sz="1800" b="1" dirty="0">
                <a:effectLst/>
                <a:latin typeface="Calibri" panose="020F0502020204030204" pitchFamily="34" charset="0"/>
                <a:ea typeface="Calibri" panose="020F0502020204030204" pitchFamily="34" charset="0"/>
                <a:cs typeface="Times New Roman" panose="02020603050405020304" pitchFamily="18" charset="0"/>
              </a:rPr>
              <a:t>Uvod u </a:t>
            </a:r>
            <a:r>
              <a:rPr lang="hr-HR" sz="1800" b="1" dirty="0" err="1">
                <a:effectLst/>
                <a:latin typeface="Calibri" panose="020F0502020204030204" pitchFamily="34" charset="0"/>
                <a:ea typeface="Calibri" panose="020F0502020204030204" pitchFamily="34" charset="0"/>
                <a:cs typeface="Times New Roman" panose="02020603050405020304" pitchFamily="18" charset="0"/>
              </a:rPr>
              <a:t>fact-checking</a:t>
            </a:r>
            <a:r>
              <a:rPr lang="hr-HR" sz="1800" b="1" dirty="0">
                <a:effectLst/>
                <a:latin typeface="Calibri" panose="020F0502020204030204" pitchFamily="34" charset="0"/>
                <a:ea typeface="Calibri" panose="020F0502020204030204" pitchFamily="34" charset="0"/>
                <a:cs typeface="Times New Roman" panose="02020603050405020304" pitchFamily="18" charset="0"/>
              </a:rPr>
              <a:t>:</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Times New Roman" panose="02020603050405020304" pitchFamily="18" charset="0"/>
              </a:rPr>
              <a:t>Definicija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fact-checkinga</a:t>
            </a:r>
            <a:r>
              <a:rPr lang="hr-HR" sz="1800" dirty="0">
                <a:effectLst/>
                <a:latin typeface="Calibri" panose="020F0502020204030204" pitchFamily="34" charset="0"/>
                <a:ea typeface="Calibri" panose="020F0502020204030204" pitchFamily="34" charset="0"/>
                <a:cs typeface="Times New Roman" panose="02020603050405020304" pitchFamily="18" charset="0"/>
              </a:rPr>
              <a:t> i njegova važnost u suvremenom informacijskom okruženju.</a:t>
            </a:r>
          </a:p>
          <a:p>
            <a:pPr marL="342900" lvl="0" indent="-342900">
              <a:lnSpc>
                <a:spcPct val="107000"/>
              </a:lnSpc>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Times New Roman" panose="02020603050405020304" pitchFamily="18" charset="0"/>
              </a:rPr>
              <a:t>Pregled povijesti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fact-checkinga</a:t>
            </a:r>
            <a:r>
              <a:rPr lang="hr-HR" sz="1800" dirty="0">
                <a:effectLst/>
                <a:latin typeface="Calibri" panose="020F0502020204030204" pitchFamily="34" charset="0"/>
                <a:ea typeface="Calibri" panose="020F0502020204030204" pitchFamily="34" charset="0"/>
                <a:cs typeface="Times New Roman" panose="02020603050405020304" pitchFamily="18" charset="0"/>
              </a:rPr>
              <a:t> i njegova evolucija.</a:t>
            </a:r>
          </a:p>
          <a:p>
            <a:pPr marL="342900" lvl="0" indent="-342900">
              <a:lnSpc>
                <a:spcPct val="107000"/>
              </a:lnSpc>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Times New Roman" panose="02020603050405020304" pitchFamily="18" charset="0"/>
              </a:rPr>
              <a:t>Razumijevanje ključnih termina i koncepta u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fact-checkingu</a:t>
            </a:r>
            <a:r>
              <a:rPr lang="hr-HR" sz="18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pPr>
            <a:r>
              <a:rPr lang="hr-HR" sz="1800" b="1" dirty="0">
                <a:effectLst/>
                <a:latin typeface="Calibri" panose="020F0502020204030204" pitchFamily="34" charset="0"/>
                <a:ea typeface="Calibri" panose="020F0502020204030204" pitchFamily="34" charset="0"/>
                <a:cs typeface="Times New Roman" panose="02020603050405020304" pitchFamily="18" charset="0"/>
              </a:rPr>
              <a:t>Metodologija </a:t>
            </a:r>
            <a:r>
              <a:rPr lang="hr-HR" sz="1800" b="1" dirty="0" err="1">
                <a:effectLst/>
                <a:latin typeface="Calibri" panose="020F0502020204030204" pitchFamily="34" charset="0"/>
                <a:ea typeface="Calibri" panose="020F0502020204030204" pitchFamily="34" charset="0"/>
                <a:cs typeface="Times New Roman" panose="02020603050405020304" pitchFamily="18" charset="0"/>
              </a:rPr>
              <a:t>fact-checkinga</a:t>
            </a:r>
            <a:r>
              <a:rPr lang="hr-HR" sz="1800" b="1" dirty="0">
                <a:effectLst/>
                <a:latin typeface="Calibri" panose="020F0502020204030204" pitchFamily="34" charset="0"/>
                <a:ea typeface="Calibri" panose="020F0502020204030204" pitchFamily="34" charset="0"/>
                <a:cs typeface="Times New Roman" panose="02020603050405020304" pitchFamily="18" charset="0"/>
              </a:rPr>
              <a:t>:</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Times New Roman" panose="02020603050405020304" pitchFamily="18" charset="0"/>
              </a:rPr>
              <a:t>Sistematski pristup provjeri činjenica: od identifikacije tvrdnji do evaluacije.</a:t>
            </a:r>
          </a:p>
          <a:p>
            <a:pPr marL="342900" lvl="0" indent="-342900">
              <a:lnSpc>
                <a:spcPct val="107000"/>
              </a:lnSpc>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Times New Roman" panose="02020603050405020304" pitchFamily="18" charset="0"/>
              </a:rPr>
              <a:t>Kritičko razmišljanje i analitičke vještine potrebne za provjeru informacija.</a:t>
            </a:r>
          </a:p>
          <a:p>
            <a:pPr marL="342900" lvl="0" indent="-342900">
              <a:lnSpc>
                <a:spcPct val="107000"/>
              </a:lnSpc>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Times New Roman" panose="02020603050405020304" pitchFamily="18" charset="0"/>
              </a:rPr>
              <a:t>Primjena alata i tehnika za efikasan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fact-checking</a:t>
            </a:r>
            <a:r>
              <a:rPr lang="hr-HR" sz="18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pPr>
            <a:r>
              <a:rPr lang="hr-HR" sz="1800" b="1" dirty="0">
                <a:effectLst/>
                <a:latin typeface="Calibri" panose="020F0502020204030204" pitchFamily="34" charset="0"/>
                <a:ea typeface="Calibri" panose="020F0502020204030204" pitchFamily="34" charset="0"/>
                <a:cs typeface="Times New Roman" panose="02020603050405020304" pitchFamily="18" charset="0"/>
              </a:rPr>
              <a:t>Kvantitativne metode u </a:t>
            </a:r>
            <a:r>
              <a:rPr lang="hr-HR" sz="1800" b="1" dirty="0" err="1">
                <a:effectLst/>
                <a:latin typeface="Calibri" panose="020F0502020204030204" pitchFamily="34" charset="0"/>
                <a:ea typeface="Calibri" panose="020F0502020204030204" pitchFamily="34" charset="0"/>
                <a:cs typeface="Times New Roman" panose="02020603050405020304" pitchFamily="18" charset="0"/>
              </a:rPr>
              <a:t>fact-checkingu</a:t>
            </a:r>
            <a:r>
              <a:rPr lang="hr-HR" sz="1800" b="1" dirty="0">
                <a:effectLst/>
                <a:latin typeface="Calibri" panose="020F0502020204030204" pitchFamily="34" charset="0"/>
                <a:ea typeface="Calibri" panose="020F0502020204030204" pitchFamily="34" charset="0"/>
                <a:cs typeface="Times New Roman" panose="02020603050405020304" pitchFamily="18" charset="0"/>
              </a:rPr>
              <a:t>:</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Times New Roman" panose="02020603050405020304" pitchFamily="18" charset="0"/>
              </a:rPr>
              <a:t>Uporaba statističkih alata i tehnika za analizu podataka u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fact-checkingu</a:t>
            </a:r>
            <a:r>
              <a:rPr lang="hr-HR"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Times New Roman" panose="02020603050405020304" pitchFamily="18" charset="0"/>
              </a:rPr>
              <a:t>Kritička procjena kvantitativnih rezultata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fact-checka</a:t>
            </a:r>
            <a:r>
              <a:rPr lang="hr-HR" sz="1800" dirty="0">
                <a:effectLst/>
                <a:latin typeface="Calibri" panose="020F0502020204030204" pitchFamily="34" charset="0"/>
                <a:ea typeface="Calibri" panose="020F0502020204030204" pitchFamily="34" charset="0"/>
                <a:cs typeface="Times New Roman" panose="02020603050405020304" pitchFamily="18" charset="0"/>
              </a:rPr>
              <a:t> i interpretacija statističkih pokazatelja.</a:t>
            </a:r>
          </a:p>
          <a:p>
            <a:pPr lvl="0">
              <a:lnSpc>
                <a:spcPct val="107000"/>
              </a:lnSpc>
            </a:pPr>
            <a:r>
              <a:rPr lang="hr-HR" sz="1800" b="1" dirty="0">
                <a:effectLst/>
                <a:latin typeface="Calibri" panose="020F0502020204030204" pitchFamily="34" charset="0"/>
                <a:ea typeface="Calibri" panose="020F0502020204030204" pitchFamily="34" charset="0"/>
                <a:cs typeface="Times New Roman" panose="02020603050405020304" pitchFamily="18" charset="0"/>
              </a:rPr>
              <a:t>Etičke dileme u </a:t>
            </a:r>
            <a:r>
              <a:rPr lang="hr-HR" sz="1800" b="1" dirty="0" err="1">
                <a:effectLst/>
                <a:latin typeface="Calibri" panose="020F0502020204030204" pitchFamily="34" charset="0"/>
                <a:ea typeface="Calibri" panose="020F0502020204030204" pitchFamily="34" charset="0"/>
                <a:cs typeface="Times New Roman" panose="02020603050405020304" pitchFamily="18" charset="0"/>
              </a:rPr>
              <a:t>fact-checkingu</a:t>
            </a:r>
            <a:r>
              <a:rPr lang="hr-HR" sz="1800" b="1" dirty="0">
                <a:effectLst/>
                <a:latin typeface="Calibri" panose="020F0502020204030204" pitchFamily="34" charset="0"/>
                <a:ea typeface="Calibri" panose="020F0502020204030204" pitchFamily="34" charset="0"/>
                <a:cs typeface="Times New Roman" panose="02020603050405020304" pitchFamily="18" charset="0"/>
              </a:rPr>
              <a:t>:</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Times New Roman" panose="02020603050405020304" pitchFamily="18" charset="0"/>
              </a:rPr>
              <a:t>Identifikacija i rješavanje etičkih izazova u provjeri činjenica.</a:t>
            </a:r>
          </a:p>
          <a:p>
            <a:pPr marL="342900" lvl="0" indent="-342900">
              <a:lnSpc>
                <a:spcPct val="107000"/>
              </a:lnSpc>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Times New Roman" panose="02020603050405020304" pitchFamily="18" charset="0"/>
              </a:rPr>
              <a:t>Postupanje s osjetljivim informacijama i zaštita privatnosti.</a:t>
            </a:r>
          </a:p>
          <a:p>
            <a:pPr marL="342900" lvl="0" indent="-342900">
              <a:lnSpc>
                <a:spcPct val="107000"/>
              </a:lnSpc>
              <a:spcAft>
                <a:spcPts val="800"/>
              </a:spcAft>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Times New Roman" panose="02020603050405020304" pitchFamily="18" charset="0"/>
              </a:rPr>
              <a:t>Transparentnost i odgovornost u radu </a:t>
            </a:r>
            <a:r>
              <a:rPr lang="hr-HR" sz="1800" dirty="0" err="1">
                <a:effectLst/>
                <a:latin typeface="Calibri" panose="020F0502020204030204" pitchFamily="34" charset="0"/>
                <a:ea typeface="Calibri" panose="020F0502020204030204" pitchFamily="34" charset="0"/>
                <a:cs typeface="Times New Roman" panose="02020603050405020304" pitchFamily="18" charset="0"/>
              </a:rPr>
              <a:t>fact-checking</a:t>
            </a:r>
            <a:r>
              <a:rPr lang="hr-HR" sz="1800" dirty="0">
                <a:effectLst/>
                <a:latin typeface="Calibri" panose="020F0502020204030204" pitchFamily="34" charset="0"/>
                <a:ea typeface="Calibri" panose="020F0502020204030204" pitchFamily="34" charset="0"/>
                <a:cs typeface="Times New Roman" panose="02020603050405020304" pitchFamily="18" charset="0"/>
              </a:rPr>
              <a:t> tima.</a:t>
            </a:r>
          </a:p>
        </p:txBody>
      </p:sp>
      <p:pic>
        <p:nvPicPr>
          <p:cNvPr id="14" name="Picture 13">
            <a:extLst>
              <a:ext uri="{FF2B5EF4-FFF2-40B4-BE49-F238E27FC236}">
                <a16:creationId xmlns:a16="http://schemas.microsoft.com/office/drawing/2014/main" id="{8132EF97-144A-47E3-9C41-1E3C483DDA42}"/>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1454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703A29B4-06F0-43CE-BB9A-723C8D366D2F}"/>
              </a:ext>
            </a:extLst>
          </p:cNvPr>
          <p:cNvSpPr txBox="1"/>
          <p:nvPr/>
        </p:nvSpPr>
        <p:spPr>
          <a:xfrm>
            <a:off x="391423" y="1506021"/>
            <a:ext cx="6276799" cy="646331"/>
          </a:xfrm>
          <a:prstGeom prst="rect">
            <a:avLst/>
          </a:prstGeom>
          <a:noFill/>
        </p:spPr>
        <p:txBody>
          <a:bodyPr wrap="square">
            <a:spAutoFit/>
          </a:bodyPr>
          <a:lstStyle/>
          <a:p>
            <a:r>
              <a:rPr lang="hr-HR" sz="1800" dirty="0">
                <a:effectLst/>
                <a:latin typeface="Calibri" panose="020F0502020204030204" pitchFamily="34" charset="0"/>
                <a:ea typeface="Times New Roman" panose="02020603050405020304" pitchFamily="18" charset="0"/>
                <a:cs typeface="Times New Roman" panose="02020603050405020304" pitchFamily="18" charset="0"/>
              </a:rPr>
              <a:t>Facebook kontinuirano radi na unapređivanju algoritama kako bi bolje zaštitio korisnike od štetnih sadržaja </a:t>
            </a:r>
            <a:endParaRPr lang="hr-HR" dirty="0"/>
          </a:p>
        </p:txBody>
      </p:sp>
      <p:sp>
        <p:nvSpPr>
          <p:cNvPr id="19" name="TextBox 18">
            <a:extLst>
              <a:ext uri="{FF2B5EF4-FFF2-40B4-BE49-F238E27FC236}">
                <a16:creationId xmlns:a16="http://schemas.microsoft.com/office/drawing/2014/main" id="{4B25E8D3-749B-4ABD-8102-EA2C3C3D9ED0}"/>
              </a:ext>
            </a:extLst>
          </p:cNvPr>
          <p:cNvSpPr txBox="1"/>
          <p:nvPr/>
        </p:nvSpPr>
        <p:spPr>
          <a:xfrm>
            <a:off x="391423" y="2715259"/>
            <a:ext cx="6093372" cy="1754326"/>
          </a:xfrm>
          <a:prstGeom prst="rect">
            <a:avLst/>
          </a:prstGeom>
          <a:noFill/>
        </p:spPr>
        <p:txBody>
          <a:bodyPr wrap="square">
            <a:spAutoFit/>
          </a:bodyPr>
          <a:lstStyle/>
          <a:p>
            <a:r>
              <a:rPr lang="hr-HR" sz="1800" dirty="0">
                <a:effectLst/>
                <a:latin typeface="Calibri" panose="020F0502020204030204" pitchFamily="34" charset="0"/>
                <a:ea typeface="Times New Roman" panose="02020603050405020304" pitchFamily="18" charset="0"/>
                <a:cs typeface="Times New Roman" panose="02020603050405020304" pitchFamily="18" charset="0"/>
              </a:rPr>
              <a:t>Na službenoj stranici navodi se kako algoritmi prepoznaju lažne tvrdnje kroz analizu teksta i fotografija te usporedbu varijacija sadržaja.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SimSearchNet</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za uparivanje slika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ObjectDNA</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za prepoznavanje ključnih objekata unutar slika</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Calibri" panose="020F0502020204030204" pitchFamily="34" charset="0"/>
                <a:ea typeface="Times New Roman" panose="02020603050405020304" pitchFamily="18" charset="0"/>
                <a:cs typeface="Times New Roman" panose="02020603050405020304" pitchFamily="18" charset="0"/>
              </a:rPr>
              <a:t>A</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lgoritmi</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za otkrivanje </a:t>
            </a:r>
            <a:r>
              <a:rPr lang="hr-HR" sz="1800" i="1" dirty="0" err="1">
                <a:effectLst/>
                <a:latin typeface="Calibri" panose="020F0502020204030204" pitchFamily="34" charset="0"/>
                <a:ea typeface="Times New Roman" panose="02020603050405020304" pitchFamily="18" charset="0"/>
                <a:cs typeface="Times New Roman" panose="02020603050405020304" pitchFamily="18" charset="0"/>
              </a:rPr>
              <a:t>deepfake</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videozapisa</a:t>
            </a:r>
            <a:endParaRPr lang="hr-HR" dirty="0"/>
          </a:p>
        </p:txBody>
      </p:sp>
      <p:pic>
        <p:nvPicPr>
          <p:cNvPr id="10" name="Picture 9">
            <a:extLst>
              <a:ext uri="{FF2B5EF4-FFF2-40B4-BE49-F238E27FC236}">
                <a16:creationId xmlns:a16="http://schemas.microsoft.com/office/drawing/2014/main" id="{FEFC5E86-1C28-4B7E-A942-4A38D939A3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68222" y="1567585"/>
            <a:ext cx="5414920" cy="3609947"/>
          </a:xfrm>
          <a:prstGeom prst="rect">
            <a:avLst/>
          </a:prstGeom>
        </p:spPr>
      </p:pic>
    </p:spTree>
    <p:extLst>
      <p:ext uri="{BB962C8B-B14F-4D97-AF65-F5344CB8AC3E}">
        <p14:creationId xmlns:p14="http://schemas.microsoft.com/office/powerpoint/2010/main" val="1997204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C5DDAFEB-81E4-496C-BF92-520817848692}"/>
              </a:ext>
            </a:extLst>
          </p:cNvPr>
          <p:cNvSpPr txBox="1"/>
          <p:nvPr/>
        </p:nvSpPr>
        <p:spPr>
          <a:xfrm>
            <a:off x="6684579" y="1532191"/>
            <a:ext cx="4729655" cy="1347805"/>
          </a:xfrm>
          <a:prstGeom prst="rect">
            <a:avLst/>
          </a:prstGeom>
          <a:noFill/>
        </p:spPr>
        <p:txBody>
          <a:bodyPr wrap="square">
            <a:spAutoFit/>
          </a:bodyPr>
          <a:lstStyle/>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Javno dostupnu aplikaciju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Claimbuster</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koja omogućuje provjeru informacija u realnom vremenu razvio je Facebook (Meta) sa Sveučilištem u Teksasu.</a:t>
            </a:r>
          </a:p>
        </p:txBody>
      </p:sp>
      <p:pic>
        <p:nvPicPr>
          <p:cNvPr id="18" name="Picture 17">
            <a:extLst>
              <a:ext uri="{FF2B5EF4-FFF2-40B4-BE49-F238E27FC236}">
                <a16:creationId xmlns:a16="http://schemas.microsoft.com/office/drawing/2014/main" id="{6E87C199-57B2-474D-AAC0-3E955C3A9BEC}"/>
              </a:ext>
            </a:extLst>
          </p:cNvPr>
          <p:cNvPicPr/>
          <p:nvPr/>
        </p:nvPicPr>
        <p:blipFill>
          <a:blip r:embed="rId8"/>
          <a:stretch>
            <a:fillRect/>
          </a:stretch>
        </p:blipFill>
        <p:spPr>
          <a:xfrm>
            <a:off x="224303" y="1460748"/>
            <a:ext cx="6018842" cy="3728491"/>
          </a:xfrm>
          <a:prstGeom prst="rect">
            <a:avLst/>
          </a:prstGeom>
        </p:spPr>
      </p:pic>
    </p:spTree>
    <p:extLst>
      <p:ext uri="{BB962C8B-B14F-4D97-AF65-F5344CB8AC3E}">
        <p14:creationId xmlns:p14="http://schemas.microsoft.com/office/powerpoint/2010/main" val="3004447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5BECA822-1CE0-4E65-8603-A99F95DB27DA}"/>
              </a:ext>
            </a:extLst>
          </p:cNvPr>
          <p:cNvSpPr txBox="1"/>
          <p:nvPr/>
        </p:nvSpPr>
        <p:spPr>
          <a:xfrm>
            <a:off x="236483" y="1203156"/>
            <a:ext cx="11666483" cy="4310667"/>
          </a:xfrm>
          <a:prstGeom prst="rect">
            <a:avLst/>
          </a:prstGeom>
          <a:noFill/>
        </p:spPr>
        <p:txBody>
          <a:bodyPr wrap="square">
            <a:spAutoFit/>
          </a:bodyPr>
          <a:lstStyle/>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Times New Roman" panose="02020603050405020304" pitchFamily="18" charset="0"/>
              </a:rPr>
              <a:t>Prikupljanje i organizacija podataka</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Javne baze podataka: Korištenje podataka iz javnih izvora kao što su statistički zavodi, vladine agencije i međunarodne organizacije (npr. Svjetska banka, Eurostat).</a:t>
            </a:r>
          </a:p>
          <a:p>
            <a:pPr marL="342900" lvl="0" indent="-342900" algn="just">
              <a:lnSpc>
                <a:spcPct val="115000"/>
              </a:lnSpc>
              <a:spcAft>
                <a:spcPts val="1000"/>
              </a:spcAft>
              <a:buSzPts val="1000"/>
              <a:buFont typeface="Symbol" panose="05050102010706020507" pitchFamily="18" charset="2"/>
              <a:buChar char=""/>
              <a:tabLst>
                <a:tab pos="457200" algn="l"/>
              </a:tabLst>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Ankete i istraživanja: Analiza podataka iz anketa i istraživanja koje provode ugledne institucije.</a:t>
            </a:r>
          </a:p>
          <a:p>
            <a:pPr marL="342900" lvl="0" indent="-342900" algn="just">
              <a:lnSpc>
                <a:spcPct val="115000"/>
              </a:lnSpc>
              <a:spcAft>
                <a:spcPts val="1000"/>
              </a:spcAft>
              <a:buSzPts val="1000"/>
              <a:buFont typeface="Symbol" panose="05050102010706020507" pitchFamily="18" charset="2"/>
              <a:buChar char=""/>
              <a:tabLst>
                <a:tab pos="457200" algn="l"/>
              </a:tabLst>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Microsoft Excel/Google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Sheets</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Korištenje ovih alata za organizaciju i osnovnu analizu podataka.</a:t>
            </a:r>
          </a:p>
          <a:p>
            <a:pPr marL="342900" lvl="0" indent="-342900" algn="just">
              <a:lnSpc>
                <a:spcPct val="115000"/>
              </a:lnSpc>
              <a:spcAft>
                <a:spcPts val="1000"/>
              </a:spcAft>
              <a:buSzPts val="1000"/>
              <a:buFont typeface="Symbol" panose="05050102010706020507" pitchFamily="18" charset="2"/>
              <a:buChar char=""/>
              <a:tabLst>
                <a:tab pos="457200" algn="l"/>
              </a:tabLst>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Python/R: Programski jezici za naprednu analizu podataka i statističko modeliranje.</a:t>
            </a:r>
          </a:p>
          <a:p>
            <a:pPr algn="just">
              <a:lnSpc>
                <a:spcPct val="115000"/>
              </a:lnSpc>
              <a:spcBef>
                <a:spcPts val="1200"/>
              </a:spcBef>
              <a:spcAft>
                <a:spcPts val="1000"/>
              </a:spcAft>
            </a:pPr>
            <a:r>
              <a:rPr lang="hr-HR" sz="1800" b="1" dirty="0">
                <a:effectLst/>
                <a:latin typeface="Calibri" panose="020F0502020204030204" pitchFamily="34" charset="0"/>
                <a:ea typeface="Times New Roman" panose="02020603050405020304" pitchFamily="18" charset="0"/>
                <a:cs typeface="Times New Roman" panose="02020603050405020304" pitchFamily="18" charset="0"/>
              </a:rPr>
              <a:t>Deskriptivna statistika</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Analiza trendova: Korištenje srednje vrijednosti i standardne devijacije za analizu trendova u podacima, poput ekonomskih pokazatelja ili demografskih podataka.</a:t>
            </a:r>
          </a:p>
          <a:p>
            <a:pPr marL="342900" lvl="0" indent="-342900" algn="just">
              <a:lnSpc>
                <a:spcPct val="115000"/>
              </a:lnSpc>
              <a:spcAft>
                <a:spcPts val="1000"/>
              </a:spcAft>
              <a:buSzPts val="1000"/>
              <a:buFont typeface="Symbol" panose="05050102010706020507" pitchFamily="18" charset="2"/>
              <a:buChar char=""/>
              <a:tabLst>
                <a:tab pos="457200" algn="l"/>
              </a:tabLst>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Usporedba podataka: Usporedba prosječnih vrijednosti iz različitih izvora kako bi se utvrdila konzistentnost tvrdnji.</a:t>
            </a:r>
          </a:p>
        </p:txBody>
      </p:sp>
    </p:spTree>
    <p:extLst>
      <p:ext uri="{BB962C8B-B14F-4D97-AF65-F5344CB8AC3E}">
        <p14:creationId xmlns:p14="http://schemas.microsoft.com/office/powerpoint/2010/main" val="4239445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52868E1E-0FE3-4F33-9511-400A70966D8D}"/>
              </a:ext>
            </a:extLst>
          </p:cNvPr>
          <p:cNvSpPr txBox="1"/>
          <p:nvPr/>
        </p:nvSpPr>
        <p:spPr>
          <a:xfrm>
            <a:off x="108858" y="1250888"/>
            <a:ext cx="7190576" cy="4156779"/>
          </a:xfrm>
          <a:prstGeom prst="rect">
            <a:avLst/>
          </a:prstGeom>
          <a:noFill/>
        </p:spPr>
        <p:txBody>
          <a:bodyPr wrap="square">
            <a:spAutoFit/>
          </a:bodyPr>
          <a:lstStyle/>
          <a:p>
            <a:pPr algn="just">
              <a:lnSpc>
                <a:spcPct val="115000"/>
              </a:lnSpc>
              <a:spcBef>
                <a:spcPts val="1000"/>
              </a:spcBef>
              <a:spcAft>
                <a:spcPts val="1000"/>
              </a:spcAft>
            </a:pPr>
            <a:r>
              <a:rPr lang="hr-HR" sz="1800" i="1" dirty="0">
                <a:effectLst/>
                <a:latin typeface="Calibri" panose="020F0502020204030204" pitchFamily="34" charset="0"/>
                <a:ea typeface="Times New Roman" panose="02020603050405020304" pitchFamily="18" charset="0"/>
                <a:cs typeface="Times New Roman" panose="02020603050405020304" pitchFamily="18" charset="0"/>
              </a:rPr>
              <a:t>Alati za vizualizaciju</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Tableau</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/Power BI: Napredni alati za vizualizaciju podataka koji omogućuju stvaranje interaktivnih grafikona i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dashboardova</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a:t>
            </a:r>
          </a:p>
          <a:p>
            <a:pPr marL="342900" lvl="0" indent="-342900" algn="just">
              <a:lnSpc>
                <a:spcPct val="115000"/>
              </a:lnSpc>
              <a:spcAft>
                <a:spcPts val="1000"/>
              </a:spcAft>
              <a:buSzPts val="1000"/>
              <a:buFont typeface="Symbol" panose="05050102010706020507" pitchFamily="18" charset="2"/>
              <a:buChar char=""/>
              <a:tabLst>
                <a:tab pos="457200" algn="l"/>
              </a:tabLst>
            </a:pP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Matplotlib</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Seaborn</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(Python): Biblioteke za vizualizaciju podataka u Pythonu koje omogućuju stvaranje prilagodljivih i detaljnih grafikona.</a:t>
            </a:r>
          </a:p>
          <a:p>
            <a:pPr algn="just">
              <a:lnSpc>
                <a:spcPct val="115000"/>
              </a:lnSpc>
              <a:spcBef>
                <a:spcPts val="1000"/>
              </a:spcBef>
              <a:spcAft>
                <a:spcPts val="1000"/>
              </a:spcAft>
            </a:pPr>
            <a:r>
              <a:rPr lang="hr-HR" sz="1800" i="1" dirty="0">
                <a:effectLst/>
                <a:latin typeface="Calibri" panose="020F0502020204030204" pitchFamily="34" charset="0"/>
                <a:ea typeface="Times New Roman" panose="02020603050405020304" pitchFamily="18" charset="0"/>
                <a:cs typeface="Times New Roman" panose="02020603050405020304" pitchFamily="18" charset="0"/>
              </a:rPr>
              <a:t>Tehnike vizualizacije</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Histograms</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i Bar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Charts</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Vizualizacija distribucije podataka i usporedba kategorijskih podataka.</a:t>
            </a:r>
          </a:p>
          <a:p>
            <a:pPr marL="342900" lvl="0" indent="-342900" algn="just">
              <a:lnSpc>
                <a:spcPct val="115000"/>
              </a:lnSpc>
              <a:spcAft>
                <a:spcPts val="1000"/>
              </a:spcAft>
              <a:buSzPts val="1000"/>
              <a:buFont typeface="Symbol" panose="05050102010706020507" pitchFamily="18" charset="2"/>
              <a:buChar char=""/>
              <a:tabLst>
                <a:tab pos="457200" algn="l"/>
              </a:tabLst>
            </a:pP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Scatter</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plots</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Prikaz odnosa između dvije varijable.</a:t>
            </a:r>
          </a:p>
          <a:p>
            <a:pPr marL="342900" lvl="0" indent="-342900" algn="just">
              <a:lnSpc>
                <a:spcPct val="115000"/>
              </a:lnSpc>
              <a:spcAft>
                <a:spcPts val="1000"/>
              </a:spcAft>
              <a:buSzPts val="1000"/>
              <a:buFont typeface="Symbol" panose="05050102010706020507" pitchFamily="18" charset="2"/>
              <a:buChar char=""/>
              <a:tabLst>
                <a:tab pos="457200" algn="l"/>
              </a:tabLst>
            </a:pP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Box</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plots</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Vizualizacija raspodjele podataka i identifikacija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outliera</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a:t>
            </a:r>
          </a:p>
        </p:txBody>
      </p:sp>
      <p:pic>
        <p:nvPicPr>
          <p:cNvPr id="18" name="Picture 17">
            <a:extLst>
              <a:ext uri="{FF2B5EF4-FFF2-40B4-BE49-F238E27FC236}">
                <a16:creationId xmlns:a16="http://schemas.microsoft.com/office/drawing/2014/main" id="{FE1A059A-AF7C-4270-92A2-CD33D1CBAD97}"/>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72712" y="1372631"/>
            <a:ext cx="4710430" cy="3341259"/>
          </a:xfrm>
          <a:prstGeom prst="rect">
            <a:avLst/>
          </a:prstGeom>
          <a:noFill/>
          <a:ln>
            <a:noFill/>
          </a:ln>
        </p:spPr>
      </p:pic>
    </p:spTree>
    <p:extLst>
      <p:ext uri="{BB962C8B-B14F-4D97-AF65-F5344CB8AC3E}">
        <p14:creationId xmlns:p14="http://schemas.microsoft.com/office/powerpoint/2010/main" val="3297739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5935ABE8-F9E8-4882-B581-730741314E81}"/>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9211" y="1291530"/>
            <a:ext cx="5533697" cy="3956756"/>
          </a:xfrm>
          <a:prstGeom prst="rect">
            <a:avLst/>
          </a:prstGeom>
          <a:noFill/>
          <a:ln>
            <a:noFill/>
          </a:ln>
        </p:spPr>
      </p:pic>
      <p:sp>
        <p:nvSpPr>
          <p:cNvPr id="18" name="TextBox 17">
            <a:extLst>
              <a:ext uri="{FF2B5EF4-FFF2-40B4-BE49-F238E27FC236}">
                <a16:creationId xmlns:a16="http://schemas.microsoft.com/office/drawing/2014/main" id="{A3AE7236-E1A5-4CF9-914C-7367626EFA59}"/>
              </a:ext>
            </a:extLst>
          </p:cNvPr>
          <p:cNvSpPr txBox="1"/>
          <p:nvPr/>
        </p:nvSpPr>
        <p:spPr>
          <a:xfrm>
            <a:off x="5438136" y="1154757"/>
            <a:ext cx="6093372" cy="646331"/>
          </a:xfrm>
          <a:prstGeom prst="rect">
            <a:avLst/>
          </a:prstGeom>
          <a:noFill/>
        </p:spPr>
        <p:txBody>
          <a:bodyPr wrap="square">
            <a:spAutoFit/>
          </a:bodyPr>
          <a:lstStyle/>
          <a:p>
            <a:pPr lvl="1" algn="just">
              <a:spcBef>
                <a:spcPts val="800"/>
              </a:spcBef>
            </a:pPr>
            <a:r>
              <a:rPr lang="hr-HR" sz="1800" b="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Kritička procjena kvantitativnih rezultata </a:t>
            </a:r>
            <a:r>
              <a:rPr lang="hr-HR" sz="1800" b="1" dirty="0" err="1">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fact-checka</a:t>
            </a:r>
            <a:r>
              <a:rPr lang="hr-HR" sz="1800" b="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 i interpretacija statističkih pokazatelja</a:t>
            </a:r>
          </a:p>
        </p:txBody>
      </p:sp>
      <p:sp>
        <p:nvSpPr>
          <p:cNvPr id="19" name="TextBox 18">
            <a:extLst>
              <a:ext uri="{FF2B5EF4-FFF2-40B4-BE49-F238E27FC236}">
                <a16:creationId xmlns:a16="http://schemas.microsoft.com/office/drawing/2014/main" id="{93B67965-2071-4EED-9DA8-C2327A447C71}"/>
              </a:ext>
            </a:extLst>
          </p:cNvPr>
          <p:cNvSpPr txBox="1"/>
          <p:nvPr/>
        </p:nvSpPr>
        <p:spPr>
          <a:xfrm>
            <a:off x="5939417" y="1853753"/>
            <a:ext cx="6093372" cy="2862322"/>
          </a:xfrm>
          <a:prstGeom prst="rect">
            <a:avLst/>
          </a:prstGeom>
          <a:noFill/>
        </p:spPr>
        <p:txBody>
          <a:bodyPr wrap="square">
            <a:spAutoFit/>
          </a:bodyPr>
          <a:lstStyle/>
          <a:p>
            <a:pPr marL="285750" indent="-285750">
              <a:buFont typeface="Wingdings" panose="05000000000000000000" pitchFamily="2" charset="2"/>
              <a:buChar char="ü"/>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Važno je biti svjestan političke, ideološke ili komercijalne pristranosti izvora i koristiti više izvora s različitim pozadinama kako bismo dobili cjelovitu sliku.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Dobro je pouzdati se u provjerene medijske organizacije ili institucije koje su poznate po pružanju vjerodostojnih informacija.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Kritičko razmišljanje i određena doza skepticizma ključni su prije prihvaćanja informacija kao istinitih.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Postavljanje pitanja, provjera činjenica i razmatranje mogućih pristranosti izvora također su važni koraci.</a:t>
            </a:r>
            <a:endParaRPr lang="hr-HR" dirty="0"/>
          </a:p>
        </p:txBody>
      </p:sp>
    </p:spTree>
    <p:extLst>
      <p:ext uri="{BB962C8B-B14F-4D97-AF65-F5344CB8AC3E}">
        <p14:creationId xmlns:p14="http://schemas.microsoft.com/office/powerpoint/2010/main" val="4214032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5580E51D-1FBE-4006-BAD2-359A1AF4C3B6}"/>
              </a:ext>
            </a:extLst>
          </p:cNvPr>
          <p:cNvPicPr/>
          <p:nvPr/>
        </p:nvPicPr>
        <p:blipFill rotWithShape="1">
          <a:blip r:embed="rId8"/>
          <a:srcRect b="16825"/>
          <a:stretch/>
        </p:blipFill>
        <p:spPr bwMode="auto">
          <a:xfrm>
            <a:off x="335657" y="1475495"/>
            <a:ext cx="5324163" cy="3626096"/>
          </a:xfrm>
          <a:prstGeom prst="rect">
            <a:avLst/>
          </a:prstGeom>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C4F659E2-3776-461E-87E9-247C94E70321}"/>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5918393" y="1479226"/>
            <a:ext cx="5763855" cy="3656871"/>
          </a:xfrm>
          <a:prstGeom prst="rect">
            <a:avLst/>
          </a:prstGeom>
          <a:noFill/>
        </p:spPr>
      </p:pic>
    </p:spTree>
    <p:extLst>
      <p:ext uri="{BB962C8B-B14F-4D97-AF65-F5344CB8AC3E}">
        <p14:creationId xmlns:p14="http://schemas.microsoft.com/office/powerpoint/2010/main" val="2128278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B54D4AC3-CB5E-43BC-BB33-97A66835A8B7}"/>
              </a:ext>
            </a:extLst>
          </p:cNvPr>
          <p:cNvSpPr txBox="1"/>
          <p:nvPr/>
        </p:nvSpPr>
        <p:spPr>
          <a:xfrm>
            <a:off x="810505" y="1732334"/>
            <a:ext cx="10171401" cy="2446824"/>
          </a:xfrm>
          <a:prstGeom prst="rect">
            <a:avLst/>
          </a:prstGeom>
          <a:noFill/>
        </p:spPr>
        <p:txBody>
          <a:bodyPr wrap="square">
            <a:spAutoFit/>
          </a:bodyPr>
          <a:lstStyle/>
          <a:p>
            <a:pPr lvl="0" algn="just">
              <a:spcBef>
                <a:spcPts val="2000"/>
              </a:spcBef>
              <a:spcAft>
                <a:spcPts val="200"/>
              </a:spcAft>
            </a:pPr>
            <a:r>
              <a:rPr lang="en-US" sz="20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E</a:t>
            </a:r>
            <a:r>
              <a:rPr lang="hr-HR" sz="20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TIČKE DILEME U FACT-CHECKINGU</a:t>
            </a:r>
          </a:p>
          <a:p>
            <a:pPr algn="just">
              <a:lnSpc>
                <a:spcPct val="115000"/>
              </a:lnSpc>
              <a:spcAft>
                <a:spcPts val="1000"/>
              </a:spcAft>
            </a:pPr>
            <a:r>
              <a:rPr lang="hr-HR" sz="2000" b="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Identifikacija i rješavanje etičkih izazova u provjeri činjenica</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hr-HR" sz="2000" dirty="0">
                <a:effectLst/>
                <a:latin typeface="Calibri" panose="020F0502020204030204" pitchFamily="34" charset="0"/>
                <a:ea typeface="Times New Roman" panose="02020603050405020304" pitchFamily="18" charset="0"/>
                <a:cs typeface="Times New Roman" panose="02020603050405020304" pitchFamily="18" charset="0"/>
              </a:rPr>
              <a:t>Brisanje granica između pošiljatelja poruke i primatelja, kao i porast objava građana amatera, ekspanzija društvenih mreža koje osiguravaju lakoću objave i trenutni doseg, obvezuju nas na kontinuirano </a:t>
            </a:r>
            <a:r>
              <a:rPr lang="hr-HR" sz="2000" b="1" u="sng" dirty="0">
                <a:effectLst/>
                <a:latin typeface="Calibri" panose="020F0502020204030204" pitchFamily="34" charset="0"/>
                <a:ea typeface="Times New Roman" panose="02020603050405020304" pitchFamily="18" charset="0"/>
                <a:cs typeface="Times New Roman" panose="02020603050405020304" pitchFamily="18" charset="0"/>
              </a:rPr>
              <a:t>preispitivanje etičnosti komunikacije u digitalnom dobu u kontekstu vjerodostojnosti medija. </a:t>
            </a:r>
            <a:endParaRPr lang="hr-HR" sz="2000" b="1" u="sng" dirty="0"/>
          </a:p>
        </p:txBody>
      </p:sp>
    </p:spTree>
    <p:extLst>
      <p:ext uri="{BB962C8B-B14F-4D97-AF65-F5344CB8AC3E}">
        <p14:creationId xmlns:p14="http://schemas.microsoft.com/office/powerpoint/2010/main" val="3551518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B5C9F36F-D9D7-481F-B21C-5447B6010272}"/>
              </a:ext>
            </a:extLst>
          </p:cNvPr>
          <p:cNvSpPr txBox="1"/>
          <p:nvPr/>
        </p:nvSpPr>
        <p:spPr>
          <a:xfrm>
            <a:off x="574850" y="1652303"/>
            <a:ext cx="9767329" cy="400110"/>
          </a:xfrm>
          <a:prstGeom prst="rect">
            <a:avLst/>
          </a:prstGeom>
          <a:noFill/>
        </p:spPr>
        <p:txBody>
          <a:bodyPr wrap="square">
            <a:spAutoFit/>
          </a:bodyPr>
          <a:lstStyle/>
          <a:p>
            <a:r>
              <a:rPr lang="en-US" sz="2000" b="1" dirty="0">
                <a:latin typeface="Calibri" panose="020F0502020204030204" pitchFamily="34" charset="0"/>
                <a:ea typeface="Times New Roman" panose="02020603050405020304" pitchFamily="18" charset="0"/>
                <a:cs typeface="Times New Roman" panose="02020603050405020304" pitchFamily="18" charset="0"/>
              </a:rPr>
              <a:t>F</a:t>
            </a:r>
            <a:r>
              <a:rPr lang="hr-HR" sz="2000" b="1" dirty="0" err="1">
                <a:effectLst/>
                <a:latin typeface="Calibri" panose="020F0502020204030204" pitchFamily="34" charset="0"/>
                <a:ea typeface="Times New Roman" panose="02020603050405020304" pitchFamily="18" charset="0"/>
                <a:cs typeface="Times New Roman" panose="02020603050405020304" pitchFamily="18" charset="0"/>
              </a:rPr>
              <a:t>act</a:t>
            </a:r>
            <a:r>
              <a:rPr lang="hr-HR" sz="2000" b="1"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2000" b="1" dirty="0" err="1">
                <a:effectLst/>
                <a:latin typeface="Calibri" panose="020F0502020204030204" pitchFamily="34" charset="0"/>
                <a:ea typeface="Times New Roman" panose="02020603050405020304" pitchFamily="18" charset="0"/>
                <a:cs typeface="Times New Roman" panose="02020603050405020304" pitchFamily="18" charset="0"/>
              </a:rPr>
              <a:t>checking</a:t>
            </a:r>
            <a:r>
              <a:rPr lang="hr-HR" sz="2000" b="1" dirty="0">
                <a:effectLst/>
                <a:latin typeface="Calibri" panose="020F0502020204030204" pitchFamily="34" charset="0"/>
                <a:ea typeface="Times New Roman" panose="02020603050405020304" pitchFamily="18" charset="0"/>
                <a:cs typeface="Times New Roman" panose="02020603050405020304" pitchFamily="18" charset="0"/>
              </a:rPr>
              <a:t> nosi sa sobom brojne etičke izazove koje je važno prepoznati i riješiti. </a:t>
            </a:r>
            <a:endParaRPr lang="hr-HR" sz="2000" b="1" dirty="0"/>
          </a:p>
        </p:txBody>
      </p:sp>
      <p:sp>
        <p:nvSpPr>
          <p:cNvPr id="18" name="TextBox 17">
            <a:extLst>
              <a:ext uri="{FF2B5EF4-FFF2-40B4-BE49-F238E27FC236}">
                <a16:creationId xmlns:a16="http://schemas.microsoft.com/office/drawing/2014/main" id="{B63FCE28-4C47-4AC0-9918-724937A9CC8F}"/>
              </a:ext>
            </a:extLst>
          </p:cNvPr>
          <p:cNvSpPr txBox="1"/>
          <p:nvPr/>
        </p:nvSpPr>
        <p:spPr>
          <a:xfrm>
            <a:off x="1079347" y="2247892"/>
            <a:ext cx="9648496" cy="1732526"/>
          </a:xfrm>
          <a:prstGeom prst="rect">
            <a:avLst/>
          </a:prstGeom>
          <a:noFill/>
        </p:spPr>
        <p:txBody>
          <a:bodyPr wrap="square">
            <a:spAutoFit/>
          </a:bodyPr>
          <a:lstStyle/>
          <a:p>
            <a:pPr marL="342900" lvl="0" indent="-342900" algn="just">
              <a:lnSpc>
                <a:spcPct val="115000"/>
              </a:lnSpc>
              <a:spcAft>
                <a:spcPts val="10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Times New Roman" panose="02020603050405020304" pitchFamily="18" charset="0"/>
              </a:rPr>
              <a:t>Objektivnost i nepristranost</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Times New Roman" panose="02020603050405020304" pitchFamily="18" charset="0"/>
              </a:rPr>
              <a:t>Odgovornost prema izvorima</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Times New Roman" panose="02020603050405020304" pitchFamily="18" charset="0"/>
              </a:rPr>
              <a:t>Pravo na odgovor</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Times New Roman" panose="02020603050405020304" pitchFamily="18" charset="0"/>
              </a:rPr>
              <a:t>Privatnost i zaštita podataka</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94A635A-43E0-4928-8BE1-42B00E668EC5}"/>
              </a:ext>
            </a:extLst>
          </p:cNvPr>
          <p:cNvSpPr txBox="1"/>
          <p:nvPr/>
        </p:nvSpPr>
        <p:spPr>
          <a:xfrm>
            <a:off x="1079347" y="3972731"/>
            <a:ext cx="6093372" cy="1285737"/>
          </a:xfrm>
          <a:prstGeom prst="rect">
            <a:avLst/>
          </a:prstGeom>
          <a:noFill/>
        </p:spPr>
        <p:txBody>
          <a:bodyPr wrap="square">
            <a:spAutoFit/>
          </a:bodyPr>
          <a:lstStyle/>
          <a:p>
            <a:pPr marL="342900" lvl="0" indent="-342900" algn="just">
              <a:lnSpc>
                <a:spcPct val="115000"/>
              </a:lnSpc>
              <a:spcAft>
                <a:spcPts val="10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Times New Roman" panose="02020603050405020304" pitchFamily="18" charset="0"/>
              </a:rPr>
              <a:t>Etika objavljivanja</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Times New Roman" panose="02020603050405020304" pitchFamily="18" charset="0"/>
              </a:rPr>
              <a:t>Financiranje i utjecaji</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hr-HR" sz="1800" b="1" dirty="0">
                <a:effectLst/>
                <a:latin typeface="Calibri" panose="020F0502020204030204" pitchFamily="34" charset="0"/>
                <a:ea typeface="Times New Roman" panose="02020603050405020304" pitchFamily="18" charset="0"/>
                <a:cs typeface="Times New Roman" panose="02020603050405020304" pitchFamily="18" charset="0"/>
              </a:rPr>
              <a:t>Tehnička i metodološka etika</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6911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12BC2C78-71C1-4F6B-ADE9-B2A49AE7C7A0}"/>
              </a:ext>
            </a:extLst>
          </p:cNvPr>
          <p:cNvSpPr txBox="1"/>
          <p:nvPr/>
        </p:nvSpPr>
        <p:spPr>
          <a:xfrm>
            <a:off x="574850" y="1502433"/>
            <a:ext cx="10407056" cy="2559932"/>
          </a:xfrm>
          <a:prstGeom prst="rect">
            <a:avLst/>
          </a:prstGeom>
          <a:noFill/>
        </p:spPr>
        <p:txBody>
          <a:bodyPr wrap="square">
            <a:spAutoFit/>
          </a:bodyPr>
          <a:lstStyle/>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Međunarodna mreža provjeravatelja činjenica ima Etički kodeks, koji propisuje načela rada koja jamče za profesionalni rad redakcija-potpisnica.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Times New Roman" panose="02020603050405020304" pitchFamily="18" charset="0"/>
              </a:rPr>
              <a:t>Ne radi se o jednokratnoj akreditaciji već </a:t>
            </a:r>
            <a:r>
              <a:rPr lang="hr-HR" sz="1800" b="1" u="sng" dirty="0">
                <a:effectLst/>
                <a:latin typeface="Calibri" panose="020F0502020204030204" pitchFamily="34" charset="0"/>
                <a:ea typeface="Times New Roman" panose="02020603050405020304" pitchFamily="18" charset="0"/>
                <a:cs typeface="Times New Roman" panose="02020603050405020304" pitchFamily="18" charset="0"/>
              </a:rPr>
              <a:t>procesu kontinuiranog potvrđivanja predanosti</a:t>
            </a:r>
            <a:r>
              <a:rPr lang="hr-HR" sz="1800" b="1" dirty="0">
                <a:effectLst/>
                <a:latin typeface="Calibri" panose="020F0502020204030204" pitchFamily="34" charset="0"/>
                <a:ea typeface="Times New Roman" panose="02020603050405020304" pitchFamily="18" charset="0"/>
                <a:cs typeface="Times New Roman" panose="02020603050405020304" pitchFamily="18" charset="0"/>
              </a:rPr>
              <a:t> redakcija ovim načelima. </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Institucije, medije, platforme i javnost treba informirati zašto je toliko važno imati procedure koje osiguravaju poštivanje tih kriterija (i zašto akterima koji to ne čine ne treba odmah vjerovati samo zato što se predstavljaju kao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fact-checkeri</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odnosno provjeravatelji činjenica).</a:t>
            </a:r>
          </a:p>
        </p:txBody>
      </p:sp>
      <p:sp>
        <p:nvSpPr>
          <p:cNvPr id="18" name="TextBox 17">
            <a:extLst>
              <a:ext uri="{FF2B5EF4-FFF2-40B4-BE49-F238E27FC236}">
                <a16:creationId xmlns:a16="http://schemas.microsoft.com/office/drawing/2014/main" id="{E2BAD916-B962-45C6-8AD3-952EB708C0EE}"/>
              </a:ext>
            </a:extLst>
          </p:cNvPr>
          <p:cNvSpPr txBox="1"/>
          <p:nvPr/>
        </p:nvSpPr>
        <p:spPr>
          <a:xfrm>
            <a:off x="574851" y="4046484"/>
            <a:ext cx="10407055" cy="1476045"/>
          </a:xfrm>
          <a:prstGeom prst="rect">
            <a:avLst/>
          </a:prstGeom>
          <a:noFill/>
        </p:spPr>
        <p:txBody>
          <a:bodyPr wrap="square">
            <a:spAutoFit/>
          </a:bodyPr>
          <a:lstStyle/>
          <a:p>
            <a:pPr algn="just">
              <a:lnSpc>
                <a:spcPct val="115000"/>
              </a:lnSpc>
              <a:spcAft>
                <a:spcPts val="1000"/>
              </a:spcAft>
            </a:pP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Fact-checkeri</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trebaju biti obučeni da prepoznaju osjetljive informacije i razumiju njihov značaj u kontekstu provjere činjenica.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Times New Roman" panose="02020603050405020304" pitchFamily="18" charset="0"/>
              </a:rPr>
              <a:t>Potrebno je prikupljati samo one podatke koji su neophodni za provjeru činjenica kako bi se smanjio rizik od neovlaštenog otkrivanja privatnih informacija</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91183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667A8B6E-E103-47BB-9893-CF13AB160363}"/>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8279" y="1475495"/>
            <a:ext cx="5120465" cy="3544569"/>
          </a:xfrm>
          <a:prstGeom prst="rect">
            <a:avLst/>
          </a:prstGeom>
          <a:noFill/>
          <a:ln>
            <a:noFill/>
          </a:ln>
        </p:spPr>
      </p:pic>
      <p:sp>
        <p:nvSpPr>
          <p:cNvPr id="18" name="TextBox 17">
            <a:extLst>
              <a:ext uri="{FF2B5EF4-FFF2-40B4-BE49-F238E27FC236}">
                <a16:creationId xmlns:a16="http://schemas.microsoft.com/office/drawing/2014/main" id="{40042E3A-1239-400C-BF5F-AACE1ABD2C8A}"/>
              </a:ext>
            </a:extLst>
          </p:cNvPr>
          <p:cNvSpPr txBox="1"/>
          <p:nvPr/>
        </p:nvSpPr>
        <p:spPr>
          <a:xfrm>
            <a:off x="5569169" y="1460026"/>
            <a:ext cx="6093372" cy="1200329"/>
          </a:xfrm>
          <a:prstGeom prst="rect">
            <a:avLst/>
          </a:prstGeom>
          <a:noFill/>
        </p:spPr>
        <p:txBody>
          <a:bodyPr wrap="square">
            <a:spAutoFit/>
          </a:bodyPr>
          <a:lstStyle/>
          <a:p>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Fact-checkeri</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trebaju biti upoznati i usklađeni s relevantnim zakonima o zaštiti podataka i privatnosti, poput </a:t>
            </a:r>
            <a:r>
              <a:rPr lang="hr-HR" sz="1800" b="1" dirty="0">
                <a:effectLst/>
                <a:latin typeface="Calibri" panose="020F0502020204030204" pitchFamily="34" charset="0"/>
                <a:ea typeface="Times New Roman" panose="02020603050405020304" pitchFamily="18" charset="0"/>
                <a:cs typeface="Times New Roman" panose="02020603050405020304" pitchFamily="18" charset="0"/>
              </a:rPr>
              <a:t>GDPR-a (Opća uredba o zaštiti podataka) </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u Europskoj uniji ili drugih lokalnih propisa. </a:t>
            </a:r>
            <a:endParaRPr lang="hr-HR" dirty="0"/>
          </a:p>
        </p:txBody>
      </p:sp>
      <p:sp>
        <p:nvSpPr>
          <p:cNvPr id="19" name="TextBox 18">
            <a:extLst>
              <a:ext uri="{FF2B5EF4-FFF2-40B4-BE49-F238E27FC236}">
                <a16:creationId xmlns:a16="http://schemas.microsoft.com/office/drawing/2014/main" id="{283D2553-5215-4059-B537-9C67E13DDFF4}"/>
              </a:ext>
            </a:extLst>
          </p:cNvPr>
          <p:cNvSpPr txBox="1"/>
          <p:nvPr/>
        </p:nvSpPr>
        <p:spPr>
          <a:xfrm>
            <a:off x="5569169" y="2909511"/>
            <a:ext cx="6093372" cy="1794594"/>
          </a:xfrm>
          <a:prstGeom prst="rect">
            <a:avLst/>
          </a:prstGeom>
          <a:noFill/>
        </p:spPr>
        <p:txBody>
          <a:bodyPr wrap="square">
            <a:spAutoFit/>
          </a:bodyPr>
          <a:lstStyle/>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Razvijanje i usvajanje etičkog kodeksa koji jasno definira kako se postupa s osjetljivim informacijama i kako se štiti privatnost.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hr-HR" sz="1800" b="1" dirty="0">
                <a:effectLst/>
                <a:latin typeface="Calibri" panose="020F0502020204030204" pitchFamily="34" charset="0"/>
                <a:ea typeface="Times New Roman" panose="02020603050405020304" pitchFamily="18" charset="0"/>
                <a:cs typeface="Times New Roman" panose="02020603050405020304" pitchFamily="18" charset="0"/>
              </a:rPr>
              <a:t>Osigurati kontinuiranu obuku i edukaciju za sve članove tima o najboljim praksama zaštite privatnosti i postupanja s osjetljivim informacijama.</a:t>
            </a:r>
          </a:p>
        </p:txBody>
      </p:sp>
    </p:spTree>
    <p:extLst>
      <p:ext uri="{BB962C8B-B14F-4D97-AF65-F5344CB8AC3E}">
        <p14:creationId xmlns:p14="http://schemas.microsoft.com/office/powerpoint/2010/main" val="207923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C1B59EC-63A4-48D2-A04E-75945E7D30CE}"/>
              </a:ext>
            </a:extLst>
          </p:cNvPr>
          <p:cNvSpPr txBox="1"/>
          <p:nvPr/>
        </p:nvSpPr>
        <p:spPr>
          <a:xfrm>
            <a:off x="313509" y="1245239"/>
            <a:ext cx="11769633" cy="4170116"/>
          </a:xfrm>
          <a:prstGeom prst="rect">
            <a:avLst/>
          </a:prstGeom>
          <a:noFill/>
        </p:spPr>
        <p:txBody>
          <a:bodyPr wrap="square" rtlCol="0">
            <a:spAutoFit/>
          </a:bodyPr>
          <a:lstStyle/>
          <a:p>
            <a:pPr lvl="0" algn="just">
              <a:spcBef>
                <a:spcPts val="600"/>
              </a:spcBef>
              <a:spcAft>
                <a:spcPts val="200"/>
              </a:spcAft>
            </a:pPr>
            <a:r>
              <a:rPr lang="hr-HR" sz="24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UVOD U FACT-CHECKING</a:t>
            </a:r>
            <a:endParaRPr lang="hr-HR" sz="2400" dirty="0">
              <a:effectLst/>
              <a:latin typeface="Calibri" panose="020F0502020204030204" pitchFamily="34" charset="0"/>
              <a:ea typeface="Times New Roman" panose="02020603050405020304" pitchFamily="18" charset="0"/>
              <a:cs typeface="Times New Roman" panose="02020603050405020304" pitchFamily="18" charset="0"/>
            </a:endParaRPr>
          </a:p>
          <a:p>
            <a:pPr lvl="1" algn="just">
              <a:spcBef>
                <a:spcPts val="800"/>
              </a:spcBef>
            </a:pPr>
            <a:r>
              <a:rPr lang="hr-HR" sz="2400" b="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Definicija </a:t>
            </a:r>
            <a:r>
              <a:rPr lang="hr-HR" sz="2400" b="1" dirty="0" err="1">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fact-checkinga</a:t>
            </a:r>
            <a:r>
              <a:rPr lang="en-US" sz="2400" b="1" dirty="0">
                <a:solidFill>
                  <a:srgbClr val="2F5496"/>
                </a:solidFill>
                <a:latin typeface="Calibri" panose="020F0502020204030204" pitchFamily="34" charset="0"/>
                <a:ea typeface="Times New Roman" panose="02020603050405020304" pitchFamily="18" charset="0"/>
                <a:cs typeface="Times New Roman" panose="02020603050405020304" pitchFamily="18" charset="0"/>
              </a:rPr>
              <a:t> </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a:t>
            </a:r>
            <a:r>
              <a:rPr lang="hr-HR" sz="2000" b="1" i="1" dirty="0">
                <a:effectLst/>
                <a:latin typeface="Calibri" panose="020F0502020204030204" pitchFamily="34" charset="0"/>
                <a:ea typeface="Times New Roman" panose="02020603050405020304" pitchFamily="18" charset="0"/>
                <a:cs typeface="Times New Roman" panose="02020603050405020304" pitchFamily="18" charset="0"/>
              </a:rPr>
              <a:t>vještina i usluga koja je ključna u pružanju informacija javnosti</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15000"/>
              </a:lnSpc>
              <a:spcAft>
                <a:spcPts val="100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F</a:t>
            </a:r>
            <a:r>
              <a:rPr lang="hr-HR" sz="2000" dirty="0" err="1">
                <a:effectLst/>
                <a:latin typeface="Calibri" panose="020F0502020204030204" pitchFamily="34" charset="0"/>
                <a:ea typeface="Times New Roman" panose="02020603050405020304" pitchFamily="18" charset="0"/>
                <a:cs typeface="Times New Roman" panose="02020603050405020304" pitchFamily="18" charset="0"/>
              </a:rPr>
              <a:t>act-checking</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provjera činjenica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proces istraživanja i potvrđivanja točnosti informacija kako bi se osiguralo da su te informacije istinite i pouzdane.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hr-HR" dirty="0">
                <a:effectLst/>
                <a:latin typeface="Calibri" panose="020F0502020204030204" pitchFamily="34" charset="0"/>
                <a:ea typeface="Times New Roman" panose="02020603050405020304" pitchFamily="18" charset="0"/>
                <a:cs typeface="Times New Roman" panose="02020603050405020304" pitchFamily="18" charset="0"/>
              </a:rPr>
              <a:t>Istraživanje izvora odnosno provjeru izvora informacija s ciljem osiguranja da dolaze iz pouzdanih i vjerodostojnih izvora.</a:t>
            </a:r>
          </a:p>
          <a:p>
            <a:pPr marL="342900" lvl="0" indent="-342900" algn="just">
              <a:lnSpc>
                <a:spcPct val="115000"/>
              </a:lnSpc>
              <a:buFont typeface="Symbol" panose="05050102010706020507" pitchFamily="18" charset="2"/>
              <a:buChar char=""/>
            </a:pPr>
            <a:r>
              <a:rPr lang="en-US" dirty="0">
                <a:effectLst/>
                <a:latin typeface="Calibri" panose="020F0502020204030204" pitchFamily="34" charset="0"/>
                <a:ea typeface="Times New Roman" panose="02020603050405020304" pitchFamily="18" charset="0"/>
                <a:cs typeface="Times New Roman" panose="02020603050405020304" pitchFamily="18" charset="0"/>
              </a:rPr>
              <a:t>A</a:t>
            </a:r>
            <a:r>
              <a:rPr lang="hr-HR" dirty="0" err="1">
                <a:effectLst/>
                <a:latin typeface="Calibri" panose="020F0502020204030204" pitchFamily="34" charset="0"/>
                <a:ea typeface="Times New Roman" panose="02020603050405020304" pitchFamily="18" charset="0"/>
                <a:cs typeface="Times New Roman" panose="02020603050405020304" pitchFamily="18" charset="0"/>
              </a:rPr>
              <a:t>naliz</a:t>
            </a:r>
            <a:r>
              <a:rPr lang="en-US" dirty="0">
                <a:effectLst/>
                <a:latin typeface="Calibri" panose="020F0502020204030204" pitchFamily="34" charset="0"/>
                <a:ea typeface="Times New Roman" panose="02020603050405020304" pitchFamily="18" charset="0"/>
                <a:cs typeface="Times New Roman" panose="02020603050405020304" pitchFamily="18" charset="0"/>
              </a:rPr>
              <a:t>a</a:t>
            </a:r>
            <a:r>
              <a:rPr lang="hr-HR" dirty="0">
                <a:effectLst/>
                <a:latin typeface="Calibri" panose="020F0502020204030204" pitchFamily="34" charset="0"/>
                <a:ea typeface="Times New Roman" panose="02020603050405020304" pitchFamily="18" charset="0"/>
                <a:cs typeface="Times New Roman" panose="02020603050405020304" pitchFamily="18" charset="0"/>
              </a:rPr>
              <a:t> činjenica koje su iznesene u informaciji ili objavi te usporedba s drugim pouzdanim izvorima.</a:t>
            </a:r>
          </a:p>
          <a:p>
            <a:pPr marL="342900" lvl="0" indent="-342900" algn="just">
              <a:lnSpc>
                <a:spcPct val="115000"/>
              </a:lnSpc>
              <a:buFont typeface="Symbol" panose="05050102010706020507" pitchFamily="18" charset="2"/>
              <a:buChar char=""/>
            </a:pPr>
            <a:r>
              <a:rPr lang="hr-HR" dirty="0">
                <a:effectLst/>
                <a:latin typeface="Calibri" panose="020F0502020204030204" pitchFamily="34" charset="0"/>
                <a:ea typeface="Times New Roman" panose="02020603050405020304" pitchFamily="18" charset="0"/>
                <a:cs typeface="Times New Roman" panose="02020603050405020304" pitchFamily="18" charset="0"/>
              </a:rPr>
              <a:t>Interpretacija tj. osiguravanje da su informacije predstavljene u ispravnom kontekstu kako bi se izbjegla manipulacija ili pogrešno interpretiranje.</a:t>
            </a:r>
          </a:p>
          <a:p>
            <a:pPr marL="342900" lvl="0" indent="-342900" algn="just">
              <a:lnSpc>
                <a:spcPct val="115000"/>
              </a:lnSpc>
              <a:spcAft>
                <a:spcPts val="1000"/>
              </a:spcAft>
              <a:buFont typeface="Symbol" panose="05050102010706020507" pitchFamily="18" charset="2"/>
              <a:buChar char=""/>
            </a:pPr>
            <a:r>
              <a:rPr lang="hr-HR" dirty="0">
                <a:effectLst/>
                <a:latin typeface="Calibri" panose="020F0502020204030204" pitchFamily="34" charset="0"/>
                <a:ea typeface="Times New Roman" panose="02020603050405020304" pitchFamily="18" charset="0"/>
                <a:cs typeface="Times New Roman" panose="02020603050405020304" pitchFamily="18" charset="0"/>
              </a:rPr>
              <a:t>Transparentnost metodologije, dokumentiranje metodologije provjere činjenica, a kako bi se omogućila provjerljivost i ponovna procjena.</a:t>
            </a:r>
          </a:p>
        </p:txBody>
      </p:sp>
      <p:pic>
        <p:nvPicPr>
          <p:cNvPr id="17" name="Picture 16">
            <a:extLst>
              <a:ext uri="{FF2B5EF4-FFF2-40B4-BE49-F238E27FC236}">
                <a16:creationId xmlns:a16="http://schemas.microsoft.com/office/drawing/2014/main" id="{B2F2EE44-ED2C-4285-9E2A-2D1300994976}"/>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5471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2CA992C0-B2F5-4AB0-B89E-73D116562C21}"/>
              </a:ext>
            </a:extLst>
          </p:cNvPr>
          <p:cNvSpPr txBox="1"/>
          <p:nvPr/>
        </p:nvSpPr>
        <p:spPr>
          <a:xfrm>
            <a:off x="108857" y="1311732"/>
            <a:ext cx="11825639" cy="4816447"/>
          </a:xfrm>
          <a:prstGeom prst="rect">
            <a:avLst/>
          </a:prstGeom>
          <a:noFill/>
        </p:spPr>
        <p:txBody>
          <a:bodyPr wrap="square">
            <a:spAutoFit/>
          </a:bodyPr>
          <a:lstStyle/>
          <a:p>
            <a:pPr lvl="1" algn="just">
              <a:spcBef>
                <a:spcPts val="800"/>
              </a:spcBef>
            </a:pPr>
            <a:r>
              <a:rPr lang="hr-HR" sz="2000" b="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Transparentnost i odgovornost u radu </a:t>
            </a:r>
            <a:r>
              <a:rPr lang="hr-HR" sz="2000" b="1" dirty="0" err="1">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fact-checking</a:t>
            </a:r>
            <a:r>
              <a:rPr lang="hr-HR" sz="2000" b="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 tima</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Transparentnost i odgovornost su ključni aspekti rada </a:t>
            </a:r>
            <a:r>
              <a:rPr lang="hr-HR" sz="2000" dirty="0" err="1">
                <a:effectLst/>
                <a:latin typeface="Calibri" panose="020F0502020204030204" pitchFamily="34" charset="0"/>
                <a:ea typeface="Times New Roman" panose="02020603050405020304" pitchFamily="18" charset="0"/>
                <a:cs typeface="Times New Roman" panose="02020603050405020304" pitchFamily="18" charset="0"/>
              </a:rPr>
              <a:t>fact-checking</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timova, jer osiguravaju povjerenje javnosti i povećavaju vjerodostojnost provjerenih informacija. Evo kako se te vrijednosti mogu implementirati u rad </a:t>
            </a:r>
            <a:r>
              <a:rPr lang="hr-HR" sz="2000" dirty="0" err="1">
                <a:effectLst/>
                <a:latin typeface="Calibri" panose="020F0502020204030204" pitchFamily="34" charset="0"/>
                <a:ea typeface="Times New Roman" panose="02020603050405020304" pitchFamily="18" charset="0"/>
                <a:cs typeface="Times New Roman" panose="02020603050405020304" pitchFamily="18" charset="0"/>
              </a:rPr>
              <a:t>fact-checking</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tima:</a:t>
            </a:r>
          </a:p>
          <a:p>
            <a:pPr marL="342900" lvl="0" indent="-342900" algn="just">
              <a:lnSpc>
                <a:spcPct val="115000"/>
              </a:lnSpc>
              <a:spcAft>
                <a:spcPts val="1000"/>
              </a:spcAft>
              <a:buFont typeface="Symbol" panose="05050102010706020507" pitchFamily="18" charset="2"/>
              <a:buChar char=""/>
            </a:pPr>
            <a:r>
              <a:rPr lang="hr-HR" sz="2000" b="1" dirty="0">
                <a:effectLst/>
                <a:latin typeface="Calibri" panose="020F0502020204030204" pitchFamily="34" charset="0"/>
                <a:ea typeface="Times New Roman" panose="02020603050405020304" pitchFamily="18" charset="0"/>
                <a:cs typeface="Times New Roman" panose="02020603050405020304" pitchFamily="18" charset="0"/>
              </a:rPr>
              <a:t>Jasno definirani postupci i metodologije</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hr-HR" sz="2000" b="1" dirty="0">
                <a:effectLst/>
                <a:latin typeface="Calibri" panose="020F0502020204030204" pitchFamily="34" charset="0"/>
                <a:ea typeface="Times New Roman" panose="02020603050405020304" pitchFamily="18" charset="0"/>
                <a:cs typeface="Times New Roman" panose="02020603050405020304" pitchFamily="18" charset="0"/>
              </a:rPr>
              <a:t>Izvori informacija</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hr-HR" sz="2000" b="1" dirty="0">
                <a:effectLst/>
                <a:latin typeface="Calibri" panose="020F0502020204030204" pitchFamily="34" charset="0"/>
                <a:ea typeface="Times New Roman" panose="02020603050405020304" pitchFamily="18" charset="0"/>
                <a:cs typeface="Times New Roman" panose="02020603050405020304" pitchFamily="18" charset="0"/>
              </a:rPr>
              <a:t>Objavljivanje rezultata</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hr-HR" sz="2000" b="1" dirty="0">
                <a:effectLst/>
                <a:latin typeface="Calibri" panose="020F0502020204030204" pitchFamily="34" charset="0"/>
                <a:ea typeface="Times New Roman" panose="02020603050405020304" pitchFamily="18" charset="0"/>
                <a:cs typeface="Times New Roman" panose="02020603050405020304" pitchFamily="18" charset="0"/>
              </a:rPr>
              <a:t>Odgovornost prema javnosti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US" sz="2000" b="1" dirty="0">
                <a:latin typeface="Calibri" panose="020F0502020204030204" pitchFamily="34" charset="0"/>
                <a:ea typeface="Times New Roman" panose="02020603050405020304" pitchFamily="18" charset="0"/>
                <a:cs typeface="Times New Roman" panose="02020603050405020304" pitchFamily="18" charset="0"/>
              </a:rPr>
              <a:t>I</a:t>
            </a:r>
            <a:r>
              <a:rPr lang="hr-HR" sz="2000" b="1" dirty="0">
                <a:effectLst/>
                <a:latin typeface="Calibri" panose="020F0502020204030204" pitchFamily="34" charset="0"/>
                <a:ea typeface="Times New Roman" panose="02020603050405020304" pitchFamily="18" charset="0"/>
                <a:cs typeface="Times New Roman" panose="02020603050405020304" pitchFamily="18" charset="0"/>
              </a:rPr>
              <a:t>spravljanje grešaka</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hr-HR" sz="2000" b="1" dirty="0">
                <a:effectLst/>
                <a:latin typeface="Calibri" panose="020F0502020204030204" pitchFamily="34" charset="0"/>
                <a:ea typeface="Times New Roman" panose="02020603050405020304" pitchFamily="18" charset="0"/>
                <a:cs typeface="Times New Roman" panose="02020603050405020304" pitchFamily="18" charset="0"/>
              </a:rPr>
              <a:t>Unutarnja odgovornost</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82854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97B7FFC3-53BC-43F0-B80F-556BF9E4105D}"/>
              </a:ext>
            </a:extLst>
          </p:cNvPr>
          <p:cNvSpPr txBox="1"/>
          <p:nvPr/>
        </p:nvSpPr>
        <p:spPr>
          <a:xfrm>
            <a:off x="741611" y="1535518"/>
            <a:ext cx="10240295" cy="3104183"/>
          </a:xfrm>
          <a:prstGeom prst="rect">
            <a:avLst/>
          </a:prstGeom>
          <a:noFill/>
        </p:spPr>
        <p:txBody>
          <a:bodyPr wrap="square">
            <a:spAutoFit/>
          </a:bodyPr>
          <a:lstStyle/>
          <a:p>
            <a:pPr algn="just">
              <a:lnSpc>
                <a:spcPct val="115000"/>
              </a:lnSpc>
              <a:spcAft>
                <a:spcPts val="1000"/>
              </a:spcAft>
            </a:pPr>
            <a:r>
              <a:rPr lang="hr-HR" sz="2000" b="1" i="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Primjena transparentnosti i odgovornosti</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Primjena tehnoloških alata koji omogućuju veću transparentnost, poput online platformi gdje korisnici mogu pratiti korake provjere činjenica u stvarnom vremenu.</a:t>
            </a:r>
          </a:p>
          <a:p>
            <a:pPr marL="342900" lvl="0" indent="-342900" algn="just">
              <a:lnSpc>
                <a:spcPct val="115000"/>
              </a:lnSpc>
              <a:buFont typeface="Wingdings" panose="05000000000000000000" pitchFamily="2"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Suradnja s nezavisnim organizacijama, akademskim institucijama i drugim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fact-checking</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timovima kako bi se osigurala dodatna provjera i potvrda rada.</a:t>
            </a:r>
          </a:p>
          <a:p>
            <a:pPr marL="342900" lvl="0" indent="-342900" algn="just">
              <a:lnSpc>
                <a:spcPct val="115000"/>
              </a:lnSpc>
              <a:buFont typeface="Wingdings" panose="05000000000000000000" pitchFamily="2"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Organiziranje javnih rasprava, radionica i edukativnih programa kako bi se povećala svijest o važnosti provjere činjenica i potakla kritička pismenost među širom populacijom.</a:t>
            </a:r>
          </a:p>
          <a:p>
            <a:pPr marL="342900" lvl="0" indent="-342900" algn="just">
              <a:lnSpc>
                <a:spcPct val="115000"/>
              </a:lnSpc>
              <a:spcAft>
                <a:spcPts val="1000"/>
              </a:spcAft>
              <a:buFont typeface="Wingdings" panose="05000000000000000000" pitchFamily="2" charset="2"/>
              <a:buChar char=""/>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Implementacija transparentnosti i odgovornosti u rad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fact-checking</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tima ključna je za izgradnju povjerenja javnosti i osiguranje visokog standarda vjerodostojnosti informacija. </a:t>
            </a:r>
          </a:p>
        </p:txBody>
      </p:sp>
    </p:spTree>
    <p:extLst>
      <p:ext uri="{BB962C8B-B14F-4D97-AF65-F5344CB8AC3E}">
        <p14:creationId xmlns:p14="http://schemas.microsoft.com/office/powerpoint/2010/main" val="10068850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pic>
        <p:nvPicPr>
          <p:cNvPr id="14" name="Picture 13">
            <a:extLst>
              <a:ext uri="{FF2B5EF4-FFF2-40B4-BE49-F238E27FC236}">
                <a16:creationId xmlns:a16="http://schemas.microsoft.com/office/drawing/2014/main" id="{E5D617BD-DAD5-43B7-BAB8-0678C26787B1}"/>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153A6D6D-40BB-4DB7-AEE1-954FC2A97864}"/>
              </a:ext>
            </a:extLst>
          </p:cNvPr>
          <p:cNvSpPr txBox="1"/>
          <p:nvPr/>
        </p:nvSpPr>
        <p:spPr>
          <a:xfrm>
            <a:off x="456693" y="1154757"/>
            <a:ext cx="11042300" cy="4301434"/>
          </a:xfrm>
          <a:prstGeom prst="rect">
            <a:avLst/>
          </a:prstGeom>
          <a:noFill/>
        </p:spPr>
        <p:txBody>
          <a:bodyPr wrap="square">
            <a:spAutoFit/>
          </a:bodyPr>
          <a:lstStyle/>
          <a:p>
            <a:pPr algn="just">
              <a:lnSpc>
                <a:spcPct val="107000"/>
              </a:lnSpc>
              <a:spcBef>
                <a:spcPts val="400"/>
              </a:spcBef>
              <a:spcAft>
                <a:spcPts val="400"/>
              </a:spcAft>
            </a:pPr>
            <a:r>
              <a:rPr lang="en-US" sz="1800" b="1" i="1" dirty="0">
                <a:effectLst/>
                <a:latin typeface="Calibri" panose="020F0502020204030204" pitchFamily="34" charset="0"/>
                <a:ea typeface="Calibri" panose="020F0502020204030204" pitchFamily="34" charset="0"/>
                <a:cs typeface="Calibri" panose="020F0502020204030204" pitchFamily="34" charset="0"/>
              </a:rPr>
              <a:t>      </a:t>
            </a:r>
            <a:r>
              <a:rPr lang="hr-HR" sz="1800" b="1" i="1" u="sng" dirty="0">
                <a:effectLst/>
                <a:latin typeface="Calibri" panose="020F0502020204030204" pitchFamily="34" charset="0"/>
                <a:ea typeface="Calibri" panose="020F0502020204030204" pitchFamily="34" charset="0"/>
                <a:cs typeface="Calibri" panose="020F0502020204030204" pitchFamily="34" charset="0"/>
              </a:rPr>
              <a:t>4. srpnja 2024.</a:t>
            </a:r>
            <a:r>
              <a:rPr lang="en-US" u="sng" dirty="0">
                <a:latin typeface="Calibri" panose="020F0502020204030204" pitchFamily="34" charset="0"/>
                <a:ea typeface="Calibri" panose="020F0502020204030204" pitchFamily="34" charset="0"/>
                <a:cs typeface="Times New Roman" panose="02020603050405020304" pitchFamily="18" charset="0"/>
              </a:rPr>
              <a:t>, </a:t>
            </a:r>
            <a:r>
              <a:rPr lang="hr-HR" sz="1800" b="1" i="1" u="sng" dirty="0">
                <a:effectLst/>
                <a:latin typeface="Calibri" panose="020F0502020204030204" pitchFamily="34" charset="0"/>
                <a:ea typeface="Calibri" panose="020F0502020204030204" pitchFamily="34" charset="0"/>
                <a:cs typeface="Calibri" panose="020F0502020204030204" pitchFamily="34" charset="0"/>
              </a:rPr>
              <a:t>9:00 – 12:00 </a:t>
            </a:r>
            <a:endParaRPr lang="en-US" sz="1800" b="1" i="1" u="sng"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Bef>
                <a:spcPts val="400"/>
              </a:spcBef>
              <a:spcAft>
                <a:spcPts val="400"/>
              </a:spcAft>
            </a:pPr>
            <a:r>
              <a:rPr lang="hr-HR" sz="1800" b="1" dirty="0">
                <a:effectLst/>
                <a:latin typeface="Calibri" panose="020F0502020204030204" pitchFamily="34" charset="0"/>
                <a:ea typeface="Calibri" panose="020F0502020204030204" pitchFamily="34" charset="0"/>
                <a:cs typeface="Calibri" panose="020F0502020204030204" pitchFamily="34" charset="0"/>
              </a:rPr>
              <a:t>Integracija </a:t>
            </a:r>
            <a:r>
              <a:rPr lang="hr-HR" sz="1800" b="1" dirty="0" err="1">
                <a:effectLst/>
                <a:latin typeface="Calibri" panose="020F0502020204030204" pitchFamily="34" charset="0"/>
                <a:ea typeface="Calibri" panose="020F0502020204030204" pitchFamily="34" charset="0"/>
                <a:cs typeface="Calibri" panose="020F0502020204030204" pitchFamily="34" charset="0"/>
              </a:rPr>
              <a:t>fact-checkinga</a:t>
            </a:r>
            <a:r>
              <a:rPr lang="hr-HR" sz="1800" b="1" dirty="0">
                <a:effectLst/>
                <a:latin typeface="Calibri" panose="020F0502020204030204" pitchFamily="34" charset="0"/>
                <a:ea typeface="Calibri" panose="020F0502020204030204" pitchFamily="34" charset="0"/>
                <a:cs typeface="Calibri" panose="020F0502020204030204" pitchFamily="34" charset="0"/>
              </a:rPr>
              <a:t> u akademski kurikulum</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Calibri" panose="020F0502020204030204" pitchFamily="34" charset="0"/>
              </a:rPr>
              <a:t>Metode i strategije za uvođenje </a:t>
            </a:r>
            <a:r>
              <a:rPr lang="hr-HR" sz="1800" dirty="0" err="1">
                <a:effectLst/>
                <a:latin typeface="Calibri" panose="020F0502020204030204" pitchFamily="34" charset="0"/>
                <a:ea typeface="Calibri" panose="020F0502020204030204" pitchFamily="34" charset="0"/>
                <a:cs typeface="Calibri" panose="020F0502020204030204" pitchFamily="34" charset="0"/>
              </a:rPr>
              <a:t>fact-checkinga</a:t>
            </a:r>
            <a:r>
              <a:rPr lang="hr-HR" sz="1800" dirty="0">
                <a:effectLst/>
                <a:latin typeface="Calibri" panose="020F0502020204030204" pitchFamily="34" charset="0"/>
                <a:ea typeface="Calibri" panose="020F0502020204030204" pitchFamily="34" charset="0"/>
                <a:cs typeface="Calibri" panose="020F0502020204030204" pitchFamily="34" charset="0"/>
              </a:rPr>
              <a:t> u nastavne planove i programe visokog obrazovanja.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Calibri" panose="020F0502020204030204" pitchFamily="34" charset="0"/>
              </a:rPr>
              <a:t>Razmatranje potreba studenata i tržišta rada pri oblikovanju kurikuluma.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hr-HR" sz="1800" b="1" dirty="0">
                <a:effectLst/>
                <a:latin typeface="Calibri" panose="020F0502020204030204" pitchFamily="34" charset="0"/>
                <a:ea typeface="Calibri" panose="020F0502020204030204" pitchFamily="34" charset="0"/>
                <a:cs typeface="Calibri" panose="020F0502020204030204" pitchFamily="34" charset="0"/>
              </a:rPr>
              <a:t>Primjena </a:t>
            </a:r>
            <a:r>
              <a:rPr lang="hr-HR" sz="1800" b="1" dirty="0" err="1">
                <a:effectLst/>
                <a:latin typeface="Calibri" panose="020F0502020204030204" pitchFamily="34" charset="0"/>
                <a:ea typeface="Calibri" panose="020F0502020204030204" pitchFamily="34" charset="0"/>
                <a:cs typeface="Calibri" panose="020F0502020204030204" pitchFamily="34" charset="0"/>
              </a:rPr>
              <a:t>fact-checkingu</a:t>
            </a:r>
            <a:r>
              <a:rPr lang="hr-HR" sz="1800" b="1" dirty="0">
                <a:effectLst/>
                <a:latin typeface="Calibri" panose="020F0502020204030204" pitchFamily="34" charset="0"/>
                <a:ea typeface="Calibri" panose="020F0502020204030204" pitchFamily="34" charset="0"/>
                <a:cs typeface="Calibri" panose="020F0502020204030204" pitchFamily="34" charset="0"/>
              </a:rPr>
              <a:t> u istraživačkim projektima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Calibri" panose="020F0502020204030204" pitchFamily="34" charset="0"/>
              </a:rPr>
              <a:t>Kako koristiti </a:t>
            </a:r>
            <a:r>
              <a:rPr lang="hr-HR" sz="1800" dirty="0" err="1">
                <a:effectLst/>
                <a:latin typeface="Calibri" panose="020F0502020204030204" pitchFamily="34" charset="0"/>
                <a:ea typeface="Calibri" panose="020F0502020204030204" pitchFamily="34" charset="0"/>
                <a:cs typeface="Calibri" panose="020F0502020204030204" pitchFamily="34" charset="0"/>
              </a:rPr>
              <a:t>fact-checking</a:t>
            </a:r>
            <a:r>
              <a:rPr lang="hr-HR" sz="1800" dirty="0">
                <a:effectLst/>
                <a:latin typeface="Calibri" panose="020F0502020204030204" pitchFamily="34" charset="0"/>
                <a:ea typeface="Calibri" panose="020F0502020204030204" pitchFamily="34" charset="0"/>
                <a:cs typeface="Calibri" panose="020F0502020204030204" pitchFamily="34" charset="0"/>
              </a:rPr>
              <a:t> metodologiju u istraživačkim projektima na razini visokog obrazovanja.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Calibri" panose="020F0502020204030204" pitchFamily="34" charset="0"/>
              </a:rPr>
              <a:t>Integracija provjere činjenica u metodologiju istraživanja i prikupljanje podataka.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hr-HR" sz="1800" b="1" dirty="0">
                <a:effectLst/>
                <a:latin typeface="Calibri" panose="020F0502020204030204" pitchFamily="34" charset="0"/>
                <a:ea typeface="Calibri" panose="020F0502020204030204" pitchFamily="34" charset="0"/>
                <a:cs typeface="Calibri" panose="020F0502020204030204" pitchFamily="34" charset="0"/>
              </a:rPr>
              <a:t>Razvoj kritičkog razmišljanja kroz </a:t>
            </a:r>
            <a:r>
              <a:rPr lang="hr-HR" sz="1800" b="1" dirty="0" err="1">
                <a:effectLst/>
                <a:latin typeface="Calibri" panose="020F0502020204030204" pitchFamily="34" charset="0"/>
                <a:ea typeface="Calibri" panose="020F0502020204030204" pitchFamily="34" charset="0"/>
                <a:cs typeface="Calibri" panose="020F0502020204030204" pitchFamily="34" charset="0"/>
              </a:rPr>
              <a:t>fact-checking</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Calibri" panose="020F0502020204030204" pitchFamily="34" charset="0"/>
              </a:rPr>
              <a:t>Promicanje kritičkog razmišljanja i analitičkih vještina kroz praktične vježbe </a:t>
            </a:r>
            <a:r>
              <a:rPr lang="hr-HR" sz="1800" dirty="0" err="1">
                <a:effectLst/>
                <a:latin typeface="Calibri" panose="020F0502020204030204" pitchFamily="34" charset="0"/>
                <a:ea typeface="Calibri" panose="020F0502020204030204" pitchFamily="34" charset="0"/>
                <a:cs typeface="Calibri" panose="020F0502020204030204" pitchFamily="34" charset="0"/>
              </a:rPr>
              <a:t>fact-checkinga</a:t>
            </a:r>
            <a:r>
              <a:rPr lang="hr-HR" sz="1800" dirty="0">
                <a:effectLst/>
                <a:latin typeface="Calibri" panose="020F0502020204030204" pitchFamily="34" charset="0"/>
                <a:ea typeface="Calibri" panose="020F0502020204030204" pitchFamily="34" charset="0"/>
                <a:cs typeface="Calibri" panose="020F0502020204030204" pitchFamily="34" charset="0"/>
              </a:rPr>
              <a:t>.</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Calibri" panose="020F0502020204030204" pitchFamily="34" charset="0"/>
              </a:rPr>
              <a:t>Razumijevanje uloge </a:t>
            </a:r>
            <a:r>
              <a:rPr lang="hr-HR" sz="1800" dirty="0" err="1">
                <a:effectLst/>
                <a:latin typeface="Calibri" panose="020F0502020204030204" pitchFamily="34" charset="0"/>
                <a:ea typeface="Calibri" panose="020F0502020204030204" pitchFamily="34" charset="0"/>
                <a:cs typeface="Calibri" panose="020F0502020204030204" pitchFamily="34" charset="0"/>
              </a:rPr>
              <a:t>fact-checkinga</a:t>
            </a:r>
            <a:r>
              <a:rPr lang="hr-HR" sz="1800" dirty="0">
                <a:effectLst/>
                <a:latin typeface="Calibri" panose="020F0502020204030204" pitchFamily="34" charset="0"/>
                <a:ea typeface="Calibri" panose="020F0502020204030204" pitchFamily="34" charset="0"/>
                <a:cs typeface="Calibri" panose="020F0502020204030204" pitchFamily="34" charset="0"/>
              </a:rPr>
              <a:t> u razvoju medijske pismenosti među studentima. </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hr-HR" sz="1800" b="1" dirty="0">
                <a:effectLst/>
                <a:latin typeface="Calibri" panose="020F0502020204030204" pitchFamily="34" charset="0"/>
                <a:ea typeface="Calibri" panose="020F0502020204030204" pitchFamily="34" charset="0"/>
                <a:cs typeface="Calibri" panose="020F0502020204030204" pitchFamily="34" charset="0"/>
              </a:rPr>
              <a:t>Evaluacija i praćenje učinka edukacije o </a:t>
            </a:r>
            <a:r>
              <a:rPr lang="hr-HR" sz="1800" b="1" dirty="0" err="1">
                <a:effectLst/>
                <a:latin typeface="Calibri" panose="020F0502020204030204" pitchFamily="34" charset="0"/>
                <a:ea typeface="Calibri" panose="020F0502020204030204" pitchFamily="34" charset="0"/>
                <a:cs typeface="Calibri" panose="020F0502020204030204" pitchFamily="34" charset="0"/>
              </a:rPr>
              <a:t>fact-checkingu</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Calibri" panose="020F0502020204030204" pitchFamily="34" charset="0"/>
              </a:rPr>
              <a:t>Metode evaluacije uspješnosti programa </a:t>
            </a:r>
            <a:r>
              <a:rPr lang="hr-HR" sz="1800" dirty="0" err="1">
                <a:effectLst/>
                <a:latin typeface="Calibri" panose="020F0502020204030204" pitchFamily="34" charset="0"/>
                <a:ea typeface="Calibri" panose="020F0502020204030204" pitchFamily="34" charset="0"/>
                <a:cs typeface="Calibri" panose="020F0502020204030204" pitchFamily="34" charset="0"/>
              </a:rPr>
              <a:t>fact-checkinga</a:t>
            </a:r>
            <a:r>
              <a:rPr lang="hr-HR" sz="1800" dirty="0">
                <a:effectLst/>
                <a:latin typeface="Calibri" panose="020F0502020204030204" pitchFamily="34" charset="0"/>
                <a:ea typeface="Calibri" panose="020F0502020204030204" pitchFamily="34" charset="0"/>
                <a:cs typeface="Calibri" panose="020F0502020204030204" pitchFamily="34" charset="0"/>
              </a:rPr>
              <a:t> u visokom obrazovanju.</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Calibri" panose="020F0502020204030204" pitchFamily="34" charset="0"/>
              <a:buChar char="-"/>
            </a:pPr>
            <a:r>
              <a:rPr lang="hr-HR" sz="1800" dirty="0">
                <a:effectLst/>
                <a:latin typeface="Calibri" panose="020F0502020204030204" pitchFamily="34" charset="0"/>
                <a:ea typeface="Calibri" panose="020F0502020204030204" pitchFamily="34" charset="0"/>
                <a:cs typeface="Calibri" panose="020F0502020204030204" pitchFamily="34" charset="0"/>
              </a:rPr>
              <a:t>Praćenje dugoročnih učinaka i utjecaja obrazovanja o provjeri činjenica na studente.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83703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354659"/>
        </a:solidFill>
        <a:effectLst/>
      </p:bgPr>
    </p:bg>
    <p:spTree>
      <p:nvGrpSpPr>
        <p:cNvPr id="1" name=""/>
        <p:cNvGrpSpPr/>
        <p:nvPr/>
      </p:nvGrpSpPr>
      <p:grpSpPr>
        <a:xfrm>
          <a:off x="0" y="0"/>
          <a:ext cx="0" cy="0"/>
          <a:chOff x="0" y="0"/>
          <a:chExt cx="0" cy="0"/>
        </a:xfrm>
      </p:grpSpPr>
      <p:sp>
        <p:nvSpPr>
          <p:cNvPr id="27" name="TextBox 26"/>
          <p:cNvSpPr txBox="1"/>
          <p:nvPr/>
        </p:nvSpPr>
        <p:spPr>
          <a:xfrm>
            <a:off x="5673902" y="3138549"/>
            <a:ext cx="4624668" cy="461665"/>
          </a:xfrm>
          <a:prstGeom prst="rect">
            <a:avLst/>
          </a:prstGeom>
          <a:noFill/>
        </p:spPr>
        <p:txBody>
          <a:bodyPr wrap="square" rtlCol="0">
            <a:spAutoFit/>
          </a:bodyPr>
          <a:lstStyle/>
          <a:p>
            <a:r>
              <a:rPr lang="en-US" sz="2400" spc="180" dirty="0">
                <a:solidFill>
                  <a:schemeClr val="bg1"/>
                </a:solidFill>
                <a:latin typeface="Avenir Next LT Pro" panose="020B0504020202020204" pitchFamily="34" charset="0"/>
                <a:ea typeface="Montserrat Alternates" charset="0"/>
                <a:cs typeface="Montserrat Alternates" charset="0"/>
              </a:rPr>
              <a:t>Lorem Ipsum </a:t>
            </a:r>
            <a:r>
              <a:rPr lang="en-US" sz="2400" spc="180" dirty="0" err="1">
                <a:solidFill>
                  <a:schemeClr val="bg1"/>
                </a:solidFill>
                <a:latin typeface="Avenir Next LT Pro" panose="020B0504020202020204" pitchFamily="34" charset="0"/>
                <a:ea typeface="Montserrat Alternates" charset="0"/>
                <a:cs typeface="Montserrat Alternates" charset="0"/>
              </a:rPr>
              <a:t>Dolorem</a:t>
            </a:r>
            <a:endParaRPr lang="en-US" sz="2400" spc="180" dirty="0">
              <a:solidFill>
                <a:schemeClr val="bg1"/>
              </a:solidFill>
              <a:latin typeface="Avenir Next LT Pro" panose="020B0504020202020204" pitchFamily="34" charset="0"/>
              <a:ea typeface="Montserrat Alternates" charset="0"/>
              <a:cs typeface="Montserrat Alternates" charset="0"/>
            </a:endParaRPr>
          </a:p>
        </p:txBody>
      </p:sp>
      <p:sp>
        <p:nvSpPr>
          <p:cNvPr id="28" name="TextBox 27"/>
          <p:cNvSpPr txBox="1"/>
          <p:nvPr/>
        </p:nvSpPr>
        <p:spPr>
          <a:xfrm>
            <a:off x="5633560" y="2508330"/>
            <a:ext cx="3925421" cy="707886"/>
          </a:xfrm>
          <a:prstGeom prst="rect">
            <a:avLst/>
          </a:prstGeom>
          <a:noFill/>
        </p:spPr>
        <p:txBody>
          <a:bodyPr wrap="square" rtlCol="0">
            <a:spAutoFit/>
          </a:bodyPr>
          <a:lstStyle/>
          <a:p>
            <a:r>
              <a:rPr lang="en-US" sz="4000" spc="100" dirty="0">
                <a:solidFill>
                  <a:schemeClr val="bg1"/>
                </a:solidFill>
                <a:latin typeface="Avenir Next LT Pro" panose="020B0504020202020204" pitchFamily="34" charset="0"/>
                <a:ea typeface="Montserrat Alternates Medium" charset="0"/>
                <a:cs typeface="Montserrat Alternates Medium" charset="0"/>
              </a:rPr>
              <a:t>Thank You</a:t>
            </a:r>
          </a:p>
        </p:txBody>
      </p:sp>
      <p:sp>
        <p:nvSpPr>
          <p:cNvPr id="5" name="TextBox 4"/>
          <p:cNvSpPr txBox="1"/>
          <p:nvPr/>
        </p:nvSpPr>
        <p:spPr>
          <a:xfrm>
            <a:off x="4206203" y="5855939"/>
            <a:ext cx="3925422" cy="276999"/>
          </a:xfrm>
          <a:prstGeom prst="rect">
            <a:avLst/>
          </a:prstGeom>
          <a:noFill/>
        </p:spPr>
        <p:txBody>
          <a:bodyPr wrap="square" rtlCol="0">
            <a:spAutoFit/>
          </a:bodyPr>
          <a:lstStyle/>
          <a:p>
            <a:r>
              <a:rPr lang="en-US" sz="1200" spc="180">
                <a:solidFill>
                  <a:schemeClr val="bg1"/>
                </a:solidFill>
                <a:latin typeface="Avenir Next LT Pro" panose="020B0504020202020204" pitchFamily="34" charset="0"/>
                <a:ea typeface="Montserrat Alternates" charset="0"/>
                <a:cs typeface="Montserrat Alternates" charset="0"/>
              </a:rPr>
              <a:t>https://ekoninfochecker.efri.uniri.hr/</a:t>
            </a:r>
            <a:endParaRPr lang="en-US" sz="1200" spc="180" dirty="0">
              <a:solidFill>
                <a:schemeClr val="bg1"/>
              </a:solidFill>
              <a:latin typeface="Avenir Next LT Pro" panose="020B0504020202020204" pitchFamily="34" charset="0"/>
              <a:ea typeface="Montserrat Alternates" charset="0"/>
              <a:cs typeface="Montserrat Alternates" charset="0"/>
            </a:endParaRPr>
          </a:p>
        </p:txBody>
      </p:sp>
      <p:pic>
        <p:nvPicPr>
          <p:cNvPr id="2" name="Picture 1"/>
          <p:cNvPicPr>
            <a:picLocks noChangeAspect="1"/>
          </p:cNvPicPr>
          <p:nvPr/>
        </p:nvPicPr>
        <p:blipFill>
          <a:blip r:embed="rId2"/>
          <a:stretch>
            <a:fillRect/>
          </a:stretch>
        </p:blipFill>
        <p:spPr>
          <a:xfrm>
            <a:off x="2234492" y="2706555"/>
            <a:ext cx="3027469" cy="863988"/>
          </a:xfrm>
          <a:prstGeom prst="rect">
            <a:avLst/>
          </a:prstGeom>
        </p:spPr>
      </p:pic>
    </p:spTree>
    <p:extLst>
      <p:ext uri="{BB962C8B-B14F-4D97-AF65-F5344CB8AC3E}">
        <p14:creationId xmlns:p14="http://schemas.microsoft.com/office/powerpoint/2010/main" val="1982537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21D9634-45C7-4B8F-BDF2-0F30680589BB}"/>
              </a:ext>
            </a:extLst>
          </p:cNvPr>
          <p:cNvSpPr txBox="1"/>
          <p:nvPr/>
        </p:nvSpPr>
        <p:spPr>
          <a:xfrm>
            <a:off x="590490" y="1632678"/>
            <a:ext cx="10277340" cy="3847207"/>
          </a:xfrm>
          <a:prstGeom prst="rect">
            <a:avLst/>
          </a:prstGeom>
          <a:noFill/>
        </p:spPr>
        <p:txBody>
          <a:bodyPr wrap="square" rtlCol="0">
            <a:spAutoFit/>
          </a:bodyPr>
          <a:lstStyle/>
          <a:p>
            <a:r>
              <a:rPr lang="hr-HR" sz="2000" dirty="0">
                <a:effectLst/>
                <a:latin typeface="Calibri" panose="020F0502020204030204" pitchFamily="34" charset="0"/>
                <a:ea typeface="Times New Roman" panose="02020603050405020304" pitchFamily="18" charset="0"/>
                <a:cs typeface="Times New Roman" panose="02020603050405020304" pitchFamily="18" charset="0"/>
              </a:rPr>
              <a:t>S povećanjem neprovjerenih informacija osmišljen je sustav koji filtrira sve što izlazi u medijima odnosno servis za provjeru činjenica ili </a:t>
            </a:r>
            <a:r>
              <a:rPr lang="hr-HR" sz="2000" b="1" dirty="0" err="1">
                <a:effectLst/>
                <a:latin typeface="Calibri" panose="020F0502020204030204" pitchFamily="34" charset="0"/>
                <a:ea typeface="Times New Roman" panose="02020603050405020304" pitchFamily="18" charset="0"/>
                <a:cs typeface="Times New Roman" panose="02020603050405020304" pitchFamily="18" charset="0"/>
              </a:rPr>
              <a:t>fact-checkeri</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r>
              <a:rPr lang="en-US" sz="2000" b="1" i="1" dirty="0">
                <a:latin typeface="Calibri" panose="020F0502020204030204" pitchFamily="34" charset="0"/>
                <a:ea typeface="Times New Roman" panose="02020603050405020304" pitchFamily="18" charset="0"/>
                <a:cs typeface="Times New Roman" panose="02020603050405020304" pitchFamily="18" charset="0"/>
              </a:rPr>
              <a:t>Novi </a:t>
            </a:r>
            <a:r>
              <a:rPr lang="en-US" sz="2000" b="1" i="1" dirty="0" err="1">
                <a:latin typeface="Calibri" panose="020F0502020204030204" pitchFamily="34" charset="0"/>
                <a:ea typeface="Times New Roman" panose="02020603050405020304" pitchFamily="18" charset="0"/>
                <a:cs typeface="Times New Roman" panose="02020603050405020304" pitchFamily="18" charset="0"/>
              </a:rPr>
              <a:t>stil</a:t>
            </a:r>
            <a:r>
              <a:rPr lang="en-US" sz="2000" b="1" i="1" dirty="0">
                <a:latin typeface="Calibri" panose="020F0502020204030204" pitchFamily="34" charset="0"/>
                <a:ea typeface="Times New Roman" panose="02020603050405020304" pitchFamily="18" charset="0"/>
                <a:cs typeface="Times New Roman" panose="02020603050405020304" pitchFamily="18" charset="0"/>
              </a:rPr>
              <a:t> koji je </a:t>
            </a:r>
            <a:r>
              <a:rPr lang="en-US" sz="2000" b="1" i="1" dirty="0" err="1">
                <a:latin typeface="Calibri" panose="020F0502020204030204" pitchFamily="34" charset="0"/>
                <a:ea typeface="Times New Roman" panose="02020603050405020304" pitchFamily="18" charset="0"/>
                <a:cs typeface="Times New Roman" panose="02020603050405020304" pitchFamily="18" charset="0"/>
              </a:rPr>
              <a:t>fokusiran</a:t>
            </a:r>
            <a:r>
              <a:rPr lang="en-US" sz="2000" b="1" i="1" dirty="0">
                <a:latin typeface="Calibri" panose="020F0502020204030204" pitchFamily="34" charset="0"/>
                <a:ea typeface="Times New Roman" panose="02020603050405020304" pitchFamily="18" charset="0"/>
                <a:cs typeface="Times New Roman" panose="02020603050405020304" pitchFamily="18" charset="0"/>
              </a:rPr>
              <a:t> </a:t>
            </a:r>
            <a:r>
              <a:rPr lang="en-US" sz="2000" b="1" i="1" dirty="0" err="1">
                <a:latin typeface="Calibri" panose="020F0502020204030204" pitchFamily="34" charset="0"/>
                <a:ea typeface="Times New Roman" panose="02020603050405020304" pitchFamily="18" charset="0"/>
                <a:cs typeface="Times New Roman" panose="02020603050405020304" pitchFamily="18" charset="0"/>
              </a:rPr>
              <a:t>na</a:t>
            </a:r>
            <a:r>
              <a:rPr lang="en-US" sz="2000" b="1" i="1" dirty="0">
                <a:latin typeface="Calibri" panose="020F0502020204030204" pitchFamily="34" charset="0"/>
                <a:ea typeface="Times New Roman" panose="02020603050405020304" pitchFamily="18" charset="0"/>
                <a:cs typeface="Times New Roman" panose="02020603050405020304" pitchFamily="18" charset="0"/>
              </a:rPr>
              <a:t> </a:t>
            </a:r>
            <a:r>
              <a:rPr lang="en-US" sz="2000" b="1" i="1" dirty="0" err="1">
                <a:latin typeface="Calibri" panose="020F0502020204030204" pitchFamily="34" charset="0"/>
                <a:ea typeface="Times New Roman" panose="02020603050405020304" pitchFamily="18" charset="0"/>
                <a:cs typeface="Times New Roman" panose="02020603050405020304" pitchFamily="18" charset="0"/>
              </a:rPr>
              <a:t>evaluaciju</a:t>
            </a:r>
            <a:r>
              <a:rPr lang="en-US" sz="2000" b="1" i="1" dirty="0">
                <a:latin typeface="Calibri" panose="020F0502020204030204" pitchFamily="34" charset="0"/>
                <a:ea typeface="Times New Roman" panose="02020603050405020304" pitchFamily="18" charset="0"/>
                <a:cs typeface="Times New Roman" panose="02020603050405020304" pitchFamily="18" charset="0"/>
              </a:rPr>
              <a:t> </a:t>
            </a:r>
          </a:p>
          <a:p>
            <a:r>
              <a:rPr lang="en-US" sz="2000" b="1" i="1" dirty="0" err="1">
                <a:latin typeface="Calibri" panose="020F0502020204030204" pitchFamily="34" charset="0"/>
                <a:ea typeface="Times New Roman" panose="02020603050405020304" pitchFamily="18" charset="0"/>
                <a:cs typeface="Times New Roman" panose="02020603050405020304" pitchFamily="18" charset="0"/>
              </a:rPr>
              <a:t>točnosti</a:t>
            </a:r>
            <a:r>
              <a:rPr lang="en-US" sz="2000" b="1" i="1" dirty="0">
                <a:latin typeface="Calibri" panose="020F0502020204030204" pitchFamily="34" charset="0"/>
                <a:ea typeface="Times New Roman" panose="02020603050405020304" pitchFamily="18" charset="0"/>
                <a:cs typeface="Times New Roman" panose="02020603050405020304" pitchFamily="18" charset="0"/>
              </a:rPr>
              <a:t> </a:t>
            </a:r>
            <a:r>
              <a:rPr lang="en-US" sz="2000" b="1" i="1" dirty="0" err="1">
                <a:latin typeface="Calibri" panose="020F0502020204030204" pitchFamily="34" charset="0"/>
                <a:ea typeface="Times New Roman" panose="02020603050405020304" pitchFamily="18" charset="0"/>
                <a:cs typeface="Times New Roman" panose="02020603050405020304" pitchFamily="18" charset="0"/>
              </a:rPr>
              <a:t>javnih</a:t>
            </a:r>
            <a:r>
              <a:rPr lang="en-US" sz="2000" b="1" i="1" dirty="0">
                <a:latin typeface="Calibri" panose="020F0502020204030204" pitchFamily="34" charset="0"/>
                <a:ea typeface="Times New Roman" panose="02020603050405020304" pitchFamily="18" charset="0"/>
                <a:cs typeface="Times New Roman" panose="02020603050405020304" pitchFamily="18" charset="0"/>
              </a:rPr>
              <a:t> </a:t>
            </a:r>
            <a:r>
              <a:rPr lang="en-US" sz="2000" b="1" i="1" dirty="0" err="1">
                <a:latin typeface="Calibri" panose="020F0502020204030204" pitchFamily="34" charset="0"/>
                <a:ea typeface="Times New Roman" panose="02020603050405020304" pitchFamily="18" charset="0"/>
                <a:cs typeface="Times New Roman" panose="02020603050405020304" pitchFamily="18" charset="0"/>
              </a:rPr>
              <a:t>tvrdnji</a:t>
            </a:r>
            <a:r>
              <a:rPr lang="en-US" sz="2000" dirty="0">
                <a:latin typeface="Calibri" panose="020F0502020204030204" pitchFamily="34" charset="0"/>
                <a:ea typeface="Times New Roman" panose="02020603050405020304" pitchFamily="18" charset="0"/>
                <a:cs typeface="Times New Roman" panose="02020603050405020304" pitchFamily="18" charset="0"/>
              </a:rPr>
              <a:t>.</a:t>
            </a:r>
          </a:p>
          <a:p>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Nekoliko</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je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potencijalnih</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faktora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koji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su</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mogli</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uzrokovati</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razvoj</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profesionalnog</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pokreta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fact-</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checkinga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slabljenje</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novinarstva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lak</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pristup</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tehnologiji</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za mase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i</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društveno-politički</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razdor</a:t>
            </a:r>
            <a:r>
              <a:rPr lang="en-US" sz="2000" dirty="0">
                <a:latin typeface="Calibri" panose="020F0502020204030204" pitchFamily="34"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400" spc="180" dirty="0">
              <a:solidFill>
                <a:srgbClr val="354659"/>
              </a:solidFill>
              <a:latin typeface="Avenir Next LT Pro" panose="020B0504020202020204" pitchFamily="34" charset="0"/>
              <a:ea typeface="Montserrat Alternates" charset="0"/>
              <a:cs typeface="Montserrat Alternates" charset="0"/>
            </a:endParaRPr>
          </a:p>
        </p:txBody>
      </p:sp>
      <p:pic>
        <p:nvPicPr>
          <p:cNvPr id="5" name="Picture 4">
            <a:extLst>
              <a:ext uri="{FF2B5EF4-FFF2-40B4-BE49-F238E27FC236}">
                <a16:creationId xmlns:a16="http://schemas.microsoft.com/office/drawing/2014/main" id="{F16699FF-2C9F-4D6D-AC83-97C5838169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31187" y="2179540"/>
            <a:ext cx="4594904" cy="3063269"/>
          </a:xfrm>
          <a:prstGeom prst="rect">
            <a:avLst/>
          </a:prstGeom>
        </p:spPr>
      </p:pic>
      <p:pic>
        <p:nvPicPr>
          <p:cNvPr id="17" name="Picture 16">
            <a:extLst>
              <a:ext uri="{FF2B5EF4-FFF2-40B4-BE49-F238E27FC236}">
                <a16:creationId xmlns:a16="http://schemas.microsoft.com/office/drawing/2014/main" id="{8EB50A10-EE0C-46B0-8348-5C629672713C}"/>
              </a:ext>
            </a:extLst>
          </p:cNvPr>
          <p:cNvPicPr/>
          <p:nvPr/>
        </p:nvPicPr>
        <p:blipFill rotWithShape="1">
          <a:blip r:embed="rId8"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1564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21D9634-45C7-4B8F-BDF2-0F30680589BB}"/>
              </a:ext>
            </a:extLst>
          </p:cNvPr>
          <p:cNvSpPr txBox="1"/>
          <p:nvPr/>
        </p:nvSpPr>
        <p:spPr>
          <a:xfrm>
            <a:off x="574850" y="1722790"/>
            <a:ext cx="11064156" cy="3693319"/>
          </a:xfrm>
          <a:prstGeom prst="rect">
            <a:avLst/>
          </a:prstGeom>
          <a:noFill/>
        </p:spPr>
        <p:txBody>
          <a:bodyPr wrap="square" rtlCol="0">
            <a:spAutoFit/>
          </a:bodyPr>
          <a:lstStyle/>
          <a:p>
            <a:r>
              <a:rPr lang="en-US" sz="2000" dirty="0">
                <a:latin typeface="Calibri" panose="020F0502020204030204" pitchFamily="34" charset="0"/>
                <a:ea typeface="Times New Roman" panose="02020603050405020304" pitchFamily="18" charset="0"/>
                <a:cs typeface="Times New Roman" panose="02020603050405020304" pitchFamily="18" charset="0"/>
              </a:rPr>
              <a:t>F</a:t>
            </a:r>
            <a:r>
              <a:rPr lang="hr-HR" sz="2000" dirty="0" err="1">
                <a:effectLst/>
                <a:latin typeface="Calibri" panose="020F0502020204030204" pitchFamily="34" charset="0"/>
                <a:ea typeface="Times New Roman" panose="02020603050405020304" pitchFamily="18" charset="0"/>
                <a:cs typeface="Times New Roman" panose="02020603050405020304" pitchFamily="18" charset="0"/>
              </a:rPr>
              <a:t>act-checkeri</a:t>
            </a:r>
            <a:r>
              <a:rPr lang="en-US" sz="2000" dirty="0">
                <a:latin typeface="Calibri" panose="020F0502020204030204" pitchFamily="34" charset="0"/>
                <a:ea typeface="Times New Roman" panose="02020603050405020304" pitchFamily="18" charset="0"/>
                <a:cs typeface="Times New Roman" panose="02020603050405020304" pitchFamily="18" charset="0"/>
              </a:rPr>
              <a:t>: </a:t>
            </a:r>
          </a:p>
          <a:p>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effectLst/>
                <a:latin typeface="Calibri" panose="020F0502020204030204" pitchFamily="34" charset="0"/>
                <a:ea typeface="Times New Roman" panose="02020603050405020304" pitchFamily="18" charset="0"/>
                <a:cs typeface="Times New Roman" panose="02020603050405020304" pitchFamily="18" charset="0"/>
              </a:rPr>
              <a:t>1. </a:t>
            </a:r>
            <a:r>
              <a:rPr lang="en-US" sz="2000" dirty="0">
                <a:latin typeface="Calibri" panose="020F0502020204030204" pitchFamily="34" charset="0"/>
                <a:ea typeface="Times New Roman" panose="02020603050405020304" pitchFamily="18" charset="0"/>
                <a:cs typeface="Times New Roman" panose="02020603050405020304" pitchFamily="18" charset="0"/>
              </a:rPr>
              <a:t>D</a:t>
            </a:r>
            <a:r>
              <a:rPr lang="hr-HR" sz="2000" dirty="0" err="1">
                <a:effectLst/>
                <a:latin typeface="Calibri" panose="020F0502020204030204" pitchFamily="34" charset="0"/>
                <a:ea typeface="Times New Roman" panose="02020603050405020304" pitchFamily="18" charset="0"/>
                <a:cs typeface="Times New Roman" panose="02020603050405020304" pitchFamily="18" charset="0"/>
              </a:rPr>
              <a:t>isciplina</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provjeravanja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t>
            </a:r>
          </a:p>
          <a:p>
            <a:r>
              <a:rPr lang="en-US" sz="2000" dirty="0">
                <a:effectLst/>
                <a:latin typeface="Calibri" panose="020F0502020204030204" pitchFamily="34" charset="0"/>
                <a:ea typeface="Times New Roman" panose="02020603050405020304" pitchFamily="18" charset="0"/>
                <a:cs typeface="Times New Roman" panose="02020603050405020304" pitchFamily="18" charset="0"/>
              </a:rPr>
              <a:t>2. </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Utvrđivanje</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latin typeface="Calibri" panose="020F0502020204030204" pitchFamily="34" charset="0"/>
                <a:ea typeface="Times New Roman" panose="02020603050405020304" pitchFamily="18" charset="0"/>
                <a:cs typeface="Times New Roman" panose="02020603050405020304" pitchFamily="18" charset="0"/>
              </a:rPr>
              <a:t>3. O</a:t>
            </a:r>
            <a:r>
              <a:rPr lang="hr-HR" sz="2000" dirty="0" err="1">
                <a:effectLst/>
                <a:latin typeface="Calibri" panose="020F0502020204030204" pitchFamily="34" charset="0"/>
                <a:ea typeface="Times New Roman" panose="02020603050405020304" pitchFamily="18" charset="0"/>
                <a:cs typeface="Times New Roman" panose="02020603050405020304" pitchFamily="18" charset="0"/>
              </a:rPr>
              <a:t>bjašnjavanje</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onoga što se objavljuje</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t>
            </a:r>
          </a:p>
          <a:p>
            <a:endParaRPr lang="en-US" sz="2000" spc="180" dirty="0">
              <a:solidFill>
                <a:srgbClr val="354659"/>
              </a:solidFill>
              <a:latin typeface="Calibri" panose="020F0502020204030204" pitchFamily="34" charset="0"/>
              <a:ea typeface="Montserrat Alternates" charset="0"/>
              <a:cs typeface="Times New Roman" panose="02020603050405020304" pitchFamily="18" charset="0"/>
            </a:endParaRPr>
          </a:p>
          <a:p>
            <a:r>
              <a:rPr lang="hr-HR" sz="2000" b="1" dirty="0">
                <a:effectLst/>
                <a:latin typeface="Calibri" panose="020F0502020204030204" pitchFamily="34" charset="0"/>
                <a:ea typeface="Times New Roman" panose="02020603050405020304" pitchFamily="18" charset="0"/>
                <a:cs typeface="Times New Roman" panose="02020603050405020304" pitchFamily="18" charset="0"/>
              </a:rPr>
              <a:t>Potpuno provjerena informacija, dobivena iz svih relevantnih izvora i rasvijetljena iz svakog aspekta, upravo je onakva kakvu donose </a:t>
            </a:r>
            <a:r>
              <a:rPr lang="hr-HR" sz="2000" b="1" dirty="0" err="1">
                <a:effectLst/>
                <a:latin typeface="Calibri" panose="020F0502020204030204" pitchFamily="34" charset="0"/>
                <a:ea typeface="Times New Roman" panose="02020603050405020304" pitchFamily="18" charset="0"/>
                <a:cs typeface="Times New Roman" panose="02020603050405020304" pitchFamily="18" charset="0"/>
              </a:rPr>
              <a:t>fact-checkeri</a:t>
            </a:r>
            <a:r>
              <a:rPr lang="hr-HR" sz="20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hr-HR" sz="1800" dirty="0">
                <a:effectLst/>
                <a:latin typeface="Calibri" panose="020F0502020204030204" pitchFamily="34" charset="0"/>
                <a:ea typeface="Times New Roman" panose="02020603050405020304" pitchFamily="18" charset="0"/>
                <a:cs typeface="Times New Roman" panose="02020603050405020304" pitchFamily="18" charset="0"/>
              </a:rPr>
              <a:t>Ona može biti i polazna osnova, važan izvor ili bitan segment neke nove priče, nekog novog istraživanja. Takva, kako je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fact-checkeri</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nazivaju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neproblematična</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činjenica“, može postati siguran temelj svakoj budućoj novinarskoj priči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2000" spc="180" dirty="0">
              <a:solidFill>
                <a:srgbClr val="354659"/>
              </a:solidFill>
              <a:latin typeface="Calibri" panose="020F0502020204030204" pitchFamily="34" charset="0"/>
              <a:ea typeface="Montserrat Alternates" charset="0"/>
              <a:cs typeface="Times New Roman" panose="02020603050405020304" pitchFamily="18" charset="0"/>
            </a:endParaRPr>
          </a:p>
          <a:p>
            <a:endParaRPr lang="en-US" sz="2000" spc="180" dirty="0">
              <a:solidFill>
                <a:srgbClr val="354659"/>
              </a:solidFill>
              <a:latin typeface="Avenir Next LT Pro" panose="020B0504020202020204" pitchFamily="34" charset="0"/>
              <a:ea typeface="Montserrat Alternates" charset="0"/>
              <a:cs typeface="Montserrat Alternates" charset="0"/>
            </a:endParaRPr>
          </a:p>
        </p:txBody>
      </p:sp>
      <p:pic>
        <p:nvPicPr>
          <p:cNvPr id="17" name="Picture 16">
            <a:extLst>
              <a:ext uri="{FF2B5EF4-FFF2-40B4-BE49-F238E27FC236}">
                <a16:creationId xmlns:a16="http://schemas.microsoft.com/office/drawing/2014/main" id="{AF43A448-8627-43B7-B396-C467B3FCAE9F}"/>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D82A1F02-1EC4-4C25-89C5-C77F43B79C1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210" t="20071" r="4106" b="22407"/>
          <a:stretch/>
        </p:blipFill>
        <p:spPr>
          <a:xfrm>
            <a:off x="5663206" y="1554159"/>
            <a:ext cx="4323807" cy="1868946"/>
          </a:xfrm>
          <a:prstGeom prst="rect">
            <a:avLst/>
          </a:prstGeom>
        </p:spPr>
      </p:pic>
    </p:spTree>
    <p:extLst>
      <p:ext uri="{BB962C8B-B14F-4D97-AF65-F5344CB8AC3E}">
        <p14:creationId xmlns:p14="http://schemas.microsoft.com/office/powerpoint/2010/main" val="7974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21D9634-45C7-4B8F-BDF2-0F30680589BB}"/>
              </a:ext>
            </a:extLst>
          </p:cNvPr>
          <p:cNvSpPr txBox="1"/>
          <p:nvPr/>
        </p:nvSpPr>
        <p:spPr>
          <a:xfrm>
            <a:off x="574850" y="1282072"/>
            <a:ext cx="11011904" cy="3464795"/>
          </a:xfrm>
          <a:prstGeom prst="rect">
            <a:avLst/>
          </a:prstGeom>
          <a:noFill/>
        </p:spPr>
        <p:txBody>
          <a:bodyPr wrap="square" rtlCol="0">
            <a:spAutoFit/>
          </a:bodyPr>
          <a:lstStyle/>
          <a:p>
            <a:pPr algn="just">
              <a:lnSpc>
                <a:spcPct val="115000"/>
              </a:lnSpc>
              <a:spcAft>
                <a:spcPts val="1000"/>
              </a:spcAft>
            </a:pPr>
            <a:r>
              <a:rPr lang="hr-HR" sz="2000" b="1" u="sng" dirty="0">
                <a:effectLst/>
                <a:latin typeface="Calibri" panose="020F0502020204030204" pitchFamily="34" charset="0"/>
                <a:ea typeface="Times New Roman" panose="02020603050405020304" pitchFamily="18" charset="0"/>
                <a:cs typeface="Times New Roman" panose="02020603050405020304" pitchFamily="18" charset="0"/>
              </a:rPr>
              <a:t>Važnost </a:t>
            </a:r>
            <a:r>
              <a:rPr lang="hr-HR" sz="2000" b="1" u="sng" dirty="0" err="1">
                <a:effectLst/>
                <a:latin typeface="Calibri" panose="020F0502020204030204" pitchFamily="34" charset="0"/>
                <a:ea typeface="Times New Roman" panose="02020603050405020304" pitchFamily="18" charset="0"/>
                <a:cs typeface="Times New Roman" panose="02020603050405020304" pitchFamily="18" charset="0"/>
              </a:rPr>
              <a:t>fact-checkinga</a:t>
            </a:r>
            <a:r>
              <a:rPr lang="hr-HR" sz="2000" b="1" u="sng" dirty="0">
                <a:effectLst/>
                <a:latin typeface="Calibri" panose="020F0502020204030204" pitchFamily="34" charset="0"/>
                <a:ea typeface="Times New Roman" panose="02020603050405020304" pitchFamily="18" charset="0"/>
                <a:cs typeface="Times New Roman" panose="02020603050405020304" pitchFamily="18" charset="0"/>
              </a:rPr>
              <a:t> u suvremenom informacijskom okruženju</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a:t>
            </a:r>
          </a:p>
          <a:p>
            <a:pPr marL="342900" lvl="0" indent="-342900" algn="just">
              <a:lnSpc>
                <a:spcPct val="115000"/>
              </a:lnSpc>
              <a:buFont typeface="Wingdings" panose="05000000000000000000" pitchFamily="2" charset="2"/>
              <a:buChar char=""/>
            </a:pP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Borba protiv dezinformacija</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Očuvanje povjerenja</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Osnaživanje javnosti</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Odgovornost i transparentnost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Edukacija i kritičko razmišljanje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Aft>
                <a:spcPts val="100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Aft>
                <a:spcPts val="1000"/>
              </a:spcAft>
            </a:pPr>
            <a:r>
              <a:rPr lang="hr-HR" sz="2000" dirty="0" err="1">
                <a:effectLst/>
                <a:latin typeface="Calibri" panose="020F0502020204030204" pitchFamily="34" charset="0"/>
                <a:ea typeface="Times New Roman" panose="02020603050405020304" pitchFamily="18" charset="0"/>
                <a:cs typeface="Times New Roman" panose="02020603050405020304" pitchFamily="18" charset="0"/>
              </a:rPr>
              <a:t>Fact-checking</a:t>
            </a:r>
            <a:r>
              <a:rPr lang="hr-HR" sz="2000" dirty="0">
                <a:effectLst/>
                <a:latin typeface="Calibri" panose="020F0502020204030204" pitchFamily="34" charset="0"/>
                <a:ea typeface="Times New Roman" panose="02020603050405020304" pitchFamily="18" charset="0"/>
                <a:cs typeface="Times New Roman" panose="02020603050405020304" pitchFamily="18" charset="0"/>
              </a:rPr>
              <a:t> je ključna komponenta suvremenog medijskog krajolika, neophodan za očuvanje integriteta informacija i osiguranje dobro informirane javnosti.</a:t>
            </a:r>
          </a:p>
        </p:txBody>
      </p:sp>
      <p:pic>
        <p:nvPicPr>
          <p:cNvPr id="17" name="Picture 16">
            <a:extLst>
              <a:ext uri="{FF2B5EF4-FFF2-40B4-BE49-F238E27FC236}">
                <a16:creationId xmlns:a16="http://schemas.microsoft.com/office/drawing/2014/main" id="{BB899AAF-27A7-4B70-8198-F0C637CBA1C3}"/>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4441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1160235"/>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latin typeface="Avenir Next LT Pro" panose="020B0604020202020204" charset="0"/>
            </a:endParaRPr>
          </a:p>
        </p:txBody>
      </p:sp>
      <p:sp>
        <p:nvSpPr>
          <p:cNvPr id="12" name="Rectangle 11"/>
          <p:cNvSpPr/>
          <p:nvPr/>
        </p:nvSpPr>
        <p:spPr>
          <a:xfrm>
            <a:off x="0" y="5525585"/>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sp>
        <p:nvSpPr>
          <p:cNvPr id="13" name="Rectangle 12"/>
          <p:cNvSpPr/>
          <p:nvPr/>
        </p:nvSpPr>
        <p:spPr>
          <a:xfrm>
            <a:off x="0" y="6776473"/>
            <a:ext cx="12192000" cy="81527"/>
          </a:xfrm>
          <a:prstGeom prst="rect">
            <a:avLst/>
          </a:prstGeom>
          <a:solidFill>
            <a:srgbClr val="35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604020202020204" charset="0"/>
            </a:endParaRPr>
          </a:p>
        </p:txBody>
      </p:sp>
      <p:pic>
        <p:nvPicPr>
          <p:cNvPr id="3" name="Picture 2"/>
          <p:cNvPicPr>
            <a:picLocks noChangeAspect="1"/>
          </p:cNvPicPr>
          <p:nvPr/>
        </p:nvPicPr>
        <p:blipFill>
          <a:blip r:embed="rId2"/>
          <a:stretch>
            <a:fillRect/>
          </a:stretch>
        </p:blipFill>
        <p:spPr>
          <a:xfrm>
            <a:off x="810505" y="5738408"/>
            <a:ext cx="2627604" cy="749873"/>
          </a:xfrm>
          <a:prstGeom prst="rect">
            <a:avLst/>
          </a:prstGeom>
        </p:spPr>
      </p:pic>
      <p:sp>
        <p:nvSpPr>
          <p:cNvPr id="7" name="TextBox 6"/>
          <p:cNvSpPr txBox="1"/>
          <p:nvPr/>
        </p:nvSpPr>
        <p:spPr>
          <a:xfrm>
            <a:off x="3978940" y="5774236"/>
            <a:ext cx="7002966" cy="707886"/>
          </a:xfrm>
          <a:prstGeom prst="rect">
            <a:avLst/>
          </a:prstGeom>
          <a:noFill/>
        </p:spPr>
        <p:txBody>
          <a:bodyPr wrap="square" rtlCol="0">
            <a:spAutoFit/>
          </a:bodyPr>
          <a:lstStyle/>
          <a:p>
            <a:r>
              <a:rPr lang="hr-HR" sz="1000" dirty="0"/>
              <a:t>“Financira Europska unija – </a:t>
            </a:r>
            <a:r>
              <a:rPr lang="hr-HR" sz="1000" dirty="0" err="1"/>
              <a:t>NextGenerationEU</a:t>
            </a:r>
            <a:r>
              <a:rPr lang="hr-HR" sz="1000" dirty="0"/>
              <a:t>. Izneseni stavovi i mišljenja samo su autorova i ne odražavaju nužno službena stajališta Europske unije ili Europske komisije, kao ni stajališta Agencije za elektroničke medije ni Ministarstva kulture i medija. Europska unija i Europska komisija, kao ni Agencija za elektroničke medije ni Ministarstvo kulture i medija ne mogu se smatrati odgovornima za njih”</a:t>
            </a:r>
          </a:p>
        </p:txBody>
      </p:sp>
      <p:pic>
        <p:nvPicPr>
          <p:cNvPr id="9" name="Picture 8"/>
          <p:cNvPicPr>
            <a:picLocks noChangeAspect="1"/>
          </p:cNvPicPr>
          <p:nvPr/>
        </p:nvPicPr>
        <p:blipFill>
          <a:blip r:embed="rId3"/>
          <a:stretch>
            <a:fillRect/>
          </a:stretch>
        </p:blipFill>
        <p:spPr>
          <a:xfrm>
            <a:off x="574850" y="315260"/>
            <a:ext cx="2152075" cy="560881"/>
          </a:xfrm>
          <a:prstGeom prst="rect">
            <a:avLst/>
          </a:prstGeom>
        </p:spPr>
      </p:pic>
      <p:pic>
        <p:nvPicPr>
          <p:cNvPr id="11" name="Picture 10"/>
          <p:cNvPicPr>
            <a:picLocks noChangeAspect="1"/>
          </p:cNvPicPr>
          <p:nvPr/>
        </p:nvPicPr>
        <p:blipFill>
          <a:blip r:embed="rId4"/>
          <a:stretch>
            <a:fillRect/>
          </a:stretch>
        </p:blipFill>
        <p:spPr>
          <a:xfrm>
            <a:off x="3629617" y="277298"/>
            <a:ext cx="2414901" cy="574976"/>
          </a:xfrm>
          <a:prstGeom prst="rect">
            <a:avLst/>
          </a:prstGeom>
        </p:spPr>
      </p:pic>
      <p:pic>
        <p:nvPicPr>
          <p:cNvPr id="15" name="Picture 14"/>
          <p:cNvPicPr>
            <a:picLocks noChangeAspect="1"/>
          </p:cNvPicPr>
          <p:nvPr/>
        </p:nvPicPr>
        <p:blipFill>
          <a:blip r:embed="rId5"/>
          <a:stretch>
            <a:fillRect/>
          </a:stretch>
        </p:blipFill>
        <p:spPr>
          <a:xfrm>
            <a:off x="6947210" y="121553"/>
            <a:ext cx="877900" cy="914479"/>
          </a:xfrm>
          <a:prstGeom prst="rect">
            <a:avLst/>
          </a:prstGeom>
        </p:spPr>
      </p:pic>
      <p:pic>
        <p:nvPicPr>
          <p:cNvPr id="16" name="Picture 15"/>
          <p:cNvPicPr>
            <a:picLocks noChangeAspect="1"/>
          </p:cNvPicPr>
          <p:nvPr/>
        </p:nvPicPr>
        <p:blipFill>
          <a:blip r:embed="rId6"/>
          <a:stretch>
            <a:fillRect/>
          </a:stretch>
        </p:blipFill>
        <p:spPr>
          <a:xfrm>
            <a:off x="8889479" y="277298"/>
            <a:ext cx="2092427" cy="600160"/>
          </a:xfrm>
          <a:prstGeom prst="rect">
            <a:avLst/>
          </a:prstGeom>
        </p:spPr>
      </p:pic>
      <p:sp>
        <p:nvSpPr>
          <p:cNvPr id="14" name="TextBox 13">
            <a:extLst>
              <a:ext uri="{FF2B5EF4-FFF2-40B4-BE49-F238E27FC236}">
                <a16:creationId xmlns:a16="http://schemas.microsoft.com/office/drawing/2014/main" id="{921D9634-45C7-4B8F-BDF2-0F30680589BB}"/>
              </a:ext>
            </a:extLst>
          </p:cNvPr>
          <p:cNvSpPr txBox="1"/>
          <p:nvPr/>
        </p:nvSpPr>
        <p:spPr>
          <a:xfrm>
            <a:off x="3438108" y="1291530"/>
            <a:ext cx="8475217" cy="4537396"/>
          </a:xfrm>
          <a:prstGeom prst="rect">
            <a:avLst/>
          </a:prstGeom>
          <a:noFill/>
        </p:spPr>
        <p:txBody>
          <a:bodyPr wrap="square" rtlCol="0">
            <a:spAutoFit/>
          </a:bodyPr>
          <a:lstStyle/>
          <a:p>
            <a:pPr algn="just">
              <a:lnSpc>
                <a:spcPct val="115000"/>
              </a:lnSpc>
              <a:spcAft>
                <a:spcPts val="1000"/>
              </a:spcAft>
            </a:pPr>
            <a:r>
              <a:rPr lang="hr-HR" sz="1800" b="1" i="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Povijest </a:t>
            </a:r>
            <a:r>
              <a:rPr lang="hr-HR" sz="1800" b="1" i="1" dirty="0" err="1">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fact-checkinga</a:t>
            </a:r>
            <a:r>
              <a:rPr lang="hr-HR" sz="1800" b="1" i="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hr-H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Prvi oblici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fact-checkinga</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su se pojavljivali u novinarstvu krajem 19. i početkom 20. stoljeća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 </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točnost izvještavanja. </a:t>
            </a:r>
          </a:p>
          <a:p>
            <a:pPr algn="just">
              <a:lnSpc>
                <a:spcPct val="115000"/>
              </a:lnSpc>
              <a:spcAft>
                <a:spcPts val="1000"/>
              </a:spcAft>
            </a:pPr>
            <a:r>
              <a:rPr lang="en-US" b="1" i="1" dirty="0">
                <a:latin typeface="Calibri" panose="020F0502020204030204" pitchFamily="34" charset="0"/>
                <a:ea typeface="Times New Roman" panose="02020603050405020304" pitchFamily="18" charset="0"/>
                <a:cs typeface="Times New Roman" panose="02020603050405020304" pitchFamily="18" charset="0"/>
              </a:rPr>
              <a:t>S</a:t>
            </a:r>
            <a:r>
              <a:rPr lang="hr-HR" sz="1800" b="1" i="1" dirty="0">
                <a:effectLst/>
                <a:latin typeface="Calibri" panose="020F0502020204030204" pitchFamily="34" charset="0"/>
                <a:ea typeface="Times New Roman" panose="02020603050405020304" pitchFamily="18" charset="0"/>
                <a:cs typeface="Times New Roman" panose="02020603050405020304" pitchFamily="18" charset="0"/>
              </a:rPr>
              <a:t>ustav provjere činjenica osmišljen u novinarstvu, a prvi put je predstavljen u velikim redakcijama prije stotinjak godina kada su osnovani posebni uredi kojima je bio cilj da prije objave provjere sve informacije koje su navedene u članku, poput npr. američkog magazina Time</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U 1920-ima, s </a:t>
            </a:r>
            <a:r>
              <a:rPr lang="en-US" dirty="0" err="1">
                <a:latin typeface="Calibri" panose="020F0502020204030204" pitchFamily="34" charset="0"/>
                <a:ea typeface="Times New Roman" panose="02020603050405020304" pitchFamily="18" charset="0"/>
                <a:cs typeface="Times New Roman" panose="02020603050405020304" pitchFamily="18" charset="0"/>
              </a:rPr>
              <a:t>porastom</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profesionalizma</a:t>
            </a:r>
            <a:r>
              <a:rPr lang="en-US" dirty="0">
                <a:latin typeface="Calibri" panose="020F0502020204030204" pitchFamily="34" charset="0"/>
                <a:ea typeface="Times New Roman" panose="02020603050405020304" pitchFamily="18" charset="0"/>
                <a:cs typeface="Times New Roman" panose="02020603050405020304" pitchFamily="18" charset="0"/>
              </a:rPr>
              <a:t> u </a:t>
            </a:r>
            <a:r>
              <a:rPr lang="en-US" dirty="0" err="1">
                <a:latin typeface="Calibri" panose="020F0502020204030204" pitchFamily="34" charset="0"/>
                <a:ea typeface="Times New Roman" panose="02020603050405020304" pitchFamily="18" charset="0"/>
                <a:cs typeface="Times New Roman" panose="02020603050405020304" pitchFamily="18" charset="0"/>
              </a:rPr>
              <a:t>novinarstvu</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uspostava</a:t>
            </a:r>
            <a:r>
              <a:rPr lang="en-US" dirty="0">
                <a:latin typeface="Calibri" panose="020F0502020204030204" pitchFamily="34" charset="0"/>
                <a:ea typeface="Times New Roman" panose="02020603050405020304" pitchFamily="18" charset="0"/>
                <a:cs typeface="Times New Roman" panose="02020603050405020304" pitchFamily="18" charset="0"/>
              </a:rPr>
              <a:t> interne </a:t>
            </a:r>
            <a:r>
              <a:rPr lang="en-US" dirty="0" err="1">
                <a:latin typeface="Calibri" panose="020F0502020204030204" pitchFamily="34" charset="0"/>
                <a:ea typeface="Times New Roman" panose="02020603050405020304" pitchFamily="18" charset="0"/>
                <a:cs typeface="Times New Roman" panose="02020603050405020304" pitchFamily="18" charset="0"/>
              </a:rPr>
              <a:t>odjela</a:t>
            </a:r>
            <a:r>
              <a:rPr lang="en-US" dirty="0">
                <a:latin typeface="Calibri" panose="020F0502020204030204" pitchFamily="34" charset="0"/>
                <a:ea typeface="Times New Roman" panose="02020603050405020304" pitchFamily="18" charset="0"/>
                <a:cs typeface="Times New Roman" panose="02020603050405020304" pitchFamily="18" charset="0"/>
              </a:rPr>
              <a:t> za </a:t>
            </a:r>
            <a:r>
              <a:rPr lang="en-US" dirty="0" err="1">
                <a:latin typeface="Calibri" panose="020F0502020204030204" pitchFamily="34" charset="0"/>
                <a:ea typeface="Times New Roman" panose="02020603050405020304" pitchFamily="18" charset="0"/>
                <a:cs typeface="Times New Roman" panose="02020603050405020304" pitchFamily="18" charset="0"/>
              </a:rPr>
              <a:t>provjeru</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činjenica</a:t>
            </a:r>
            <a:r>
              <a:rPr lang="en-US" dirty="0">
                <a:latin typeface="Calibri" panose="020F0502020204030204" pitchFamily="34" charset="0"/>
                <a:ea typeface="Times New Roman" panose="02020603050405020304" pitchFamily="18" charset="0"/>
                <a:cs typeface="Times New Roman" panose="02020603050405020304" pitchFamily="18" charset="0"/>
              </a:rPr>
              <a:t>.</a:t>
            </a:r>
          </a:p>
          <a:p>
            <a:pPr algn="just">
              <a:lnSpc>
                <a:spcPct val="115000"/>
              </a:lnSpc>
              <a:spcAft>
                <a:spcPts val="1000"/>
              </a:spcAft>
            </a:pPr>
            <a:r>
              <a:rPr lang="en-US" dirty="0" err="1">
                <a:latin typeface="Calibri" panose="020F0502020204030204" pitchFamily="34" charset="0"/>
                <a:ea typeface="Times New Roman" panose="02020603050405020304" pitchFamily="18" charset="0"/>
                <a:cs typeface="Times New Roman" panose="02020603050405020304" pitchFamily="18" charset="0"/>
              </a:rPr>
              <a:t>Početkom</a:t>
            </a:r>
            <a:r>
              <a:rPr lang="en-US" dirty="0">
                <a:latin typeface="Calibri" panose="020F0502020204030204" pitchFamily="34" charset="0"/>
                <a:ea typeface="Times New Roman" panose="02020603050405020304" pitchFamily="18" charset="0"/>
                <a:cs typeface="Times New Roman" panose="02020603050405020304" pitchFamily="18" charset="0"/>
              </a:rPr>
              <a:t> 1980-ih modern fact-checking </a:t>
            </a:r>
            <a:r>
              <a:rPr lang="en-US" dirty="0" err="1">
                <a:latin typeface="Calibri" panose="020F0502020204030204" pitchFamily="34" charset="0"/>
                <a:ea typeface="Times New Roman" panose="02020603050405020304" pitchFamily="18" charset="0"/>
                <a:cs typeface="Times New Roman" panose="02020603050405020304" pitchFamily="18" charset="0"/>
              </a:rPr>
              <a:t>pojavio</a:t>
            </a:r>
            <a:r>
              <a:rPr lang="en-US" dirty="0">
                <a:latin typeface="Calibri" panose="020F0502020204030204" pitchFamily="34" charset="0"/>
                <a:ea typeface="Times New Roman" panose="02020603050405020304" pitchFamily="18" charset="0"/>
                <a:cs typeface="Times New Roman" panose="02020603050405020304" pitchFamily="18" charset="0"/>
              </a:rPr>
              <a:t> se u SAD-u, u </a:t>
            </a:r>
            <a:r>
              <a:rPr lang="en-US" dirty="0" err="1">
                <a:latin typeface="Calibri" panose="020F0502020204030204" pitchFamily="34" charset="0"/>
                <a:ea typeface="Times New Roman" panose="02020603050405020304" pitchFamily="18" charset="0"/>
                <a:cs typeface="Times New Roman" panose="02020603050405020304" pitchFamily="18" charset="0"/>
              </a:rPr>
              <a:t>vrijeme</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predsjedništva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Ronalda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Reagana</a:t>
            </a:r>
            <a:r>
              <a:rPr lang="en-US" dirty="0">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15000"/>
              </a:lnSpc>
              <a:spcAft>
                <a:spcPts val="1000"/>
              </a:spcAft>
            </a:pP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D7814320-DE6C-453A-8C39-9112F561D7FB}"/>
              </a:ext>
            </a:extLst>
          </p:cNvPr>
          <p:cNvPicPr/>
          <p:nvPr/>
        </p:nvPicPr>
        <p:blipFill rotWithShape="1">
          <a:blip r:embed="rId7" cstate="print">
            <a:extLst>
              <a:ext uri="{28A0092B-C50C-407E-A947-70E740481C1C}">
                <a14:useLocalDpi xmlns:a14="http://schemas.microsoft.com/office/drawing/2010/main" val="0"/>
              </a:ext>
            </a:extLst>
          </a:blip>
          <a:srcRect t="32573" b="32861"/>
          <a:stretch/>
        </p:blipFill>
        <p:spPr bwMode="auto">
          <a:xfrm>
            <a:off x="10559142" y="6031106"/>
            <a:ext cx="1524000" cy="526415"/>
          </a:xfrm>
          <a:prstGeom prst="rect">
            <a:avLst/>
          </a:prstGeom>
          <a:noFill/>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B9C869F5-1A20-4614-8BCC-653864FC1436}"/>
              </a:ext>
            </a:extLst>
          </p:cNvPr>
          <p:cNvPicPr/>
          <p:nvPr/>
        </p:nvPicPr>
        <p:blipFill rotWithShape="1">
          <a:blip r:embed="rId8" cstate="print">
            <a:extLst>
              <a:ext uri="{28A0092B-C50C-407E-A947-70E740481C1C}">
                <a14:useLocalDpi xmlns:a14="http://schemas.microsoft.com/office/drawing/2010/main" val="0"/>
              </a:ext>
            </a:extLst>
          </a:blip>
          <a:srcRect t="7156"/>
          <a:stretch/>
        </p:blipFill>
        <p:spPr bwMode="auto">
          <a:xfrm>
            <a:off x="150449" y="1250888"/>
            <a:ext cx="3193642" cy="41993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5959461"/>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12741</TotalTime>
  <Words>7059</Words>
  <Application>Microsoft Office PowerPoint</Application>
  <PresentationFormat>Widescreen</PresentationFormat>
  <Paragraphs>380</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Symbol</vt:lpstr>
      <vt:lpstr>Avenir Next LT Pro</vt:lpstr>
      <vt:lpstr>Wingdings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Bojana Boric</cp:lastModifiedBy>
  <cp:revision>2471</cp:revision>
  <dcterms:created xsi:type="dcterms:W3CDTF">2019-06-03T03:08:53Z</dcterms:created>
  <dcterms:modified xsi:type="dcterms:W3CDTF">2024-07-15T08:45:15Z</dcterms:modified>
</cp:coreProperties>
</file>