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1"/>
  </p:notesMasterIdLst>
  <p:handoutMasterIdLst>
    <p:handoutMasterId r:id="rId92"/>
  </p:handoutMasterIdLst>
  <p:sldIdLst>
    <p:sldId id="329" r:id="rId2"/>
    <p:sldId id="341" r:id="rId3"/>
    <p:sldId id="479" r:id="rId4"/>
    <p:sldId id="333" r:id="rId5"/>
    <p:sldId id="392" r:id="rId6"/>
    <p:sldId id="393" r:id="rId7"/>
    <p:sldId id="395" r:id="rId8"/>
    <p:sldId id="399" r:id="rId9"/>
    <p:sldId id="398" r:id="rId10"/>
    <p:sldId id="397" r:id="rId11"/>
    <p:sldId id="407" r:id="rId12"/>
    <p:sldId id="400" r:id="rId13"/>
    <p:sldId id="406" r:id="rId14"/>
    <p:sldId id="405" r:id="rId15"/>
    <p:sldId id="401" r:id="rId16"/>
    <p:sldId id="404" r:id="rId17"/>
    <p:sldId id="403" r:id="rId18"/>
    <p:sldId id="402" r:id="rId19"/>
    <p:sldId id="391" r:id="rId20"/>
    <p:sldId id="390" r:id="rId21"/>
    <p:sldId id="412" r:id="rId22"/>
    <p:sldId id="411" r:id="rId23"/>
    <p:sldId id="414" r:id="rId24"/>
    <p:sldId id="415" r:id="rId25"/>
    <p:sldId id="418" r:id="rId26"/>
    <p:sldId id="422" r:id="rId27"/>
    <p:sldId id="419" r:id="rId28"/>
    <p:sldId id="421" r:id="rId29"/>
    <p:sldId id="420" r:id="rId30"/>
    <p:sldId id="416" r:id="rId31"/>
    <p:sldId id="413" r:id="rId32"/>
    <p:sldId id="410" r:id="rId33"/>
    <p:sldId id="409" r:id="rId34"/>
    <p:sldId id="424" r:id="rId35"/>
    <p:sldId id="425" r:id="rId36"/>
    <p:sldId id="427" r:id="rId37"/>
    <p:sldId id="432" r:id="rId38"/>
    <p:sldId id="431" r:id="rId39"/>
    <p:sldId id="430" r:id="rId40"/>
    <p:sldId id="429" r:id="rId41"/>
    <p:sldId id="428" r:id="rId42"/>
    <p:sldId id="467" r:id="rId43"/>
    <p:sldId id="426" r:id="rId44"/>
    <p:sldId id="423" r:id="rId45"/>
    <p:sldId id="438" r:id="rId46"/>
    <p:sldId id="437" r:id="rId47"/>
    <p:sldId id="436" r:id="rId48"/>
    <p:sldId id="435" r:id="rId49"/>
    <p:sldId id="434" r:id="rId50"/>
    <p:sldId id="433" r:id="rId51"/>
    <p:sldId id="444" r:id="rId52"/>
    <p:sldId id="443" r:id="rId53"/>
    <p:sldId id="442" r:id="rId54"/>
    <p:sldId id="441" r:id="rId55"/>
    <p:sldId id="440" r:id="rId56"/>
    <p:sldId id="439" r:id="rId57"/>
    <p:sldId id="445" r:id="rId58"/>
    <p:sldId id="451" r:id="rId59"/>
    <p:sldId id="450" r:id="rId60"/>
    <p:sldId id="449" r:id="rId61"/>
    <p:sldId id="448" r:id="rId62"/>
    <p:sldId id="454" r:id="rId63"/>
    <p:sldId id="453" r:id="rId64"/>
    <p:sldId id="452" r:id="rId65"/>
    <p:sldId id="447" r:id="rId66"/>
    <p:sldId id="446" r:id="rId67"/>
    <p:sldId id="459" r:id="rId68"/>
    <p:sldId id="458" r:id="rId69"/>
    <p:sldId id="457" r:id="rId70"/>
    <p:sldId id="456" r:id="rId71"/>
    <p:sldId id="466" r:id="rId72"/>
    <p:sldId id="465" r:id="rId73"/>
    <p:sldId id="464" r:id="rId74"/>
    <p:sldId id="463" r:id="rId75"/>
    <p:sldId id="462" r:id="rId76"/>
    <p:sldId id="461" r:id="rId77"/>
    <p:sldId id="460" r:id="rId78"/>
    <p:sldId id="455" r:id="rId79"/>
    <p:sldId id="471" r:id="rId80"/>
    <p:sldId id="472" r:id="rId81"/>
    <p:sldId id="473" r:id="rId82"/>
    <p:sldId id="469" r:id="rId83"/>
    <p:sldId id="468" r:id="rId84"/>
    <p:sldId id="477" r:id="rId85"/>
    <p:sldId id="476" r:id="rId86"/>
    <p:sldId id="475" r:id="rId87"/>
    <p:sldId id="474" r:id="rId88"/>
    <p:sldId id="478" r:id="rId89"/>
    <p:sldId id="331" r:id="rId90"/>
  </p:sldIdLst>
  <p:sldSz cx="12192000" cy="6858000"/>
  <p:notesSz cx="6858000" cy="9144000"/>
  <p:embeddedFontLst>
    <p:embeddedFont>
      <p:font typeface="Avenir Next LT Pro" panose="020B0504020202020204" pitchFamily="34" charset="0"/>
      <p:regular r:id="rId93"/>
      <p:bold r:id="rId94"/>
      <p:italic r:id="rId95"/>
      <p:boldItalic r:id="rId96"/>
    </p:embeddedFont>
    <p:embeddedFont>
      <p:font typeface="Calibri" panose="020F0502020204030204" pitchFamily="34" charset="0"/>
      <p:regular r:id="rId97"/>
      <p:bold r:id="rId98"/>
      <p:italic r:id="rId99"/>
      <p:boldItalic r:id="rId10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guide id="3" pos="600" userDrawn="1">
          <p15:clr>
            <a:srgbClr val="A4A3A4"/>
          </p15:clr>
        </p15:guide>
        <p15:guide id="4" pos="7080" userDrawn="1">
          <p15:clr>
            <a:srgbClr val="A4A3A4"/>
          </p15:clr>
        </p15:guide>
        <p15:guide id="5" orient="horz" pos="576" userDrawn="1">
          <p15:clr>
            <a:srgbClr val="A4A3A4"/>
          </p15:clr>
        </p15:guide>
        <p15:guide id="6" orient="horz" pos="37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78B"/>
    <a:srgbClr val="032D71"/>
    <a:srgbClr val="8BC53F"/>
    <a:srgbClr val="354659"/>
    <a:srgbClr val="3AB5D9"/>
    <a:srgbClr val="B2E3EE"/>
    <a:srgbClr val="0BD0D9"/>
    <a:srgbClr val="F3F3F3"/>
    <a:srgbClr val="404D56"/>
    <a:srgbClr val="10A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61" autoAdjust="0"/>
    <p:restoredTop sz="94416" autoAdjust="0"/>
  </p:normalViewPr>
  <p:slideViewPr>
    <p:cSldViewPr snapToGrid="0">
      <p:cViewPr varScale="1">
        <p:scale>
          <a:sx n="80" d="100"/>
          <a:sy n="80" d="100"/>
        </p:scale>
        <p:origin x="830" y="53"/>
      </p:cViewPr>
      <p:guideLst>
        <p:guide orient="horz" pos="2136"/>
        <p:guide pos="3840"/>
        <p:guide pos="600"/>
        <p:guide pos="7080"/>
        <p:guide orient="horz" pos="576"/>
        <p:guide orient="horz" pos="3720"/>
      </p:guideLst>
    </p:cSldViewPr>
  </p:slideViewPr>
  <p:notesTextViewPr>
    <p:cViewPr>
      <p:scale>
        <a:sx n="3" d="2"/>
        <a:sy n="3" d="2"/>
      </p:scale>
      <p:origin x="0" y="0"/>
    </p:cViewPr>
  </p:notesTextViewPr>
  <p:sorterViewPr>
    <p:cViewPr>
      <p:scale>
        <a:sx n="103" d="100"/>
        <a:sy n="103" d="100"/>
      </p:scale>
      <p:origin x="0" y="0"/>
    </p:cViewPr>
  </p:sorterViewPr>
  <p:notesViewPr>
    <p:cSldViewPr snapToGrid="0">
      <p:cViewPr varScale="1">
        <p:scale>
          <a:sx n="77" d="100"/>
          <a:sy n="77" d="100"/>
        </p:scale>
        <p:origin x="3448"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5.fntdata"/><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venir Next LT Pro"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1C20CD-15C7-4161-9271-AA393F3BEBD2}" type="datetimeFigureOut">
              <a:rPr lang="en-US" smtClean="0">
                <a:latin typeface="Avenir Next LT Pro" panose="020B0504020202020204" pitchFamily="34" charset="0"/>
              </a:rPr>
              <a:t>7/15/2024</a:t>
            </a:fld>
            <a:endParaRPr lang="en-US" dirty="0">
              <a:latin typeface="Avenir Next LT Pro"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venir Next LT Pro"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5A8A6-FEAE-454E-AA98-54EA61CA4A60}" type="slidenum">
              <a:rPr lang="en-US" smtClean="0">
                <a:latin typeface="Avenir Next LT Pro" panose="020B0504020202020204" pitchFamily="34" charset="0"/>
              </a:rPr>
              <a:t>‹#›</a:t>
            </a:fld>
            <a:endParaRPr lang="en-US" dirty="0">
              <a:latin typeface="Avenir Next LT Pro" panose="020B0504020202020204" pitchFamily="34" charset="0"/>
            </a:endParaRPr>
          </a:p>
        </p:txBody>
      </p:sp>
    </p:spTree>
    <p:extLst>
      <p:ext uri="{BB962C8B-B14F-4D97-AF65-F5344CB8AC3E}">
        <p14:creationId xmlns:p14="http://schemas.microsoft.com/office/powerpoint/2010/main" val="3554263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venir Next LT Pro"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venir Next LT Pro" panose="020B0504020202020204" pitchFamily="34" charset="0"/>
              </a:defRPr>
            </a:lvl1pPr>
          </a:lstStyle>
          <a:p>
            <a:fld id="{2F1677EA-F7BB-492F-BF15-7747DC07EE7E}" type="datetimeFigureOut">
              <a:rPr lang="en-US" smtClean="0"/>
              <a:pPr/>
              <a:t>7/15/2024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venir Next LT Pro"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venir Next LT Pro" panose="020B0504020202020204" pitchFamily="34" charset="0"/>
              </a:defRPr>
            </a:lvl1pPr>
          </a:lstStyle>
          <a:p>
            <a:fld id="{918649F8-882C-4002-AB2C-ED8BCF0D8646}" type="slidenum">
              <a:rPr lang="en-US" smtClean="0"/>
              <a:pPr/>
              <a:t>‹#›</a:t>
            </a:fld>
            <a:endParaRPr lang="en-US" dirty="0"/>
          </a:p>
        </p:txBody>
      </p:sp>
    </p:spTree>
    <p:extLst>
      <p:ext uri="{BB962C8B-B14F-4D97-AF65-F5344CB8AC3E}">
        <p14:creationId xmlns:p14="http://schemas.microsoft.com/office/powerpoint/2010/main" val="183047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panose="020B0504020202020204" pitchFamily="34" charset="0"/>
        <a:ea typeface="+mn-ea"/>
        <a:cs typeface="+mn-cs"/>
      </a:defRPr>
    </a:lvl1pPr>
    <a:lvl2pPr marL="457200" algn="l" defTabSz="914400" rtl="0" eaLnBrk="1" latinLnBrk="0" hangingPunct="1">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defRPr sz="1200" kern="1200">
        <a:solidFill>
          <a:schemeClr val="tx1"/>
        </a:solidFill>
        <a:latin typeface="Avenir Next LT Pro" panose="020B0504020202020204" pitchFamily="34" charset="0"/>
        <a:ea typeface="+mn-ea"/>
        <a:cs typeface="+mn-cs"/>
      </a:defRPr>
    </a:lvl3pPr>
    <a:lvl4pPr marL="1371600" algn="l" defTabSz="914400" rtl="0" eaLnBrk="1" latinLnBrk="0" hangingPunct="1">
      <a:defRPr sz="1200" kern="1200">
        <a:solidFill>
          <a:schemeClr val="tx1"/>
        </a:solidFill>
        <a:latin typeface="Avenir Next LT Pro" panose="020B0504020202020204" pitchFamily="34" charset="0"/>
        <a:ea typeface="+mn-ea"/>
        <a:cs typeface="+mn-cs"/>
      </a:defRPr>
    </a:lvl4pPr>
    <a:lvl5pPr marL="1828800" algn="l" defTabSz="914400" rtl="0" eaLnBrk="1" latinLnBrk="0" hangingPunct="1">
      <a:defRPr sz="120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46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Picture Placeholder 5"/>
          <p:cNvSpPr>
            <a:spLocks noGrp="1"/>
          </p:cNvSpPr>
          <p:nvPr>
            <p:ph type="pic" sz="quarter" idx="10" hasCustomPrompt="1"/>
          </p:nvPr>
        </p:nvSpPr>
        <p:spPr>
          <a:xfrm>
            <a:off x="5082540" y="0"/>
            <a:ext cx="591312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89418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Picture Placeholder 5"/>
          <p:cNvSpPr>
            <a:spLocks noGrp="1"/>
          </p:cNvSpPr>
          <p:nvPr>
            <p:ph type="pic" sz="quarter" idx="11" hasCustomPrompt="1"/>
          </p:nvPr>
        </p:nvSpPr>
        <p:spPr>
          <a:xfrm>
            <a:off x="5067300" y="0"/>
            <a:ext cx="35941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8" name="Picture Placeholder 7"/>
          <p:cNvSpPr>
            <a:spLocks noGrp="1"/>
          </p:cNvSpPr>
          <p:nvPr>
            <p:ph type="pic" sz="quarter" idx="12" hasCustomPrompt="1"/>
          </p:nvPr>
        </p:nvSpPr>
        <p:spPr>
          <a:xfrm>
            <a:off x="8661400" y="3429000"/>
            <a:ext cx="3559630" cy="3429001"/>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6" name="Picture Placeholder 7"/>
          <p:cNvSpPr>
            <a:spLocks noGrp="1"/>
          </p:cNvSpPr>
          <p:nvPr>
            <p:ph type="pic" sz="quarter" idx="13" hasCustomPrompt="1"/>
          </p:nvPr>
        </p:nvSpPr>
        <p:spPr>
          <a:xfrm>
            <a:off x="0" y="3429000"/>
            <a:ext cx="1542009" cy="3429000"/>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169487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3"/>
          <p:cNvSpPr/>
          <p:nvPr userDrawn="1"/>
        </p:nvSpPr>
        <p:spPr>
          <a:xfrm>
            <a:off x="1292326" y="4184262"/>
            <a:ext cx="1725738" cy="1764261"/>
          </a:xfrm>
          <a:custGeom>
            <a:avLst/>
            <a:gdLst>
              <a:gd name="connsiteX0" fmla="*/ 0 w 2272553"/>
              <a:gd name="connsiteY0" fmla="*/ 0 h 2514600"/>
              <a:gd name="connsiteX1" fmla="*/ 2272553 w 2272553"/>
              <a:gd name="connsiteY1" fmla="*/ 0 h 2514600"/>
              <a:gd name="connsiteX2" fmla="*/ 2272553 w 2272553"/>
              <a:gd name="connsiteY2" fmla="*/ 2514600 h 2514600"/>
              <a:gd name="connsiteX3" fmla="*/ 0 w 2272553"/>
              <a:gd name="connsiteY3" fmla="*/ 2514600 h 2514600"/>
              <a:gd name="connsiteX4" fmla="*/ 0 w 2272553"/>
              <a:gd name="connsiteY4" fmla="*/ 0 h 2514600"/>
              <a:gd name="connsiteX0" fmla="*/ 322729 w 2272553"/>
              <a:gd name="connsiteY0" fmla="*/ 524435 h 2514600"/>
              <a:gd name="connsiteX1" fmla="*/ 2272553 w 2272553"/>
              <a:gd name="connsiteY1" fmla="*/ 0 h 2514600"/>
              <a:gd name="connsiteX2" fmla="*/ 2272553 w 2272553"/>
              <a:gd name="connsiteY2" fmla="*/ 2514600 h 2514600"/>
              <a:gd name="connsiteX3" fmla="*/ 0 w 2272553"/>
              <a:gd name="connsiteY3" fmla="*/ 2514600 h 2514600"/>
              <a:gd name="connsiteX4" fmla="*/ 322729 w 2272553"/>
              <a:gd name="connsiteY4" fmla="*/ 524435 h 2514600"/>
              <a:gd name="connsiteX0" fmla="*/ 322729 w 2272553"/>
              <a:gd name="connsiteY0" fmla="*/ 0 h 1990165"/>
              <a:gd name="connsiteX1" fmla="*/ 1667435 w 2272553"/>
              <a:gd name="connsiteY1" fmla="*/ 349624 h 1990165"/>
              <a:gd name="connsiteX2" fmla="*/ 2272553 w 2272553"/>
              <a:gd name="connsiteY2" fmla="*/ 1990165 h 1990165"/>
              <a:gd name="connsiteX3" fmla="*/ 0 w 2272553"/>
              <a:gd name="connsiteY3" fmla="*/ 1990165 h 1990165"/>
              <a:gd name="connsiteX4" fmla="*/ 322729 w 2272553"/>
              <a:gd name="connsiteY4" fmla="*/ 0 h 1990165"/>
              <a:gd name="connsiteX0" fmla="*/ 322729 w 1721223"/>
              <a:gd name="connsiteY0" fmla="*/ 0 h 1990165"/>
              <a:gd name="connsiteX1" fmla="*/ 1667435 w 1721223"/>
              <a:gd name="connsiteY1" fmla="*/ 349624 h 1990165"/>
              <a:gd name="connsiteX2" fmla="*/ 1721223 w 1721223"/>
              <a:gd name="connsiteY2" fmla="*/ 1385047 h 1990165"/>
              <a:gd name="connsiteX3" fmla="*/ 0 w 1721223"/>
              <a:gd name="connsiteY3" fmla="*/ 1990165 h 1990165"/>
              <a:gd name="connsiteX4" fmla="*/ 322729 w 1721223"/>
              <a:gd name="connsiteY4" fmla="*/ 0 h 1990165"/>
              <a:gd name="connsiteX0" fmla="*/ 0 w 1398494"/>
              <a:gd name="connsiteY0" fmla="*/ 0 h 1438835"/>
              <a:gd name="connsiteX1" fmla="*/ 1344706 w 1398494"/>
              <a:gd name="connsiteY1" fmla="*/ 349624 h 1438835"/>
              <a:gd name="connsiteX2" fmla="*/ 1398494 w 1398494"/>
              <a:gd name="connsiteY2" fmla="*/ 1385047 h 1438835"/>
              <a:gd name="connsiteX3" fmla="*/ 161366 w 1398494"/>
              <a:gd name="connsiteY3" fmla="*/ 1438835 h 1438835"/>
              <a:gd name="connsiteX4" fmla="*/ 0 w 1398494"/>
              <a:gd name="connsiteY4" fmla="*/ 0 h 1438835"/>
              <a:gd name="connsiteX0" fmla="*/ 135744 w 1534238"/>
              <a:gd name="connsiteY0" fmla="*/ 0 h 1438835"/>
              <a:gd name="connsiteX1" fmla="*/ 1480450 w 1534238"/>
              <a:gd name="connsiteY1" fmla="*/ 349624 h 1438835"/>
              <a:gd name="connsiteX2" fmla="*/ 1534238 w 1534238"/>
              <a:gd name="connsiteY2" fmla="*/ 1385047 h 1438835"/>
              <a:gd name="connsiteX3" fmla="*/ 297110 w 1534238"/>
              <a:gd name="connsiteY3" fmla="*/ 1438835 h 1438835"/>
              <a:gd name="connsiteX4" fmla="*/ 135744 w 1534238"/>
              <a:gd name="connsiteY4" fmla="*/ 0 h 1438835"/>
              <a:gd name="connsiteX0" fmla="*/ 155107 w 1553601"/>
              <a:gd name="connsiteY0" fmla="*/ 0 h 1438835"/>
              <a:gd name="connsiteX1" fmla="*/ 1499813 w 1553601"/>
              <a:gd name="connsiteY1" fmla="*/ 349624 h 1438835"/>
              <a:gd name="connsiteX2" fmla="*/ 1553601 w 1553601"/>
              <a:gd name="connsiteY2" fmla="*/ 1385047 h 1438835"/>
              <a:gd name="connsiteX3" fmla="*/ 316473 w 1553601"/>
              <a:gd name="connsiteY3" fmla="*/ 1438835 h 1438835"/>
              <a:gd name="connsiteX4" fmla="*/ 155107 w 1553601"/>
              <a:gd name="connsiteY4" fmla="*/ 0 h 1438835"/>
              <a:gd name="connsiteX0" fmla="*/ 155107 w 1553601"/>
              <a:gd name="connsiteY0" fmla="*/ 150979 h 1589814"/>
              <a:gd name="connsiteX1" fmla="*/ 1499813 w 1553601"/>
              <a:gd name="connsiteY1" fmla="*/ 500603 h 1589814"/>
              <a:gd name="connsiteX2" fmla="*/ 1553601 w 1553601"/>
              <a:gd name="connsiteY2" fmla="*/ 1536026 h 1589814"/>
              <a:gd name="connsiteX3" fmla="*/ 316473 w 1553601"/>
              <a:gd name="connsiteY3" fmla="*/ 1589814 h 1589814"/>
              <a:gd name="connsiteX4" fmla="*/ 155107 w 1553601"/>
              <a:gd name="connsiteY4" fmla="*/ 150979 h 1589814"/>
              <a:gd name="connsiteX0" fmla="*/ 155107 w 1553601"/>
              <a:gd name="connsiteY0" fmla="*/ 131779 h 1570614"/>
              <a:gd name="connsiteX1" fmla="*/ 1499813 w 1553601"/>
              <a:gd name="connsiteY1" fmla="*/ 481403 h 1570614"/>
              <a:gd name="connsiteX2" fmla="*/ 1553601 w 1553601"/>
              <a:gd name="connsiteY2" fmla="*/ 1516826 h 1570614"/>
              <a:gd name="connsiteX3" fmla="*/ 316473 w 1553601"/>
              <a:gd name="connsiteY3" fmla="*/ 1570614 h 1570614"/>
              <a:gd name="connsiteX4" fmla="*/ 155107 w 1553601"/>
              <a:gd name="connsiteY4" fmla="*/ 131779 h 1570614"/>
              <a:gd name="connsiteX0" fmla="*/ 155107 w 1691693"/>
              <a:gd name="connsiteY0" fmla="*/ 131779 h 1570614"/>
              <a:gd name="connsiteX1" fmla="*/ 1499813 w 1691693"/>
              <a:gd name="connsiteY1" fmla="*/ 481403 h 1570614"/>
              <a:gd name="connsiteX2" fmla="*/ 1553601 w 1691693"/>
              <a:gd name="connsiteY2" fmla="*/ 1516826 h 1570614"/>
              <a:gd name="connsiteX3" fmla="*/ 316473 w 1691693"/>
              <a:gd name="connsiteY3" fmla="*/ 1570614 h 1570614"/>
              <a:gd name="connsiteX4" fmla="*/ 155107 w 1691693"/>
              <a:gd name="connsiteY4" fmla="*/ 131779 h 1570614"/>
              <a:gd name="connsiteX0" fmla="*/ 155107 w 1764561"/>
              <a:gd name="connsiteY0" fmla="*/ 131779 h 1570614"/>
              <a:gd name="connsiteX1" fmla="*/ 1499813 w 1764561"/>
              <a:gd name="connsiteY1" fmla="*/ 481403 h 1570614"/>
              <a:gd name="connsiteX2" fmla="*/ 1553601 w 1764561"/>
              <a:gd name="connsiteY2" fmla="*/ 1516826 h 1570614"/>
              <a:gd name="connsiteX3" fmla="*/ 316473 w 1764561"/>
              <a:gd name="connsiteY3" fmla="*/ 1570614 h 1570614"/>
              <a:gd name="connsiteX4" fmla="*/ 155107 w 1764561"/>
              <a:gd name="connsiteY4" fmla="*/ 131779 h 1570614"/>
              <a:gd name="connsiteX0" fmla="*/ 155107 w 1764561"/>
              <a:gd name="connsiteY0" fmla="*/ 131779 h 1702753"/>
              <a:gd name="connsiteX1" fmla="*/ 1499813 w 1764561"/>
              <a:gd name="connsiteY1" fmla="*/ 481403 h 1702753"/>
              <a:gd name="connsiteX2" fmla="*/ 1553601 w 1764561"/>
              <a:gd name="connsiteY2" fmla="*/ 1516826 h 1702753"/>
              <a:gd name="connsiteX3" fmla="*/ 316473 w 1764561"/>
              <a:gd name="connsiteY3" fmla="*/ 1570614 h 1702753"/>
              <a:gd name="connsiteX4" fmla="*/ 155107 w 1764561"/>
              <a:gd name="connsiteY4" fmla="*/ 131779 h 1702753"/>
              <a:gd name="connsiteX0" fmla="*/ 155107 w 1764561"/>
              <a:gd name="connsiteY0" fmla="*/ 131779 h 1762233"/>
              <a:gd name="connsiteX1" fmla="*/ 1499813 w 1764561"/>
              <a:gd name="connsiteY1" fmla="*/ 481403 h 1762233"/>
              <a:gd name="connsiteX2" fmla="*/ 1553601 w 1764561"/>
              <a:gd name="connsiteY2" fmla="*/ 1516826 h 1762233"/>
              <a:gd name="connsiteX3" fmla="*/ 316473 w 1764561"/>
              <a:gd name="connsiteY3" fmla="*/ 1570614 h 1762233"/>
              <a:gd name="connsiteX4" fmla="*/ 155107 w 1764561"/>
              <a:gd name="connsiteY4" fmla="*/ 131779 h 1762233"/>
              <a:gd name="connsiteX0" fmla="*/ 245575 w 1721679"/>
              <a:gd name="connsiteY0" fmla="*/ 125515 h 1813119"/>
              <a:gd name="connsiteX1" fmla="*/ 1456931 w 1721679"/>
              <a:gd name="connsiteY1" fmla="*/ 532289 h 1813119"/>
              <a:gd name="connsiteX2" fmla="*/ 1510719 w 1721679"/>
              <a:gd name="connsiteY2" fmla="*/ 1567712 h 1813119"/>
              <a:gd name="connsiteX3" fmla="*/ 273591 w 1721679"/>
              <a:gd name="connsiteY3" fmla="*/ 1621500 h 1813119"/>
              <a:gd name="connsiteX4" fmla="*/ 245575 w 1721679"/>
              <a:gd name="connsiteY4" fmla="*/ 125515 h 1813119"/>
              <a:gd name="connsiteX0" fmla="*/ 225214 w 1701318"/>
              <a:gd name="connsiteY0" fmla="*/ 125515 h 1801140"/>
              <a:gd name="connsiteX1" fmla="*/ 1436570 w 1701318"/>
              <a:gd name="connsiteY1" fmla="*/ 532289 h 1801140"/>
              <a:gd name="connsiteX2" fmla="*/ 1490358 w 1701318"/>
              <a:gd name="connsiteY2" fmla="*/ 1567712 h 1801140"/>
              <a:gd name="connsiteX3" fmla="*/ 281805 w 1701318"/>
              <a:gd name="connsiteY3" fmla="*/ 1592925 h 1801140"/>
              <a:gd name="connsiteX4" fmla="*/ 225214 w 1701318"/>
              <a:gd name="connsiteY4" fmla="*/ 125515 h 1801140"/>
              <a:gd name="connsiteX0" fmla="*/ 258938 w 1735042"/>
              <a:gd name="connsiteY0" fmla="*/ 125515 h 1801140"/>
              <a:gd name="connsiteX1" fmla="*/ 1470294 w 1735042"/>
              <a:gd name="connsiteY1" fmla="*/ 532289 h 1801140"/>
              <a:gd name="connsiteX2" fmla="*/ 1524082 w 1735042"/>
              <a:gd name="connsiteY2" fmla="*/ 1567712 h 1801140"/>
              <a:gd name="connsiteX3" fmla="*/ 315529 w 1735042"/>
              <a:gd name="connsiteY3" fmla="*/ 1592925 h 1801140"/>
              <a:gd name="connsiteX4" fmla="*/ 258938 w 1735042"/>
              <a:gd name="connsiteY4" fmla="*/ 125515 h 1801140"/>
              <a:gd name="connsiteX0" fmla="*/ 258938 w 1735042"/>
              <a:gd name="connsiteY0" fmla="*/ 125515 h 1764839"/>
              <a:gd name="connsiteX1" fmla="*/ 1470294 w 1735042"/>
              <a:gd name="connsiteY1" fmla="*/ 532289 h 1764839"/>
              <a:gd name="connsiteX2" fmla="*/ 1524082 w 1735042"/>
              <a:gd name="connsiteY2" fmla="*/ 1567712 h 1764839"/>
              <a:gd name="connsiteX3" fmla="*/ 315529 w 1735042"/>
              <a:gd name="connsiteY3" fmla="*/ 1592925 h 1764839"/>
              <a:gd name="connsiteX4" fmla="*/ 258938 w 1735042"/>
              <a:gd name="connsiteY4" fmla="*/ 125515 h 1764839"/>
              <a:gd name="connsiteX0" fmla="*/ 258938 w 1735042"/>
              <a:gd name="connsiteY0" fmla="*/ 125515 h 1757467"/>
              <a:gd name="connsiteX1" fmla="*/ 1470294 w 1735042"/>
              <a:gd name="connsiteY1" fmla="*/ 532289 h 1757467"/>
              <a:gd name="connsiteX2" fmla="*/ 1524082 w 1735042"/>
              <a:gd name="connsiteY2" fmla="*/ 1567712 h 1757467"/>
              <a:gd name="connsiteX3" fmla="*/ 315529 w 1735042"/>
              <a:gd name="connsiteY3" fmla="*/ 1592925 h 1757467"/>
              <a:gd name="connsiteX4" fmla="*/ 258938 w 1735042"/>
              <a:gd name="connsiteY4" fmla="*/ 125515 h 1757467"/>
              <a:gd name="connsiteX0" fmla="*/ 258938 w 1735042"/>
              <a:gd name="connsiteY0" fmla="*/ 125515 h 1782744"/>
              <a:gd name="connsiteX1" fmla="*/ 1470294 w 1735042"/>
              <a:gd name="connsiteY1" fmla="*/ 532289 h 1782744"/>
              <a:gd name="connsiteX2" fmla="*/ 1524082 w 1735042"/>
              <a:gd name="connsiteY2" fmla="*/ 1567712 h 1782744"/>
              <a:gd name="connsiteX3" fmla="*/ 315529 w 1735042"/>
              <a:gd name="connsiteY3" fmla="*/ 1592925 h 1782744"/>
              <a:gd name="connsiteX4" fmla="*/ 258938 w 1735042"/>
              <a:gd name="connsiteY4" fmla="*/ 125515 h 1782744"/>
              <a:gd name="connsiteX0" fmla="*/ 258938 w 1735042"/>
              <a:gd name="connsiteY0" fmla="*/ 125515 h 1802774"/>
              <a:gd name="connsiteX1" fmla="*/ 1470294 w 1735042"/>
              <a:gd name="connsiteY1" fmla="*/ 532289 h 1802774"/>
              <a:gd name="connsiteX2" fmla="*/ 1524082 w 1735042"/>
              <a:gd name="connsiteY2" fmla="*/ 1567712 h 1802774"/>
              <a:gd name="connsiteX3" fmla="*/ 315529 w 1735042"/>
              <a:gd name="connsiteY3" fmla="*/ 1592925 h 1802774"/>
              <a:gd name="connsiteX4" fmla="*/ 258938 w 1735042"/>
              <a:gd name="connsiteY4" fmla="*/ 125515 h 1802774"/>
              <a:gd name="connsiteX0" fmla="*/ 258938 w 1735042"/>
              <a:gd name="connsiteY0" fmla="*/ 125515 h 1773855"/>
              <a:gd name="connsiteX1" fmla="*/ 1470294 w 1735042"/>
              <a:gd name="connsiteY1" fmla="*/ 532289 h 1773855"/>
              <a:gd name="connsiteX2" fmla="*/ 1524082 w 1735042"/>
              <a:gd name="connsiteY2" fmla="*/ 1567712 h 1773855"/>
              <a:gd name="connsiteX3" fmla="*/ 315529 w 1735042"/>
              <a:gd name="connsiteY3" fmla="*/ 1592925 h 1773855"/>
              <a:gd name="connsiteX4" fmla="*/ 258938 w 1735042"/>
              <a:gd name="connsiteY4" fmla="*/ 125515 h 1773855"/>
              <a:gd name="connsiteX0" fmla="*/ 258938 w 1735042"/>
              <a:gd name="connsiteY0" fmla="*/ 125515 h 1782291"/>
              <a:gd name="connsiteX1" fmla="*/ 1470294 w 1735042"/>
              <a:gd name="connsiteY1" fmla="*/ 532289 h 1782291"/>
              <a:gd name="connsiteX2" fmla="*/ 1524082 w 1735042"/>
              <a:gd name="connsiteY2" fmla="*/ 1567712 h 1782291"/>
              <a:gd name="connsiteX3" fmla="*/ 315529 w 1735042"/>
              <a:gd name="connsiteY3" fmla="*/ 1592925 h 1782291"/>
              <a:gd name="connsiteX4" fmla="*/ 258938 w 1735042"/>
              <a:gd name="connsiteY4" fmla="*/ 125515 h 1782291"/>
              <a:gd name="connsiteX0" fmla="*/ 258938 w 1735042"/>
              <a:gd name="connsiteY0" fmla="*/ 141884 h 1798660"/>
              <a:gd name="connsiteX1" fmla="*/ 1470294 w 1735042"/>
              <a:gd name="connsiteY1" fmla="*/ 548658 h 1798660"/>
              <a:gd name="connsiteX2" fmla="*/ 1524082 w 1735042"/>
              <a:gd name="connsiteY2" fmla="*/ 1584081 h 1798660"/>
              <a:gd name="connsiteX3" fmla="*/ 315529 w 1735042"/>
              <a:gd name="connsiteY3" fmla="*/ 1609294 h 1798660"/>
              <a:gd name="connsiteX4" fmla="*/ 258938 w 1735042"/>
              <a:gd name="connsiteY4" fmla="*/ 141884 h 1798660"/>
              <a:gd name="connsiteX0" fmla="*/ 258938 w 1735042"/>
              <a:gd name="connsiteY0" fmla="*/ 96307 h 1753083"/>
              <a:gd name="connsiteX1" fmla="*/ 1470294 w 1735042"/>
              <a:gd name="connsiteY1" fmla="*/ 503081 h 1753083"/>
              <a:gd name="connsiteX2" fmla="*/ 1524082 w 1735042"/>
              <a:gd name="connsiteY2" fmla="*/ 1538504 h 1753083"/>
              <a:gd name="connsiteX3" fmla="*/ 315529 w 1735042"/>
              <a:gd name="connsiteY3" fmla="*/ 1563717 h 1753083"/>
              <a:gd name="connsiteX4" fmla="*/ 258938 w 1735042"/>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9249 h 1744287"/>
              <a:gd name="connsiteX1" fmla="*/ 1484790 w 1741059"/>
              <a:gd name="connsiteY1" fmla="*/ 506023 h 1744287"/>
              <a:gd name="connsiteX2" fmla="*/ 1519528 w 1741059"/>
              <a:gd name="connsiteY2" fmla="*/ 1522396 h 1744287"/>
              <a:gd name="connsiteX3" fmla="*/ 330025 w 1741059"/>
              <a:gd name="connsiteY3" fmla="*/ 1566659 h 1744287"/>
              <a:gd name="connsiteX4" fmla="*/ 273434 w 1741059"/>
              <a:gd name="connsiteY4" fmla="*/ 99249 h 1744287"/>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8866 w 1746491"/>
              <a:gd name="connsiteY0" fmla="*/ 102264 h 1747302"/>
              <a:gd name="connsiteX1" fmla="*/ 1490222 w 1746491"/>
              <a:gd name="connsiteY1" fmla="*/ 509038 h 1747302"/>
              <a:gd name="connsiteX2" fmla="*/ 1524960 w 1746491"/>
              <a:gd name="connsiteY2" fmla="*/ 1525411 h 1747302"/>
              <a:gd name="connsiteX3" fmla="*/ 335457 w 1746491"/>
              <a:gd name="connsiteY3" fmla="*/ 1569674 h 1747302"/>
              <a:gd name="connsiteX4" fmla="*/ 278866 w 1746491"/>
              <a:gd name="connsiteY4" fmla="*/ 102264 h 1747302"/>
              <a:gd name="connsiteX0" fmla="*/ 268885 w 1736510"/>
              <a:gd name="connsiteY0" fmla="*/ 162029 h 1807067"/>
              <a:gd name="connsiteX1" fmla="*/ 1480241 w 1736510"/>
              <a:gd name="connsiteY1" fmla="*/ 568803 h 1807067"/>
              <a:gd name="connsiteX2" fmla="*/ 1514979 w 1736510"/>
              <a:gd name="connsiteY2" fmla="*/ 1585176 h 1807067"/>
              <a:gd name="connsiteX3" fmla="*/ 325476 w 1736510"/>
              <a:gd name="connsiteY3" fmla="*/ 1629439 h 1807067"/>
              <a:gd name="connsiteX4" fmla="*/ 268885 w 1736510"/>
              <a:gd name="connsiteY4" fmla="*/ 162029 h 1807067"/>
              <a:gd name="connsiteX0" fmla="*/ 274505 w 1742130"/>
              <a:gd name="connsiteY0" fmla="*/ 102246 h 1747284"/>
              <a:gd name="connsiteX1" fmla="*/ 1485861 w 1742130"/>
              <a:gd name="connsiteY1" fmla="*/ 509020 h 1747284"/>
              <a:gd name="connsiteX2" fmla="*/ 1520599 w 1742130"/>
              <a:gd name="connsiteY2" fmla="*/ 1525393 h 1747284"/>
              <a:gd name="connsiteX3" fmla="*/ 331096 w 1742130"/>
              <a:gd name="connsiteY3" fmla="*/ 1569656 h 1747284"/>
              <a:gd name="connsiteX4" fmla="*/ 274505 w 1742130"/>
              <a:gd name="connsiteY4" fmla="*/ 102246 h 1747284"/>
              <a:gd name="connsiteX0" fmla="*/ 267112 w 1734737"/>
              <a:gd name="connsiteY0" fmla="*/ 190362 h 1835400"/>
              <a:gd name="connsiteX1" fmla="*/ 1478468 w 1734737"/>
              <a:gd name="connsiteY1" fmla="*/ 597136 h 1835400"/>
              <a:gd name="connsiteX2" fmla="*/ 1513206 w 1734737"/>
              <a:gd name="connsiteY2" fmla="*/ 1613509 h 1835400"/>
              <a:gd name="connsiteX3" fmla="*/ 323703 w 1734737"/>
              <a:gd name="connsiteY3" fmla="*/ 1657772 h 1835400"/>
              <a:gd name="connsiteX4" fmla="*/ 267112 w 1734737"/>
              <a:gd name="connsiteY4" fmla="*/ 190362 h 1835400"/>
              <a:gd name="connsiteX0" fmla="*/ 273297 w 1740922"/>
              <a:gd name="connsiteY0" fmla="*/ 106061 h 1751099"/>
              <a:gd name="connsiteX1" fmla="*/ 1484653 w 1740922"/>
              <a:gd name="connsiteY1" fmla="*/ 512835 h 1751099"/>
              <a:gd name="connsiteX2" fmla="*/ 1519391 w 1740922"/>
              <a:gd name="connsiteY2" fmla="*/ 1529208 h 1751099"/>
              <a:gd name="connsiteX3" fmla="*/ 329888 w 1740922"/>
              <a:gd name="connsiteY3" fmla="*/ 1573471 h 1751099"/>
              <a:gd name="connsiteX4" fmla="*/ 273297 w 1740922"/>
              <a:gd name="connsiteY4" fmla="*/ 106061 h 1751099"/>
              <a:gd name="connsiteX0" fmla="*/ 273297 w 1729435"/>
              <a:gd name="connsiteY0" fmla="*/ 106061 h 1751099"/>
              <a:gd name="connsiteX1" fmla="*/ 1484653 w 1729435"/>
              <a:gd name="connsiteY1" fmla="*/ 512835 h 1751099"/>
              <a:gd name="connsiteX2" fmla="*/ 1519391 w 1729435"/>
              <a:gd name="connsiteY2" fmla="*/ 1529208 h 1751099"/>
              <a:gd name="connsiteX3" fmla="*/ 329888 w 1729435"/>
              <a:gd name="connsiteY3" fmla="*/ 1573471 h 1751099"/>
              <a:gd name="connsiteX4" fmla="*/ 273297 w 1729435"/>
              <a:gd name="connsiteY4" fmla="*/ 106061 h 1751099"/>
              <a:gd name="connsiteX0" fmla="*/ 260732 w 1716870"/>
              <a:gd name="connsiteY0" fmla="*/ 106061 h 1751099"/>
              <a:gd name="connsiteX1" fmla="*/ 1472088 w 1716870"/>
              <a:gd name="connsiteY1" fmla="*/ 512835 h 1751099"/>
              <a:gd name="connsiteX2" fmla="*/ 1506826 w 1716870"/>
              <a:gd name="connsiteY2" fmla="*/ 1529208 h 1751099"/>
              <a:gd name="connsiteX3" fmla="*/ 317323 w 1716870"/>
              <a:gd name="connsiteY3" fmla="*/ 1573471 h 1751099"/>
              <a:gd name="connsiteX4" fmla="*/ 260732 w 1716870"/>
              <a:gd name="connsiteY4" fmla="*/ 106061 h 1751099"/>
              <a:gd name="connsiteX0" fmla="*/ 261454 w 1717592"/>
              <a:gd name="connsiteY0" fmla="*/ 90485 h 1735523"/>
              <a:gd name="connsiteX1" fmla="*/ 1472810 w 1717592"/>
              <a:gd name="connsiteY1" fmla="*/ 497259 h 1735523"/>
              <a:gd name="connsiteX2" fmla="*/ 1507548 w 1717592"/>
              <a:gd name="connsiteY2" fmla="*/ 1513632 h 1735523"/>
              <a:gd name="connsiteX3" fmla="*/ 318045 w 1717592"/>
              <a:gd name="connsiteY3" fmla="*/ 1557895 h 1735523"/>
              <a:gd name="connsiteX4" fmla="*/ 261454 w 1717592"/>
              <a:gd name="connsiteY4" fmla="*/ 90485 h 1735523"/>
              <a:gd name="connsiteX0" fmla="*/ 274572 w 1711660"/>
              <a:gd name="connsiteY0" fmla="*/ 91734 h 1727247"/>
              <a:gd name="connsiteX1" fmla="*/ 1466878 w 1711660"/>
              <a:gd name="connsiteY1" fmla="*/ 488983 h 1727247"/>
              <a:gd name="connsiteX2" fmla="*/ 1501616 w 1711660"/>
              <a:gd name="connsiteY2" fmla="*/ 1505356 h 1727247"/>
              <a:gd name="connsiteX3" fmla="*/ 312113 w 1711660"/>
              <a:gd name="connsiteY3" fmla="*/ 1549619 h 1727247"/>
              <a:gd name="connsiteX4" fmla="*/ 274572 w 1711660"/>
              <a:gd name="connsiteY4" fmla="*/ 91734 h 1727247"/>
              <a:gd name="connsiteX0" fmla="*/ 273992 w 1711080"/>
              <a:gd name="connsiteY0" fmla="*/ 107394 h 1742907"/>
              <a:gd name="connsiteX1" fmla="*/ 1466298 w 1711080"/>
              <a:gd name="connsiteY1" fmla="*/ 504643 h 1742907"/>
              <a:gd name="connsiteX2" fmla="*/ 1501036 w 1711080"/>
              <a:gd name="connsiteY2" fmla="*/ 1521016 h 1742907"/>
              <a:gd name="connsiteX3" fmla="*/ 311533 w 1711080"/>
              <a:gd name="connsiteY3" fmla="*/ 1565279 h 1742907"/>
              <a:gd name="connsiteX4" fmla="*/ 273992 w 1711080"/>
              <a:gd name="connsiteY4" fmla="*/ 107394 h 1742907"/>
              <a:gd name="connsiteX0" fmla="*/ 273992 w 1722567"/>
              <a:gd name="connsiteY0" fmla="*/ 107394 h 1742907"/>
              <a:gd name="connsiteX1" fmla="*/ 1466298 w 1722567"/>
              <a:gd name="connsiteY1" fmla="*/ 504643 h 1742907"/>
              <a:gd name="connsiteX2" fmla="*/ 1501036 w 1722567"/>
              <a:gd name="connsiteY2" fmla="*/ 1521016 h 1742907"/>
              <a:gd name="connsiteX3" fmla="*/ 311533 w 1722567"/>
              <a:gd name="connsiteY3" fmla="*/ 1565279 h 1742907"/>
              <a:gd name="connsiteX4" fmla="*/ 273992 w 1722567"/>
              <a:gd name="connsiteY4" fmla="*/ 107394 h 1742907"/>
              <a:gd name="connsiteX0" fmla="*/ 282397 w 1730972"/>
              <a:gd name="connsiteY0" fmla="*/ 107394 h 1742907"/>
              <a:gd name="connsiteX1" fmla="*/ 1474703 w 1730972"/>
              <a:gd name="connsiteY1" fmla="*/ 504643 h 1742907"/>
              <a:gd name="connsiteX2" fmla="*/ 1509441 w 1730972"/>
              <a:gd name="connsiteY2" fmla="*/ 1521016 h 1742907"/>
              <a:gd name="connsiteX3" fmla="*/ 319938 w 1730972"/>
              <a:gd name="connsiteY3" fmla="*/ 1565279 h 1742907"/>
              <a:gd name="connsiteX4" fmla="*/ 282397 w 1730972"/>
              <a:gd name="connsiteY4" fmla="*/ 107394 h 1742907"/>
              <a:gd name="connsiteX0" fmla="*/ 282397 w 1730972"/>
              <a:gd name="connsiteY0" fmla="*/ 107394 h 1758441"/>
              <a:gd name="connsiteX1" fmla="*/ 1474703 w 1730972"/>
              <a:gd name="connsiteY1" fmla="*/ 504643 h 1758441"/>
              <a:gd name="connsiteX2" fmla="*/ 1509441 w 1730972"/>
              <a:gd name="connsiteY2" fmla="*/ 1521016 h 1758441"/>
              <a:gd name="connsiteX3" fmla="*/ 319938 w 1730972"/>
              <a:gd name="connsiteY3" fmla="*/ 1565279 h 1758441"/>
              <a:gd name="connsiteX4" fmla="*/ 282397 w 1730972"/>
              <a:gd name="connsiteY4" fmla="*/ 107394 h 1758441"/>
              <a:gd name="connsiteX0" fmla="*/ 282397 w 1730972"/>
              <a:gd name="connsiteY0" fmla="*/ 107394 h 1774904"/>
              <a:gd name="connsiteX1" fmla="*/ 1474703 w 1730972"/>
              <a:gd name="connsiteY1" fmla="*/ 504643 h 1774904"/>
              <a:gd name="connsiteX2" fmla="*/ 1509441 w 1730972"/>
              <a:gd name="connsiteY2" fmla="*/ 1521016 h 1774904"/>
              <a:gd name="connsiteX3" fmla="*/ 319938 w 1730972"/>
              <a:gd name="connsiteY3" fmla="*/ 1565279 h 1774904"/>
              <a:gd name="connsiteX4" fmla="*/ 282397 w 1730972"/>
              <a:gd name="connsiteY4" fmla="*/ 107394 h 1774904"/>
              <a:gd name="connsiteX0" fmla="*/ 282397 w 1730972"/>
              <a:gd name="connsiteY0" fmla="*/ 107394 h 1749266"/>
              <a:gd name="connsiteX1" fmla="*/ 1474703 w 1730972"/>
              <a:gd name="connsiteY1" fmla="*/ 504643 h 1749266"/>
              <a:gd name="connsiteX2" fmla="*/ 1509441 w 1730972"/>
              <a:gd name="connsiteY2" fmla="*/ 1521016 h 1749266"/>
              <a:gd name="connsiteX3" fmla="*/ 319938 w 1730972"/>
              <a:gd name="connsiteY3" fmla="*/ 1565279 h 1749266"/>
              <a:gd name="connsiteX4" fmla="*/ 282397 w 1730972"/>
              <a:gd name="connsiteY4" fmla="*/ 107394 h 1749266"/>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314897 w 1756379"/>
              <a:gd name="connsiteY0" fmla="*/ 48351 h 1686661"/>
              <a:gd name="connsiteX1" fmla="*/ 1494503 w 1756379"/>
              <a:gd name="connsiteY1" fmla="*/ 451950 h 1686661"/>
              <a:gd name="connsiteX2" fmla="*/ 1541941 w 1756379"/>
              <a:gd name="connsiteY2" fmla="*/ 1461973 h 1686661"/>
              <a:gd name="connsiteX3" fmla="*/ 352438 w 1756379"/>
              <a:gd name="connsiteY3" fmla="*/ 1506236 h 1686661"/>
              <a:gd name="connsiteX4" fmla="*/ 314897 w 1756379"/>
              <a:gd name="connsiteY4" fmla="*/ 48351 h 1686661"/>
              <a:gd name="connsiteX0" fmla="*/ 314897 w 1756379"/>
              <a:gd name="connsiteY0" fmla="*/ 112516 h 1750826"/>
              <a:gd name="connsiteX1" fmla="*/ 1494503 w 1756379"/>
              <a:gd name="connsiteY1" fmla="*/ 516115 h 1750826"/>
              <a:gd name="connsiteX2" fmla="*/ 1541941 w 1756379"/>
              <a:gd name="connsiteY2" fmla="*/ 1526138 h 1750826"/>
              <a:gd name="connsiteX3" fmla="*/ 352438 w 1756379"/>
              <a:gd name="connsiteY3" fmla="*/ 1570401 h 1750826"/>
              <a:gd name="connsiteX4" fmla="*/ 314897 w 1756379"/>
              <a:gd name="connsiteY4" fmla="*/ 112516 h 1750826"/>
              <a:gd name="connsiteX0" fmla="*/ 304129 w 1745611"/>
              <a:gd name="connsiteY0" fmla="*/ 121341 h 1759651"/>
              <a:gd name="connsiteX1" fmla="*/ 1483735 w 1745611"/>
              <a:gd name="connsiteY1" fmla="*/ 524940 h 1759651"/>
              <a:gd name="connsiteX2" fmla="*/ 1531173 w 1745611"/>
              <a:gd name="connsiteY2" fmla="*/ 1534963 h 1759651"/>
              <a:gd name="connsiteX3" fmla="*/ 341670 w 1745611"/>
              <a:gd name="connsiteY3" fmla="*/ 1579226 h 1759651"/>
              <a:gd name="connsiteX4" fmla="*/ 304129 w 1745611"/>
              <a:gd name="connsiteY4" fmla="*/ 121341 h 1759651"/>
              <a:gd name="connsiteX0" fmla="*/ 305324 w 1746806"/>
              <a:gd name="connsiteY0" fmla="*/ 117152 h 1755462"/>
              <a:gd name="connsiteX1" fmla="*/ 1484930 w 1746806"/>
              <a:gd name="connsiteY1" fmla="*/ 520751 h 1755462"/>
              <a:gd name="connsiteX2" fmla="*/ 1532368 w 1746806"/>
              <a:gd name="connsiteY2" fmla="*/ 1530774 h 1755462"/>
              <a:gd name="connsiteX3" fmla="*/ 342865 w 1746806"/>
              <a:gd name="connsiteY3" fmla="*/ 1575037 h 1755462"/>
              <a:gd name="connsiteX4" fmla="*/ 305324 w 1746806"/>
              <a:gd name="connsiteY4" fmla="*/ 117152 h 1755462"/>
              <a:gd name="connsiteX0" fmla="*/ 288763 w 1730245"/>
              <a:gd name="connsiteY0" fmla="*/ 117152 h 1755462"/>
              <a:gd name="connsiteX1" fmla="*/ 1468369 w 1730245"/>
              <a:gd name="connsiteY1" fmla="*/ 520751 h 1755462"/>
              <a:gd name="connsiteX2" fmla="*/ 1515807 w 1730245"/>
              <a:gd name="connsiteY2" fmla="*/ 1530774 h 1755462"/>
              <a:gd name="connsiteX3" fmla="*/ 326304 w 1730245"/>
              <a:gd name="connsiteY3" fmla="*/ 1575037 h 1755462"/>
              <a:gd name="connsiteX4" fmla="*/ 288763 w 1730245"/>
              <a:gd name="connsiteY4" fmla="*/ 117152 h 1755462"/>
              <a:gd name="connsiteX0" fmla="*/ 288763 w 1739798"/>
              <a:gd name="connsiteY0" fmla="*/ 117152 h 1755462"/>
              <a:gd name="connsiteX1" fmla="*/ 1468369 w 1739798"/>
              <a:gd name="connsiteY1" fmla="*/ 520751 h 1755462"/>
              <a:gd name="connsiteX2" fmla="*/ 1515807 w 1739798"/>
              <a:gd name="connsiteY2" fmla="*/ 1530774 h 1755462"/>
              <a:gd name="connsiteX3" fmla="*/ 326304 w 1739798"/>
              <a:gd name="connsiteY3" fmla="*/ 1575037 h 1755462"/>
              <a:gd name="connsiteX4" fmla="*/ 288763 w 1739798"/>
              <a:gd name="connsiteY4" fmla="*/ 117152 h 1755462"/>
              <a:gd name="connsiteX0" fmla="*/ 282179 w 1733214"/>
              <a:gd name="connsiteY0" fmla="*/ 112168 h 1748138"/>
              <a:gd name="connsiteX1" fmla="*/ 1461785 w 1733214"/>
              <a:gd name="connsiteY1" fmla="*/ 515767 h 1748138"/>
              <a:gd name="connsiteX2" fmla="*/ 1509223 w 1733214"/>
              <a:gd name="connsiteY2" fmla="*/ 1525790 h 1748138"/>
              <a:gd name="connsiteX3" fmla="*/ 343532 w 1733214"/>
              <a:gd name="connsiteY3" fmla="*/ 1565290 h 1748138"/>
              <a:gd name="connsiteX4" fmla="*/ 282179 w 1733214"/>
              <a:gd name="connsiteY4" fmla="*/ 112168 h 1748138"/>
              <a:gd name="connsiteX0" fmla="*/ 296424 w 1747459"/>
              <a:gd name="connsiteY0" fmla="*/ 112168 h 1748138"/>
              <a:gd name="connsiteX1" fmla="*/ 1476030 w 1747459"/>
              <a:gd name="connsiteY1" fmla="*/ 515767 h 1748138"/>
              <a:gd name="connsiteX2" fmla="*/ 1523468 w 1747459"/>
              <a:gd name="connsiteY2" fmla="*/ 1525790 h 1748138"/>
              <a:gd name="connsiteX3" fmla="*/ 357777 w 1747459"/>
              <a:gd name="connsiteY3" fmla="*/ 1565290 h 1748138"/>
              <a:gd name="connsiteX4" fmla="*/ 296424 w 1747459"/>
              <a:gd name="connsiteY4" fmla="*/ 112168 h 1748138"/>
              <a:gd name="connsiteX0" fmla="*/ 296424 w 1747459"/>
              <a:gd name="connsiteY0" fmla="*/ 112168 h 1755230"/>
              <a:gd name="connsiteX1" fmla="*/ 1476030 w 1747459"/>
              <a:gd name="connsiteY1" fmla="*/ 515767 h 1755230"/>
              <a:gd name="connsiteX2" fmla="*/ 1523468 w 1747459"/>
              <a:gd name="connsiteY2" fmla="*/ 1525790 h 1755230"/>
              <a:gd name="connsiteX3" fmla="*/ 357777 w 1747459"/>
              <a:gd name="connsiteY3" fmla="*/ 1565290 h 1755230"/>
              <a:gd name="connsiteX4" fmla="*/ 296424 w 1747459"/>
              <a:gd name="connsiteY4" fmla="*/ 112168 h 1755230"/>
              <a:gd name="connsiteX0" fmla="*/ 287124 w 1651585"/>
              <a:gd name="connsiteY0" fmla="*/ 314860 h 1957922"/>
              <a:gd name="connsiteX1" fmla="*/ 1276230 w 1651585"/>
              <a:gd name="connsiteY1" fmla="*/ 346984 h 1957922"/>
              <a:gd name="connsiteX2" fmla="*/ 1514168 w 1651585"/>
              <a:gd name="connsiteY2" fmla="*/ 1728482 h 1957922"/>
              <a:gd name="connsiteX3" fmla="*/ 348477 w 1651585"/>
              <a:gd name="connsiteY3" fmla="*/ 1767982 h 1957922"/>
              <a:gd name="connsiteX4" fmla="*/ 287124 w 1651585"/>
              <a:gd name="connsiteY4" fmla="*/ 314860 h 1957922"/>
              <a:gd name="connsiteX0" fmla="*/ 146098 w 1767734"/>
              <a:gd name="connsiteY0" fmla="*/ 693073 h 1831310"/>
              <a:gd name="connsiteX1" fmla="*/ 1392379 w 1767734"/>
              <a:gd name="connsiteY1" fmla="*/ 220372 h 1831310"/>
              <a:gd name="connsiteX2" fmla="*/ 1630317 w 1767734"/>
              <a:gd name="connsiteY2" fmla="*/ 1601870 h 1831310"/>
              <a:gd name="connsiteX3" fmla="*/ 464626 w 1767734"/>
              <a:gd name="connsiteY3" fmla="*/ 1641370 h 1831310"/>
              <a:gd name="connsiteX4" fmla="*/ 146098 w 1767734"/>
              <a:gd name="connsiteY4" fmla="*/ 693073 h 1831310"/>
              <a:gd name="connsiteX0" fmla="*/ 146098 w 1767734"/>
              <a:gd name="connsiteY0" fmla="*/ 597520 h 1735757"/>
              <a:gd name="connsiteX1" fmla="*/ 1392379 w 1767734"/>
              <a:gd name="connsiteY1" fmla="*/ 124819 h 1735757"/>
              <a:gd name="connsiteX2" fmla="*/ 1630317 w 1767734"/>
              <a:gd name="connsiteY2" fmla="*/ 1506317 h 1735757"/>
              <a:gd name="connsiteX3" fmla="*/ 464626 w 1767734"/>
              <a:gd name="connsiteY3" fmla="*/ 1545817 h 1735757"/>
              <a:gd name="connsiteX4" fmla="*/ 146098 w 1767734"/>
              <a:gd name="connsiteY4" fmla="*/ 597520 h 1735757"/>
              <a:gd name="connsiteX0" fmla="*/ 142021 w 1773182"/>
              <a:gd name="connsiteY0" fmla="*/ 581033 h 1738320"/>
              <a:gd name="connsiteX1" fmla="*/ 1397827 w 1773182"/>
              <a:gd name="connsiteY1" fmla="*/ 127382 h 1738320"/>
              <a:gd name="connsiteX2" fmla="*/ 1635765 w 1773182"/>
              <a:gd name="connsiteY2" fmla="*/ 1508880 h 1738320"/>
              <a:gd name="connsiteX3" fmla="*/ 470074 w 1773182"/>
              <a:gd name="connsiteY3" fmla="*/ 1548380 h 1738320"/>
              <a:gd name="connsiteX4" fmla="*/ 142021 w 1773182"/>
              <a:gd name="connsiteY4" fmla="*/ 581033 h 1738320"/>
              <a:gd name="connsiteX0" fmla="*/ 142021 w 1682204"/>
              <a:gd name="connsiteY0" fmla="*/ 581033 h 1708044"/>
              <a:gd name="connsiteX1" fmla="*/ 1397827 w 1682204"/>
              <a:gd name="connsiteY1" fmla="*/ 127382 h 1708044"/>
              <a:gd name="connsiteX2" fmla="*/ 1473840 w 1682204"/>
              <a:gd name="connsiteY2" fmla="*/ 1442205 h 1708044"/>
              <a:gd name="connsiteX3" fmla="*/ 470074 w 1682204"/>
              <a:gd name="connsiteY3" fmla="*/ 1548380 h 1708044"/>
              <a:gd name="connsiteX4" fmla="*/ 142021 w 1682204"/>
              <a:gd name="connsiteY4" fmla="*/ 581033 h 1708044"/>
              <a:gd name="connsiteX0" fmla="*/ 142021 w 1710397"/>
              <a:gd name="connsiteY0" fmla="*/ 581033 h 1708044"/>
              <a:gd name="connsiteX1" fmla="*/ 1397827 w 1710397"/>
              <a:gd name="connsiteY1" fmla="*/ 127382 h 1708044"/>
              <a:gd name="connsiteX2" fmla="*/ 1473840 w 1710397"/>
              <a:gd name="connsiteY2" fmla="*/ 1442205 h 1708044"/>
              <a:gd name="connsiteX3" fmla="*/ 470074 w 1710397"/>
              <a:gd name="connsiteY3" fmla="*/ 1548380 h 1708044"/>
              <a:gd name="connsiteX4" fmla="*/ 142021 w 1710397"/>
              <a:gd name="connsiteY4" fmla="*/ 581033 h 1708044"/>
              <a:gd name="connsiteX0" fmla="*/ 313243 w 1881619"/>
              <a:gd name="connsiteY0" fmla="*/ 582632 h 1758263"/>
              <a:gd name="connsiteX1" fmla="*/ 1569049 w 1881619"/>
              <a:gd name="connsiteY1" fmla="*/ 128981 h 1758263"/>
              <a:gd name="connsiteX2" fmla="*/ 1645062 w 1881619"/>
              <a:gd name="connsiteY2" fmla="*/ 1443804 h 1758263"/>
              <a:gd name="connsiteX3" fmla="*/ 355546 w 1881619"/>
              <a:gd name="connsiteY3" fmla="*/ 1626179 h 1758263"/>
              <a:gd name="connsiteX4" fmla="*/ 313243 w 1881619"/>
              <a:gd name="connsiteY4" fmla="*/ 582632 h 1758263"/>
              <a:gd name="connsiteX0" fmla="*/ 139893 w 1708269"/>
              <a:gd name="connsiteY0" fmla="*/ 582632 h 1758263"/>
              <a:gd name="connsiteX1" fmla="*/ 1395699 w 1708269"/>
              <a:gd name="connsiteY1" fmla="*/ 128981 h 1758263"/>
              <a:gd name="connsiteX2" fmla="*/ 1471712 w 1708269"/>
              <a:gd name="connsiteY2" fmla="*/ 1443804 h 1758263"/>
              <a:gd name="connsiteX3" fmla="*/ 182196 w 1708269"/>
              <a:gd name="connsiteY3" fmla="*/ 1626179 h 1758263"/>
              <a:gd name="connsiteX4" fmla="*/ 139893 w 1708269"/>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37678"/>
              <a:gd name="connsiteX1" fmla="*/ 1434470 w 1747040"/>
              <a:gd name="connsiteY1" fmla="*/ 128981 h 1737678"/>
              <a:gd name="connsiteX2" fmla="*/ 1510483 w 1747040"/>
              <a:gd name="connsiteY2" fmla="*/ 1443804 h 1737678"/>
              <a:gd name="connsiteX3" fmla="*/ 220967 w 1747040"/>
              <a:gd name="connsiteY3" fmla="*/ 1626179 h 1737678"/>
              <a:gd name="connsiteX4" fmla="*/ 178664 w 1747040"/>
              <a:gd name="connsiteY4" fmla="*/ 582632 h 1737678"/>
              <a:gd name="connsiteX0" fmla="*/ 178664 w 1723429"/>
              <a:gd name="connsiteY0" fmla="*/ 582632 h 1737678"/>
              <a:gd name="connsiteX1" fmla="*/ 1434470 w 1723429"/>
              <a:gd name="connsiteY1" fmla="*/ 128981 h 1737678"/>
              <a:gd name="connsiteX2" fmla="*/ 1510483 w 1723429"/>
              <a:gd name="connsiteY2" fmla="*/ 1443804 h 1737678"/>
              <a:gd name="connsiteX3" fmla="*/ 220967 w 1723429"/>
              <a:gd name="connsiteY3" fmla="*/ 1626179 h 1737678"/>
              <a:gd name="connsiteX4" fmla="*/ 178664 w 1723429"/>
              <a:gd name="connsiteY4" fmla="*/ 582632 h 1737678"/>
              <a:gd name="connsiteX0" fmla="*/ 178664 w 1723429"/>
              <a:gd name="connsiteY0" fmla="*/ 582632 h 1764261"/>
              <a:gd name="connsiteX1" fmla="*/ 1434470 w 1723429"/>
              <a:gd name="connsiteY1" fmla="*/ 128981 h 1764261"/>
              <a:gd name="connsiteX2" fmla="*/ 1510483 w 1723429"/>
              <a:gd name="connsiteY2" fmla="*/ 1443804 h 1764261"/>
              <a:gd name="connsiteX3" fmla="*/ 220967 w 1723429"/>
              <a:gd name="connsiteY3" fmla="*/ 1626179 h 1764261"/>
              <a:gd name="connsiteX4" fmla="*/ 178664 w 1723429"/>
              <a:gd name="connsiteY4" fmla="*/ 582632 h 1764261"/>
              <a:gd name="connsiteX0" fmla="*/ 178664 w 1725738"/>
              <a:gd name="connsiteY0" fmla="*/ 582632 h 1764261"/>
              <a:gd name="connsiteX1" fmla="*/ 1434470 w 1725738"/>
              <a:gd name="connsiteY1" fmla="*/ 128981 h 1764261"/>
              <a:gd name="connsiteX2" fmla="*/ 1510483 w 1725738"/>
              <a:gd name="connsiteY2" fmla="*/ 1443804 h 1764261"/>
              <a:gd name="connsiteX3" fmla="*/ 220967 w 1725738"/>
              <a:gd name="connsiteY3" fmla="*/ 1626179 h 1764261"/>
              <a:gd name="connsiteX4" fmla="*/ 178664 w 1725738"/>
              <a:gd name="connsiteY4" fmla="*/ 582632 h 17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38" h="1764261">
                <a:moveTo>
                  <a:pt x="178664" y="582632"/>
                </a:moveTo>
                <a:cubicBezTo>
                  <a:pt x="380915" y="333099"/>
                  <a:pt x="960088" y="-260610"/>
                  <a:pt x="1434470" y="128981"/>
                </a:cubicBezTo>
                <a:cubicBezTo>
                  <a:pt x="1866177" y="590103"/>
                  <a:pt x="1753651" y="1220433"/>
                  <a:pt x="1510483" y="1443804"/>
                </a:cubicBezTo>
                <a:cubicBezTo>
                  <a:pt x="1197093" y="1784276"/>
                  <a:pt x="496910" y="1867106"/>
                  <a:pt x="220967" y="1626179"/>
                </a:cubicBezTo>
                <a:cubicBezTo>
                  <a:pt x="-108767" y="1477141"/>
                  <a:pt x="-23587" y="832165"/>
                  <a:pt x="178664" y="582632"/>
                </a:cubicBezTo>
                <a:close/>
              </a:path>
            </a:pathLst>
          </a:custGeom>
          <a:solidFill>
            <a:srgbClr val="F1FBFD"/>
          </a:solidFill>
          <a:ln>
            <a:noFill/>
          </a:ln>
          <a:effectLst>
            <a:outerShdw blurRad="1270000" sx="156000" sy="156000" algn="ctr" rotWithShape="0">
              <a:srgbClr val="F1FBF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4" name="Picture Placeholder 5"/>
          <p:cNvSpPr>
            <a:spLocks noGrp="1"/>
          </p:cNvSpPr>
          <p:nvPr>
            <p:ph type="pic" sz="quarter" idx="11" hasCustomPrompt="1"/>
          </p:nvPr>
        </p:nvSpPr>
        <p:spPr>
          <a:xfrm>
            <a:off x="0" y="3018970"/>
            <a:ext cx="6096000" cy="301897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5" name="Picture Placeholder 5"/>
          <p:cNvSpPr>
            <a:spLocks noGrp="1"/>
          </p:cNvSpPr>
          <p:nvPr>
            <p:ph type="pic" sz="quarter" idx="12" hasCustomPrompt="1"/>
          </p:nvPr>
        </p:nvSpPr>
        <p:spPr>
          <a:xfrm>
            <a:off x="9231084" y="3018970"/>
            <a:ext cx="2960915" cy="301897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783625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5" name="Picture Placeholder 5"/>
          <p:cNvSpPr>
            <a:spLocks noGrp="1"/>
          </p:cNvSpPr>
          <p:nvPr>
            <p:ph type="pic" sz="quarter" idx="11" hasCustomPrompt="1"/>
          </p:nvPr>
        </p:nvSpPr>
        <p:spPr>
          <a:xfrm>
            <a:off x="0" y="0"/>
            <a:ext cx="12192000" cy="3929974"/>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1" name="Picture Placeholder 5"/>
          <p:cNvSpPr>
            <a:spLocks noGrp="1"/>
          </p:cNvSpPr>
          <p:nvPr>
            <p:ph type="pic" sz="quarter" idx="12" hasCustomPrompt="1"/>
          </p:nvPr>
        </p:nvSpPr>
        <p:spPr>
          <a:xfrm>
            <a:off x="2210032" y="2678136"/>
            <a:ext cx="4007794" cy="336577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02433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0" y="0"/>
            <a:ext cx="12192000" cy="512064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223477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0" y="13445"/>
            <a:ext cx="12192000" cy="6858000"/>
          </a:xfrm>
          <a:prstGeom prst="rect">
            <a:avLst/>
          </a:prstGeom>
          <a:solidFill>
            <a:srgbClr val="F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5" name="Rectangle 4"/>
          <p:cNvSpPr/>
          <p:nvPr userDrawn="1"/>
        </p:nvSpPr>
        <p:spPr>
          <a:xfrm>
            <a:off x="-14515" y="0"/>
            <a:ext cx="12206515" cy="3439886"/>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7" name="Rounded Rectangle 6"/>
          <p:cNvSpPr/>
          <p:nvPr userDrawn="1"/>
        </p:nvSpPr>
        <p:spPr>
          <a:xfrm>
            <a:off x="2984500" y="2379931"/>
            <a:ext cx="6235700" cy="3530600"/>
          </a:xfrm>
          <a:prstGeom prst="roundRect">
            <a:avLst>
              <a:gd name="adj" fmla="val 12505"/>
            </a:avLst>
          </a:prstGeom>
          <a:solidFill>
            <a:schemeClr val="bg1">
              <a:alpha val="62000"/>
            </a:schemeClr>
          </a:solidFill>
          <a:ln>
            <a:noFill/>
          </a:ln>
          <a:effectLst>
            <a:outerShdw blurRad="228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6" name="Rounded Rectangle 5"/>
          <p:cNvSpPr/>
          <p:nvPr userDrawn="1"/>
        </p:nvSpPr>
        <p:spPr>
          <a:xfrm>
            <a:off x="2097313" y="2867457"/>
            <a:ext cx="7990116" cy="3056519"/>
          </a:xfrm>
          <a:prstGeom prst="roundRect">
            <a:avLst>
              <a:gd name="adj" fmla="val 9586"/>
            </a:avLst>
          </a:prstGeom>
          <a:solidFill>
            <a:schemeClr val="bg1"/>
          </a:solidFill>
          <a:ln>
            <a:noFill/>
          </a:ln>
          <a:effectLst>
            <a:outerShdw blurRad="228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4" name="Picture Placeholder 3"/>
          <p:cNvSpPr>
            <a:spLocks noGrp="1"/>
          </p:cNvSpPr>
          <p:nvPr>
            <p:ph type="pic" sz="quarter" idx="12" hasCustomPrompt="1"/>
          </p:nvPr>
        </p:nvSpPr>
        <p:spPr>
          <a:xfrm>
            <a:off x="-14515" y="0"/>
            <a:ext cx="4730893" cy="6858000"/>
          </a:xfrm>
          <a:prstGeom prst="rect">
            <a:avLst/>
          </a:prstGeom>
          <a:no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67615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F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6" name="Picture Placeholder 5"/>
          <p:cNvSpPr>
            <a:spLocks noGrp="1"/>
          </p:cNvSpPr>
          <p:nvPr>
            <p:ph type="pic" sz="quarter" idx="13" hasCustomPrompt="1"/>
          </p:nvPr>
        </p:nvSpPr>
        <p:spPr>
          <a:xfrm>
            <a:off x="0" y="3673701"/>
            <a:ext cx="3302000" cy="2235200"/>
          </a:xfrm>
          <a:custGeom>
            <a:avLst/>
            <a:gdLst>
              <a:gd name="connsiteX0" fmla="*/ 0 w 3302000"/>
              <a:gd name="connsiteY0" fmla="*/ 0 h 2235200"/>
              <a:gd name="connsiteX1" fmla="*/ 3107359 w 3302000"/>
              <a:gd name="connsiteY1" fmla="*/ 0 h 2235200"/>
              <a:gd name="connsiteX2" fmla="*/ 3302000 w 3302000"/>
              <a:gd name="connsiteY2" fmla="*/ 194641 h 2235200"/>
              <a:gd name="connsiteX3" fmla="*/ 3302000 w 3302000"/>
              <a:gd name="connsiteY3" fmla="*/ 2040559 h 2235200"/>
              <a:gd name="connsiteX4" fmla="*/ 3107359 w 3302000"/>
              <a:gd name="connsiteY4" fmla="*/ 2235200 h 2235200"/>
              <a:gd name="connsiteX5" fmla="*/ 0 w 3302000"/>
              <a:gd name="connsiteY5" fmla="*/ 223520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2000" h="2235200">
                <a:moveTo>
                  <a:pt x="0" y="0"/>
                </a:moveTo>
                <a:lnTo>
                  <a:pt x="3107359" y="0"/>
                </a:lnTo>
                <a:cubicBezTo>
                  <a:pt x="3214856" y="0"/>
                  <a:pt x="3302000" y="87144"/>
                  <a:pt x="3302000" y="194641"/>
                </a:cubicBezTo>
                <a:lnTo>
                  <a:pt x="3302000" y="2040559"/>
                </a:lnTo>
                <a:cubicBezTo>
                  <a:pt x="3302000" y="2148056"/>
                  <a:pt x="3214856" y="2235200"/>
                  <a:pt x="3107359" y="2235200"/>
                </a:cubicBezTo>
                <a:lnTo>
                  <a:pt x="0" y="22352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588332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Freeform 7"/>
          <p:cNvSpPr/>
          <p:nvPr userDrawn="1"/>
        </p:nvSpPr>
        <p:spPr>
          <a:xfrm>
            <a:off x="5956393" y="3249710"/>
            <a:ext cx="1493278" cy="1482574"/>
          </a:xfrm>
          <a:custGeom>
            <a:avLst/>
            <a:gdLst>
              <a:gd name="connsiteX0" fmla="*/ 943538 w 3751728"/>
              <a:gd name="connsiteY0" fmla="*/ 0 h 3724836"/>
              <a:gd name="connsiteX1" fmla="*/ 2808190 w 3751728"/>
              <a:gd name="connsiteY1" fmla="*/ 0 h 3724836"/>
              <a:gd name="connsiteX2" fmla="*/ 3751728 w 3751728"/>
              <a:gd name="connsiteY2" fmla="*/ 943538 h 3724836"/>
              <a:gd name="connsiteX3" fmla="*/ 3751728 w 3751728"/>
              <a:gd name="connsiteY3" fmla="*/ 2781298 h 3724836"/>
              <a:gd name="connsiteX4" fmla="*/ 2808190 w 3751728"/>
              <a:gd name="connsiteY4" fmla="*/ 3724836 h 3724836"/>
              <a:gd name="connsiteX5" fmla="*/ 943538 w 3751728"/>
              <a:gd name="connsiteY5" fmla="*/ 3724836 h 3724836"/>
              <a:gd name="connsiteX6" fmla="*/ 0 w 3751728"/>
              <a:gd name="connsiteY6" fmla="*/ 2781298 h 3724836"/>
              <a:gd name="connsiteX7" fmla="*/ 0 w 3751728"/>
              <a:gd name="connsiteY7" fmla="*/ 943538 h 3724836"/>
              <a:gd name="connsiteX8" fmla="*/ 943538 w 3751728"/>
              <a:gd name="connsiteY8" fmla="*/ 0 h 3724836"/>
              <a:gd name="connsiteX9" fmla="*/ 1391457 w 3751728"/>
              <a:gd name="connsiteY9" fmla="*/ 874059 h 3724836"/>
              <a:gd name="connsiteX10" fmla="*/ 900953 w 3751728"/>
              <a:gd name="connsiteY10" fmla="*/ 1364563 h 3724836"/>
              <a:gd name="connsiteX11" fmla="*/ 900953 w 3751728"/>
              <a:gd name="connsiteY11" fmla="*/ 2319932 h 3724836"/>
              <a:gd name="connsiteX12" fmla="*/ 1391457 w 3751728"/>
              <a:gd name="connsiteY12" fmla="*/ 2810436 h 3724836"/>
              <a:gd name="connsiteX13" fmla="*/ 2360806 w 3751728"/>
              <a:gd name="connsiteY13" fmla="*/ 2810436 h 3724836"/>
              <a:gd name="connsiteX14" fmla="*/ 2851310 w 3751728"/>
              <a:gd name="connsiteY14" fmla="*/ 2319932 h 3724836"/>
              <a:gd name="connsiteX15" fmla="*/ 2851310 w 3751728"/>
              <a:gd name="connsiteY15" fmla="*/ 1364563 h 3724836"/>
              <a:gd name="connsiteX16" fmla="*/ 2360806 w 3751728"/>
              <a:gd name="connsiteY16" fmla="*/ 874059 h 3724836"/>
              <a:gd name="connsiteX17" fmla="*/ 1391457 w 3751728"/>
              <a:gd name="connsiteY17" fmla="*/ 874059 h 37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51728" h="3724836">
                <a:moveTo>
                  <a:pt x="943538" y="0"/>
                </a:moveTo>
                <a:lnTo>
                  <a:pt x="2808190" y="0"/>
                </a:lnTo>
                <a:cubicBezTo>
                  <a:pt x="3329292" y="0"/>
                  <a:pt x="3751728" y="422436"/>
                  <a:pt x="3751728" y="943538"/>
                </a:cubicBezTo>
                <a:lnTo>
                  <a:pt x="3751728" y="2781298"/>
                </a:lnTo>
                <a:cubicBezTo>
                  <a:pt x="3751728" y="3302400"/>
                  <a:pt x="3329292" y="3724836"/>
                  <a:pt x="2808190" y="3724836"/>
                </a:cubicBezTo>
                <a:lnTo>
                  <a:pt x="943538" y="3724836"/>
                </a:lnTo>
                <a:cubicBezTo>
                  <a:pt x="422436" y="3724836"/>
                  <a:pt x="0" y="3302400"/>
                  <a:pt x="0" y="2781298"/>
                </a:cubicBezTo>
                <a:lnTo>
                  <a:pt x="0" y="943538"/>
                </a:lnTo>
                <a:cubicBezTo>
                  <a:pt x="0" y="422436"/>
                  <a:pt x="422436" y="0"/>
                  <a:pt x="943538" y="0"/>
                </a:cubicBezTo>
                <a:close/>
                <a:moveTo>
                  <a:pt x="1391457" y="874059"/>
                </a:moveTo>
                <a:cubicBezTo>
                  <a:pt x="1120559" y="874059"/>
                  <a:pt x="900953" y="1093665"/>
                  <a:pt x="900953" y="1364563"/>
                </a:cubicBezTo>
                <a:lnTo>
                  <a:pt x="900953" y="2319932"/>
                </a:lnTo>
                <a:cubicBezTo>
                  <a:pt x="900953" y="2590830"/>
                  <a:pt x="1120559" y="2810436"/>
                  <a:pt x="1391457" y="2810436"/>
                </a:cubicBezTo>
                <a:lnTo>
                  <a:pt x="2360806" y="2810436"/>
                </a:lnTo>
                <a:cubicBezTo>
                  <a:pt x="2631704" y="2810436"/>
                  <a:pt x="2851310" y="2590830"/>
                  <a:pt x="2851310" y="2319932"/>
                </a:cubicBezTo>
                <a:lnTo>
                  <a:pt x="2851310" y="1364563"/>
                </a:lnTo>
                <a:cubicBezTo>
                  <a:pt x="2851310" y="1093665"/>
                  <a:pt x="2631704" y="874059"/>
                  <a:pt x="2360806" y="874059"/>
                </a:cubicBezTo>
                <a:lnTo>
                  <a:pt x="1391457" y="874059"/>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9" name="Freeform 8"/>
          <p:cNvSpPr/>
          <p:nvPr userDrawn="1"/>
        </p:nvSpPr>
        <p:spPr>
          <a:xfrm flipH="1">
            <a:off x="0" y="3132044"/>
            <a:ext cx="3381515" cy="3725957"/>
          </a:xfrm>
          <a:custGeom>
            <a:avLst/>
            <a:gdLst>
              <a:gd name="connsiteX0" fmla="*/ 1373296 w 3381515"/>
              <a:gd name="connsiteY0" fmla="*/ 0 h 3725957"/>
              <a:gd name="connsiteX1" fmla="*/ 3381515 w 3381515"/>
              <a:gd name="connsiteY1" fmla="*/ 0 h 3725957"/>
              <a:gd name="connsiteX2" fmla="*/ 3381515 w 3381515"/>
              <a:gd name="connsiteY2" fmla="*/ 1272172 h 3725957"/>
              <a:gd name="connsiteX3" fmla="*/ 2025231 w 3381515"/>
              <a:gd name="connsiteY3" fmla="*/ 1272172 h 3725957"/>
              <a:gd name="connsiteX4" fmla="*/ 1311315 w 3381515"/>
              <a:gd name="connsiteY4" fmla="*/ 1986088 h 3725957"/>
              <a:gd name="connsiteX5" fmla="*/ 1311315 w 3381515"/>
              <a:gd name="connsiteY5" fmla="*/ 3376605 h 3725957"/>
              <a:gd name="connsiteX6" fmla="*/ 1367418 w 3381515"/>
              <a:gd name="connsiteY6" fmla="*/ 3654493 h 3725957"/>
              <a:gd name="connsiteX7" fmla="*/ 1406208 w 3381515"/>
              <a:gd name="connsiteY7" fmla="*/ 3725957 h 3725957"/>
              <a:gd name="connsiteX8" fmla="*/ 0 w 3381515"/>
              <a:gd name="connsiteY8" fmla="*/ 3725957 h 3725957"/>
              <a:gd name="connsiteX9" fmla="*/ 0 w 3381515"/>
              <a:gd name="connsiteY9" fmla="*/ 1373297 h 3725957"/>
              <a:gd name="connsiteX10" fmla="*/ 1373296 w 3381515"/>
              <a:gd name="connsiteY10" fmla="*/ 0 h 37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515" h="3725957">
                <a:moveTo>
                  <a:pt x="1373296" y="0"/>
                </a:moveTo>
                <a:lnTo>
                  <a:pt x="3381515" y="0"/>
                </a:lnTo>
                <a:lnTo>
                  <a:pt x="3381515" y="1272172"/>
                </a:lnTo>
                <a:lnTo>
                  <a:pt x="2025231" y="1272172"/>
                </a:lnTo>
                <a:cubicBezTo>
                  <a:pt x="1630946" y="1272172"/>
                  <a:pt x="1311315" y="1591803"/>
                  <a:pt x="1311315" y="1986088"/>
                </a:cubicBezTo>
                <a:lnTo>
                  <a:pt x="1311315" y="3376605"/>
                </a:lnTo>
                <a:cubicBezTo>
                  <a:pt x="1311315" y="3475176"/>
                  <a:pt x="1331292" y="3569082"/>
                  <a:pt x="1367418" y="3654493"/>
                </a:cubicBezTo>
                <a:lnTo>
                  <a:pt x="1406208" y="3725957"/>
                </a:lnTo>
                <a:lnTo>
                  <a:pt x="0" y="3725957"/>
                </a:lnTo>
                <a:lnTo>
                  <a:pt x="0" y="1373297"/>
                </a:lnTo>
                <a:cubicBezTo>
                  <a:pt x="0" y="614845"/>
                  <a:pt x="614845" y="0"/>
                  <a:pt x="1373296"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4" name="Picture Placeholder 3"/>
          <p:cNvSpPr>
            <a:spLocks noGrp="1"/>
          </p:cNvSpPr>
          <p:nvPr>
            <p:ph type="pic" sz="quarter" idx="12" hasCustomPrompt="1"/>
          </p:nvPr>
        </p:nvSpPr>
        <p:spPr>
          <a:xfrm>
            <a:off x="6150922" y="3414540"/>
            <a:ext cx="1113478" cy="1105498"/>
          </a:xfrm>
          <a:custGeom>
            <a:avLst/>
            <a:gdLst>
              <a:gd name="connsiteX0" fmla="*/ 943538 w 3751728"/>
              <a:gd name="connsiteY0" fmla="*/ 0 h 3724836"/>
              <a:gd name="connsiteX1" fmla="*/ 2808190 w 3751728"/>
              <a:gd name="connsiteY1" fmla="*/ 0 h 3724836"/>
              <a:gd name="connsiteX2" fmla="*/ 3751728 w 3751728"/>
              <a:gd name="connsiteY2" fmla="*/ 943538 h 3724836"/>
              <a:gd name="connsiteX3" fmla="*/ 3751728 w 3751728"/>
              <a:gd name="connsiteY3" fmla="*/ 2781298 h 3724836"/>
              <a:gd name="connsiteX4" fmla="*/ 2808190 w 3751728"/>
              <a:gd name="connsiteY4" fmla="*/ 3724836 h 3724836"/>
              <a:gd name="connsiteX5" fmla="*/ 943538 w 3751728"/>
              <a:gd name="connsiteY5" fmla="*/ 3724836 h 3724836"/>
              <a:gd name="connsiteX6" fmla="*/ 0 w 3751728"/>
              <a:gd name="connsiteY6" fmla="*/ 2781298 h 3724836"/>
              <a:gd name="connsiteX7" fmla="*/ 0 w 3751728"/>
              <a:gd name="connsiteY7" fmla="*/ 943538 h 3724836"/>
              <a:gd name="connsiteX8" fmla="*/ 943538 w 3751728"/>
              <a:gd name="connsiteY8" fmla="*/ 0 h 37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1728" h="3724836">
                <a:moveTo>
                  <a:pt x="943538" y="0"/>
                </a:moveTo>
                <a:lnTo>
                  <a:pt x="2808190" y="0"/>
                </a:lnTo>
                <a:cubicBezTo>
                  <a:pt x="3329292" y="0"/>
                  <a:pt x="3751728" y="422436"/>
                  <a:pt x="3751728" y="943538"/>
                </a:cubicBezTo>
                <a:lnTo>
                  <a:pt x="3751728" y="2781298"/>
                </a:lnTo>
                <a:cubicBezTo>
                  <a:pt x="3751728" y="3302400"/>
                  <a:pt x="3329292" y="3724836"/>
                  <a:pt x="2808190" y="3724836"/>
                </a:cubicBezTo>
                <a:lnTo>
                  <a:pt x="943538" y="3724836"/>
                </a:lnTo>
                <a:cubicBezTo>
                  <a:pt x="422436" y="3724836"/>
                  <a:pt x="0" y="3302400"/>
                  <a:pt x="0" y="2781298"/>
                </a:cubicBezTo>
                <a:lnTo>
                  <a:pt x="0" y="943538"/>
                </a:lnTo>
                <a:cubicBezTo>
                  <a:pt x="0" y="422436"/>
                  <a:pt x="422436" y="0"/>
                  <a:pt x="943538" y="0"/>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1" name="Picture Placeholder 3"/>
          <p:cNvSpPr>
            <a:spLocks noGrp="1"/>
          </p:cNvSpPr>
          <p:nvPr>
            <p:ph type="pic" sz="quarter" idx="14" hasCustomPrompt="1"/>
          </p:nvPr>
        </p:nvSpPr>
        <p:spPr>
          <a:xfrm>
            <a:off x="-572549" y="4390233"/>
            <a:ext cx="2657940" cy="2900160"/>
          </a:xfrm>
          <a:custGeom>
            <a:avLst/>
            <a:gdLst>
              <a:gd name="connsiteX0" fmla="*/ 943538 w 3751728"/>
              <a:gd name="connsiteY0" fmla="*/ 0 h 3724836"/>
              <a:gd name="connsiteX1" fmla="*/ 2808190 w 3751728"/>
              <a:gd name="connsiteY1" fmla="*/ 0 h 3724836"/>
              <a:gd name="connsiteX2" fmla="*/ 3751728 w 3751728"/>
              <a:gd name="connsiteY2" fmla="*/ 943538 h 3724836"/>
              <a:gd name="connsiteX3" fmla="*/ 3751728 w 3751728"/>
              <a:gd name="connsiteY3" fmla="*/ 2781298 h 3724836"/>
              <a:gd name="connsiteX4" fmla="*/ 2808190 w 3751728"/>
              <a:gd name="connsiteY4" fmla="*/ 3724836 h 3724836"/>
              <a:gd name="connsiteX5" fmla="*/ 943538 w 3751728"/>
              <a:gd name="connsiteY5" fmla="*/ 3724836 h 3724836"/>
              <a:gd name="connsiteX6" fmla="*/ 0 w 3751728"/>
              <a:gd name="connsiteY6" fmla="*/ 2781298 h 3724836"/>
              <a:gd name="connsiteX7" fmla="*/ 0 w 3751728"/>
              <a:gd name="connsiteY7" fmla="*/ 943538 h 3724836"/>
              <a:gd name="connsiteX8" fmla="*/ 943538 w 3751728"/>
              <a:gd name="connsiteY8" fmla="*/ 0 h 37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1728" h="3724836">
                <a:moveTo>
                  <a:pt x="943538" y="0"/>
                </a:moveTo>
                <a:lnTo>
                  <a:pt x="2808190" y="0"/>
                </a:lnTo>
                <a:cubicBezTo>
                  <a:pt x="3329292" y="0"/>
                  <a:pt x="3751728" y="422436"/>
                  <a:pt x="3751728" y="943538"/>
                </a:cubicBezTo>
                <a:lnTo>
                  <a:pt x="3751728" y="2781298"/>
                </a:lnTo>
                <a:cubicBezTo>
                  <a:pt x="3751728" y="3302400"/>
                  <a:pt x="3329292" y="3724836"/>
                  <a:pt x="2808190" y="3724836"/>
                </a:cubicBezTo>
                <a:lnTo>
                  <a:pt x="943538" y="3724836"/>
                </a:lnTo>
                <a:cubicBezTo>
                  <a:pt x="422436" y="3724836"/>
                  <a:pt x="0" y="3302400"/>
                  <a:pt x="0" y="2781298"/>
                </a:cubicBezTo>
                <a:lnTo>
                  <a:pt x="0" y="943538"/>
                </a:lnTo>
                <a:cubicBezTo>
                  <a:pt x="0" y="422436"/>
                  <a:pt x="422436" y="0"/>
                  <a:pt x="943538" y="0"/>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77563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3"/>
          <p:cNvSpPr/>
          <p:nvPr userDrawn="1"/>
        </p:nvSpPr>
        <p:spPr>
          <a:xfrm>
            <a:off x="1292326" y="4184262"/>
            <a:ext cx="1725738" cy="1764261"/>
          </a:xfrm>
          <a:custGeom>
            <a:avLst/>
            <a:gdLst>
              <a:gd name="connsiteX0" fmla="*/ 0 w 2272553"/>
              <a:gd name="connsiteY0" fmla="*/ 0 h 2514600"/>
              <a:gd name="connsiteX1" fmla="*/ 2272553 w 2272553"/>
              <a:gd name="connsiteY1" fmla="*/ 0 h 2514600"/>
              <a:gd name="connsiteX2" fmla="*/ 2272553 w 2272553"/>
              <a:gd name="connsiteY2" fmla="*/ 2514600 h 2514600"/>
              <a:gd name="connsiteX3" fmla="*/ 0 w 2272553"/>
              <a:gd name="connsiteY3" fmla="*/ 2514600 h 2514600"/>
              <a:gd name="connsiteX4" fmla="*/ 0 w 2272553"/>
              <a:gd name="connsiteY4" fmla="*/ 0 h 2514600"/>
              <a:gd name="connsiteX0" fmla="*/ 322729 w 2272553"/>
              <a:gd name="connsiteY0" fmla="*/ 524435 h 2514600"/>
              <a:gd name="connsiteX1" fmla="*/ 2272553 w 2272553"/>
              <a:gd name="connsiteY1" fmla="*/ 0 h 2514600"/>
              <a:gd name="connsiteX2" fmla="*/ 2272553 w 2272553"/>
              <a:gd name="connsiteY2" fmla="*/ 2514600 h 2514600"/>
              <a:gd name="connsiteX3" fmla="*/ 0 w 2272553"/>
              <a:gd name="connsiteY3" fmla="*/ 2514600 h 2514600"/>
              <a:gd name="connsiteX4" fmla="*/ 322729 w 2272553"/>
              <a:gd name="connsiteY4" fmla="*/ 524435 h 2514600"/>
              <a:gd name="connsiteX0" fmla="*/ 322729 w 2272553"/>
              <a:gd name="connsiteY0" fmla="*/ 0 h 1990165"/>
              <a:gd name="connsiteX1" fmla="*/ 1667435 w 2272553"/>
              <a:gd name="connsiteY1" fmla="*/ 349624 h 1990165"/>
              <a:gd name="connsiteX2" fmla="*/ 2272553 w 2272553"/>
              <a:gd name="connsiteY2" fmla="*/ 1990165 h 1990165"/>
              <a:gd name="connsiteX3" fmla="*/ 0 w 2272553"/>
              <a:gd name="connsiteY3" fmla="*/ 1990165 h 1990165"/>
              <a:gd name="connsiteX4" fmla="*/ 322729 w 2272553"/>
              <a:gd name="connsiteY4" fmla="*/ 0 h 1990165"/>
              <a:gd name="connsiteX0" fmla="*/ 322729 w 1721223"/>
              <a:gd name="connsiteY0" fmla="*/ 0 h 1990165"/>
              <a:gd name="connsiteX1" fmla="*/ 1667435 w 1721223"/>
              <a:gd name="connsiteY1" fmla="*/ 349624 h 1990165"/>
              <a:gd name="connsiteX2" fmla="*/ 1721223 w 1721223"/>
              <a:gd name="connsiteY2" fmla="*/ 1385047 h 1990165"/>
              <a:gd name="connsiteX3" fmla="*/ 0 w 1721223"/>
              <a:gd name="connsiteY3" fmla="*/ 1990165 h 1990165"/>
              <a:gd name="connsiteX4" fmla="*/ 322729 w 1721223"/>
              <a:gd name="connsiteY4" fmla="*/ 0 h 1990165"/>
              <a:gd name="connsiteX0" fmla="*/ 0 w 1398494"/>
              <a:gd name="connsiteY0" fmla="*/ 0 h 1438835"/>
              <a:gd name="connsiteX1" fmla="*/ 1344706 w 1398494"/>
              <a:gd name="connsiteY1" fmla="*/ 349624 h 1438835"/>
              <a:gd name="connsiteX2" fmla="*/ 1398494 w 1398494"/>
              <a:gd name="connsiteY2" fmla="*/ 1385047 h 1438835"/>
              <a:gd name="connsiteX3" fmla="*/ 161366 w 1398494"/>
              <a:gd name="connsiteY3" fmla="*/ 1438835 h 1438835"/>
              <a:gd name="connsiteX4" fmla="*/ 0 w 1398494"/>
              <a:gd name="connsiteY4" fmla="*/ 0 h 1438835"/>
              <a:gd name="connsiteX0" fmla="*/ 135744 w 1534238"/>
              <a:gd name="connsiteY0" fmla="*/ 0 h 1438835"/>
              <a:gd name="connsiteX1" fmla="*/ 1480450 w 1534238"/>
              <a:gd name="connsiteY1" fmla="*/ 349624 h 1438835"/>
              <a:gd name="connsiteX2" fmla="*/ 1534238 w 1534238"/>
              <a:gd name="connsiteY2" fmla="*/ 1385047 h 1438835"/>
              <a:gd name="connsiteX3" fmla="*/ 297110 w 1534238"/>
              <a:gd name="connsiteY3" fmla="*/ 1438835 h 1438835"/>
              <a:gd name="connsiteX4" fmla="*/ 135744 w 1534238"/>
              <a:gd name="connsiteY4" fmla="*/ 0 h 1438835"/>
              <a:gd name="connsiteX0" fmla="*/ 155107 w 1553601"/>
              <a:gd name="connsiteY0" fmla="*/ 0 h 1438835"/>
              <a:gd name="connsiteX1" fmla="*/ 1499813 w 1553601"/>
              <a:gd name="connsiteY1" fmla="*/ 349624 h 1438835"/>
              <a:gd name="connsiteX2" fmla="*/ 1553601 w 1553601"/>
              <a:gd name="connsiteY2" fmla="*/ 1385047 h 1438835"/>
              <a:gd name="connsiteX3" fmla="*/ 316473 w 1553601"/>
              <a:gd name="connsiteY3" fmla="*/ 1438835 h 1438835"/>
              <a:gd name="connsiteX4" fmla="*/ 155107 w 1553601"/>
              <a:gd name="connsiteY4" fmla="*/ 0 h 1438835"/>
              <a:gd name="connsiteX0" fmla="*/ 155107 w 1553601"/>
              <a:gd name="connsiteY0" fmla="*/ 150979 h 1589814"/>
              <a:gd name="connsiteX1" fmla="*/ 1499813 w 1553601"/>
              <a:gd name="connsiteY1" fmla="*/ 500603 h 1589814"/>
              <a:gd name="connsiteX2" fmla="*/ 1553601 w 1553601"/>
              <a:gd name="connsiteY2" fmla="*/ 1536026 h 1589814"/>
              <a:gd name="connsiteX3" fmla="*/ 316473 w 1553601"/>
              <a:gd name="connsiteY3" fmla="*/ 1589814 h 1589814"/>
              <a:gd name="connsiteX4" fmla="*/ 155107 w 1553601"/>
              <a:gd name="connsiteY4" fmla="*/ 150979 h 1589814"/>
              <a:gd name="connsiteX0" fmla="*/ 155107 w 1553601"/>
              <a:gd name="connsiteY0" fmla="*/ 131779 h 1570614"/>
              <a:gd name="connsiteX1" fmla="*/ 1499813 w 1553601"/>
              <a:gd name="connsiteY1" fmla="*/ 481403 h 1570614"/>
              <a:gd name="connsiteX2" fmla="*/ 1553601 w 1553601"/>
              <a:gd name="connsiteY2" fmla="*/ 1516826 h 1570614"/>
              <a:gd name="connsiteX3" fmla="*/ 316473 w 1553601"/>
              <a:gd name="connsiteY3" fmla="*/ 1570614 h 1570614"/>
              <a:gd name="connsiteX4" fmla="*/ 155107 w 1553601"/>
              <a:gd name="connsiteY4" fmla="*/ 131779 h 1570614"/>
              <a:gd name="connsiteX0" fmla="*/ 155107 w 1691693"/>
              <a:gd name="connsiteY0" fmla="*/ 131779 h 1570614"/>
              <a:gd name="connsiteX1" fmla="*/ 1499813 w 1691693"/>
              <a:gd name="connsiteY1" fmla="*/ 481403 h 1570614"/>
              <a:gd name="connsiteX2" fmla="*/ 1553601 w 1691693"/>
              <a:gd name="connsiteY2" fmla="*/ 1516826 h 1570614"/>
              <a:gd name="connsiteX3" fmla="*/ 316473 w 1691693"/>
              <a:gd name="connsiteY3" fmla="*/ 1570614 h 1570614"/>
              <a:gd name="connsiteX4" fmla="*/ 155107 w 1691693"/>
              <a:gd name="connsiteY4" fmla="*/ 131779 h 1570614"/>
              <a:gd name="connsiteX0" fmla="*/ 155107 w 1764561"/>
              <a:gd name="connsiteY0" fmla="*/ 131779 h 1570614"/>
              <a:gd name="connsiteX1" fmla="*/ 1499813 w 1764561"/>
              <a:gd name="connsiteY1" fmla="*/ 481403 h 1570614"/>
              <a:gd name="connsiteX2" fmla="*/ 1553601 w 1764561"/>
              <a:gd name="connsiteY2" fmla="*/ 1516826 h 1570614"/>
              <a:gd name="connsiteX3" fmla="*/ 316473 w 1764561"/>
              <a:gd name="connsiteY3" fmla="*/ 1570614 h 1570614"/>
              <a:gd name="connsiteX4" fmla="*/ 155107 w 1764561"/>
              <a:gd name="connsiteY4" fmla="*/ 131779 h 1570614"/>
              <a:gd name="connsiteX0" fmla="*/ 155107 w 1764561"/>
              <a:gd name="connsiteY0" fmla="*/ 131779 h 1702753"/>
              <a:gd name="connsiteX1" fmla="*/ 1499813 w 1764561"/>
              <a:gd name="connsiteY1" fmla="*/ 481403 h 1702753"/>
              <a:gd name="connsiteX2" fmla="*/ 1553601 w 1764561"/>
              <a:gd name="connsiteY2" fmla="*/ 1516826 h 1702753"/>
              <a:gd name="connsiteX3" fmla="*/ 316473 w 1764561"/>
              <a:gd name="connsiteY3" fmla="*/ 1570614 h 1702753"/>
              <a:gd name="connsiteX4" fmla="*/ 155107 w 1764561"/>
              <a:gd name="connsiteY4" fmla="*/ 131779 h 1702753"/>
              <a:gd name="connsiteX0" fmla="*/ 155107 w 1764561"/>
              <a:gd name="connsiteY0" fmla="*/ 131779 h 1762233"/>
              <a:gd name="connsiteX1" fmla="*/ 1499813 w 1764561"/>
              <a:gd name="connsiteY1" fmla="*/ 481403 h 1762233"/>
              <a:gd name="connsiteX2" fmla="*/ 1553601 w 1764561"/>
              <a:gd name="connsiteY2" fmla="*/ 1516826 h 1762233"/>
              <a:gd name="connsiteX3" fmla="*/ 316473 w 1764561"/>
              <a:gd name="connsiteY3" fmla="*/ 1570614 h 1762233"/>
              <a:gd name="connsiteX4" fmla="*/ 155107 w 1764561"/>
              <a:gd name="connsiteY4" fmla="*/ 131779 h 1762233"/>
              <a:gd name="connsiteX0" fmla="*/ 245575 w 1721679"/>
              <a:gd name="connsiteY0" fmla="*/ 125515 h 1813119"/>
              <a:gd name="connsiteX1" fmla="*/ 1456931 w 1721679"/>
              <a:gd name="connsiteY1" fmla="*/ 532289 h 1813119"/>
              <a:gd name="connsiteX2" fmla="*/ 1510719 w 1721679"/>
              <a:gd name="connsiteY2" fmla="*/ 1567712 h 1813119"/>
              <a:gd name="connsiteX3" fmla="*/ 273591 w 1721679"/>
              <a:gd name="connsiteY3" fmla="*/ 1621500 h 1813119"/>
              <a:gd name="connsiteX4" fmla="*/ 245575 w 1721679"/>
              <a:gd name="connsiteY4" fmla="*/ 125515 h 1813119"/>
              <a:gd name="connsiteX0" fmla="*/ 225214 w 1701318"/>
              <a:gd name="connsiteY0" fmla="*/ 125515 h 1801140"/>
              <a:gd name="connsiteX1" fmla="*/ 1436570 w 1701318"/>
              <a:gd name="connsiteY1" fmla="*/ 532289 h 1801140"/>
              <a:gd name="connsiteX2" fmla="*/ 1490358 w 1701318"/>
              <a:gd name="connsiteY2" fmla="*/ 1567712 h 1801140"/>
              <a:gd name="connsiteX3" fmla="*/ 281805 w 1701318"/>
              <a:gd name="connsiteY3" fmla="*/ 1592925 h 1801140"/>
              <a:gd name="connsiteX4" fmla="*/ 225214 w 1701318"/>
              <a:gd name="connsiteY4" fmla="*/ 125515 h 1801140"/>
              <a:gd name="connsiteX0" fmla="*/ 258938 w 1735042"/>
              <a:gd name="connsiteY0" fmla="*/ 125515 h 1801140"/>
              <a:gd name="connsiteX1" fmla="*/ 1470294 w 1735042"/>
              <a:gd name="connsiteY1" fmla="*/ 532289 h 1801140"/>
              <a:gd name="connsiteX2" fmla="*/ 1524082 w 1735042"/>
              <a:gd name="connsiteY2" fmla="*/ 1567712 h 1801140"/>
              <a:gd name="connsiteX3" fmla="*/ 315529 w 1735042"/>
              <a:gd name="connsiteY3" fmla="*/ 1592925 h 1801140"/>
              <a:gd name="connsiteX4" fmla="*/ 258938 w 1735042"/>
              <a:gd name="connsiteY4" fmla="*/ 125515 h 1801140"/>
              <a:gd name="connsiteX0" fmla="*/ 258938 w 1735042"/>
              <a:gd name="connsiteY0" fmla="*/ 125515 h 1764839"/>
              <a:gd name="connsiteX1" fmla="*/ 1470294 w 1735042"/>
              <a:gd name="connsiteY1" fmla="*/ 532289 h 1764839"/>
              <a:gd name="connsiteX2" fmla="*/ 1524082 w 1735042"/>
              <a:gd name="connsiteY2" fmla="*/ 1567712 h 1764839"/>
              <a:gd name="connsiteX3" fmla="*/ 315529 w 1735042"/>
              <a:gd name="connsiteY3" fmla="*/ 1592925 h 1764839"/>
              <a:gd name="connsiteX4" fmla="*/ 258938 w 1735042"/>
              <a:gd name="connsiteY4" fmla="*/ 125515 h 1764839"/>
              <a:gd name="connsiteX0" fmla="*/ 258938 w 1735042"/>
              <a:gd name="connsiteY0" fmla="*/ 125515 h 1757467"/>
              <a:gd name="connsiteX1" fmla="*/ 1470294 w 1735042"/>
              <a:gd name="connsiteY1" fmla="*/ 532289 h 1757467"/>
              <a:gd name="connsiteX2" fmla="*/ 1524082 w 1735042"/>
              <a:gd name="connsiteY2" fmla="*/ 1567712 h 1757467"/>
              <a:gd name="connsiteX3" fmla="*/ 315529 w 1735042"/>
              <a:gd name="connsiteY3" fmla="*/ 1592925 h 1757467"/>
              <a:gd name="connsiteX4" fmla="*/ 258938 w 1735042"/>
              <a:gd name="connsiteY4" fmla="*/ 125515 h 1757467"/>
              <a:gd name="connsiteX0" fmla="*/ 258938 w 1735042"/>
              <a:gd name="connsiteY0" fmla="*/ 125515 h 1782744"/>
              <a:gd name="connsiteX1" fmla="*/ 1470294 w 1735042"/>
              <a:gd name="connsiteY1" fmla="*/ 532289 h 1782744"/>
              <a:gd name="connsiteX2" fmla="*/ 1524082 w 1735042"/>
              <a:gd name="connsiteY2" fmla="*/ 1567712 h 1782744"/>
              <a:gd name="connsiteX3" fmla="*/ 315529 w 1735042"/>
              <a:gd name="connsiteY3" fmla="*/ 1592925 h 1782744"/>
              <a:gd name="connsiteX4" fmla="*/ 258938 w 1735042"/>
              <a:gd name="connsiteY4" fmla="*/ 125515 h 1782744"/>
              <a:gd name="connsiteX0" fmla="*/ 258938 w 1735042"/>
              <a:gd name="connsiteY0" fmla="*/ 125515 h 1802774"/>
              <a:gd name="connsiteX1" fmla="*/ 1470294 w 1735042"/>
              <a:gd name="connsiteY1" fmla="*/ 532289 h 1802774"/>
              <a:gd name="connsiteX2" fmla="*/ 1524082 w 1735042"/>
              <a:gd name="connsiteY2" fmla="*/ 1567712 h 1802774"/>
              <a:gd name="connsiteX3" fmla="*/ 315529 w 1735042"/>
              <a:gd name="connsiteY3" fmla="*/ 1592925 h 1802774"/>
              <a:gd name="connsiteX4" fmla="*/ 258938 w 1735042"/>
              <a:gd name="connsiteY4" fmla="*/ 125515 h 1802774"/>
              <a:gd name="connsiteX0" fmla="*/ 258938 w 1735042"/>
              <a:gd name="connsiteY0" fmla="*/ 125515 h 1773855"/>
              <a:gd name="connsiteX1" fmla="*/ 1470294 w 1735042"/>
              <a:gd name="connsiteY1" fmla="*/ 532289 h 1773855"/>
              <a:gd name="connsiteX2" fmla="*/ 1524082 w 1735042"/>
              <a:gd name="connsiteY2" fmla="*/ 1567712 h 1773855"/>
              <a:gd name="connsiteX3" fmla="*/ 315529 w 1735042"/>
              <a:gd name="connsiteY3" fmla="*/ 1592925 h 1773855"/>
              <a:gd name="connsiteX4" fmla="*/ 258938 w 1735042"/>
              <a:gd name="connsiteY4" fmla="*/ 125515 h 1773855"/>
              <a:gd name="connsiteX0" fmla="*/ 258938 w 1735042"/>
              <a:gd name="connsiteY0" fmla="*/ 125515 h 1782291"/>
              <a:gd name="connsiteX1" fmla="*/ 1470294 w 1735042"/>
              <a:gd name="connsiteY1" fmla="*/ 532289 h 1782291"/>
              <a:gd name="connsiteX2" fmla="*/ 1524082 w 1735042"/>
              <a:gd name="connsiteY2" fmla="*/ 1567712 h 1782291"/>
              <a:gd name="connsiteX3" fmla="*/ 315529 w 1735042"/>
              <a:gd name="connsiteY3" fmla="*/ 1592925 h 1782291"/>
              <a:gd name="connsiteX4" fmla="*/ 258938 w 1735042"/>
              <a:gd name="connsiteY4" fmla="*/ 125515 h 1782291"/>
              <a:gd name="connsiteX0" fmla="*/ 258938 w 1735042"/>
              <a:gd name="connsiteY0" fmla="*/ 141884 h 1798660"/>
              <a:gd name="connsiteX1" fmla="*/ 1470294 w 1735042"/>
              <a:gd name="connsiteY1" fmla="*/ 548658 h 1798660"/>
              <a:gd name="connsiteX2" fmla="*/ 1524082 w 1735042"/>
              <a:gd name="connsiteY2" fmla="*/ 1584081 h 1798660"/>
              <a:gd name="connsiteX3" fmla="*/ 315529 w 1735042"/>
              <a:gd name="connsiteY3" fmla="*/ 1609294 h 1798660"/>
              <a:gd name="connsiteX4" fmla="*/ 258938 w 1735042"/>
              <a:gd name="connsiteY4" fmla="*/ 141884 h 1798660"/>
              <a:gd name="connsiteX0" fmla="*/ 258938 w 1735042"/>
              <a:gd name="connsiteY0" fmla="*/ 96307 h 1753083"/>
              <a:gd name="connsiteX1" fmla="*/ 1470294 w 1735042"/>
              <a:gd name="connsiteY1" fmla="*/ 503081 h 1753083"/>
              <a:gd name="connsiteX2" fmla="*/ 1524082 w 1735042"/>
              <a:gd name="connsiteY2" fmla="*/ 1538504 h 1753083"/>
              <a:gd name="connsiteX3" fmla="*/ 315529 w 1735042"/>
              <a:gd name="connsiteY3" fmla="*/ 1563717 h 1753083"/>
              <a:gd name="connsiteX4" fmla="*/ 258938 w 1735042"/>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9249 h 1744287"/>
              <a:gd name="connsiteX1" fmla="*/ 1484790 w 1741059"/>
              <a:gd name="connsiteY1" fmla="*/ 506023 h 1744287"/>
              <a:gd name="connsiteX2" fmla="*/ 1519528 w 1741059"/>
              <a:gd name="connsiteY2" fmla="*/ 1522396 h 1744287"/>
              <a:gd name="connsiteX3" fmla="*/ 330025 w 1741059"/>
              <a:gd name="connsiteY3" fmla="*/ 1566659 h 1744287"/>
              <a:gd name="connsiteX4" fmla="*/ 273434 w 1741059"/>
              <a:gd name="connsiteY4" fmla="*/ 99249 h 1744287"/>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8866 w 1746491"/>
              <a:gd name="connsiteY0" fmla="*/ 102264 h 1747302"/>
              <a:gd name="connsiteX1" fmla="*/ 1490222 w 1746491"/>
              <a:gd name="connsiteY1" fmla="*/ 509038 h 1747302"/>
              <a:gd name="connsiteX2" fmla="*/ 1524960 w 1746491"/>
              <a:gd name="connsiteY2" fmla="*/ 1525411 h 1747302"/>
              <a:gd name="connsiteX3" fmla="*/ 335457 w 1746491"/>
              <a:gd name="connsiteY3" fmla="*/ 1569674 h 1747302"/>
              <a:gd name="connsiteX4" fmla="*/ 278866 w 1746491"/>
              <a:gd name="connsiteY4" fmla="*/ 102264 h 1747302"/>
              <a:gd name="connsiteX0" fmla="*/ 268885 w 1736510"/>
              <a:gd name="connsiteY0" fmla="*/ 162029 h 1807067"/>
              <a:gd name="connsiteX1" fmla="*/ 1480241 w 1736510"/>
              <a:gd name="connsiteY1" fmla="*/ 568803 h 1807067"/>
              <a:gd name="connsiteX2" fmla="*/ 1514979 w 1736510"/>
              <a:gd name="connsiteY2" fmla="*/ 1585176 h 1807067"/>
              <a:gd name="connsiteX3" fmla="*/ 325476 w 1736510"/>
              <a:gd name="connsiteY3" fmla="*/ 1629439 h 1807067"/>
              <a:gd name="connsiteX4" fmla="*/ 268885 w 1736510"/>
              <a:gd name="connsiteY4" fmla="*/ 162029 h 1807067"/>
              <a:gd name="connsiteX0" fmla="*/ 274505 w 1742130"/>
              <a:gd name="connsiteY0" fmla="*/ 102246 h 1747284"/>
              <a:gd name="connsiteX1" fmla="*/ 1485861 w 1742130"/>
              <a:gd name="connsiteY1" fmla="*/ 509020 h 1747284"/>
              <a:gd name="connsiteX2" fmla="*/ 1520599 w 1742130"/>
              <a:gd name="connsiteY2" fmla="*/ 1525393 h 1747284"/>
              <a:gd name="connsiteX3" fmla="*/ 331096 w 1742130"/>
              <a:gd name="connsiteY3" fmla="*/ 1569656 h 1747284"/>
              <a:gd name="connsiteX4" fmla="*/ 274505 w 1742130"/>
              <a:gd name="connsiteY4" fmla="*/ 102246 h 1747284"/>
              <a:gd name="connsiteX0" fmla="*/ 267112 w 1734737"/>
              <a:gd name="connsiteY0" fmla="*/ 190362 h 1835400"/>
              <a:gd name="connsiteX1" fmla="*/ 1478468 w 1734737"/>
              <a:gd name="connsiteY1" fmla="*/ 597136 h 1835400"/>
              <a:gd name="connsiteX2" fmla="*/ 1513206 w 1734737"/>
              <a:gd name="connsiteY2" fmla="*/ 1613509 h 1835400"/>
              <a:gd name="connsiteX3" fmla="*/ 323703 w 1734737"/>
              <a:gd name="connsiteY3" fmla="*/ 1657772 h 1835400"/>
              <a:gd name="connsiteX4" fmla="*/ 267112 w 1734737"/>
              <a:gd name="connsiteY4" fmla="*/ 190362 h 1835400"/>
              <a:gd name="connsiteX0" fmla="*/ 273297 w 1740922"/>
              <a:gd name="connsiteY0" fmla="*/ 106061 h 1751099"/>
              <a:gd name="connsiteX1" fmla="*/ 1484653 w 1740922"/>
              <a:gd name="connsiteY1" fmla="*/ 512835 h 1751099"/>
              <a:gd name="connsiteX2" fmla="*/ 1519391 w 1740922"/>
              <a:gd name="connsiteY2" fmla="*/ 1529208 h 1751099"/>
              <a:gd name="connsiteX3" fmla="*/ 329888 w 1740922"/>
              <a:gd name="connsiteY3" fmla="*/ 1573471 h 1751099"/>
              <a:gd name="connsiteX4" fmla="*/ 273297 w 1740922"/>
              <a:gd name="connsiteY4" fmla="*/ 106061 h 1751099"/>
              <a:gd name="connsiteX0" fmla="*/ 273297 w 1729435"/>
              <a:gd name="connsiteY0" fmla="*/ 106061 h 1751099"/>
              <a:gd name="connsiteX1" fmla="*/ 1484653 w 1729435"/>
              <a:gd name="connsiteY1" fmla="*/ 512835 h 1751099"/>
              <a:gd name="connsiteX2" fmla="*/ 1519391 w 1729435"/>
              <a:gd name="connsiteY2" fmla="*/ 1529208 h 1751099"/>
              <a:gd name="connsiteX3" fmla="*/ 329888 w 1729435"/>
              <a:gd name="connsiteY3" fmla="*/ 1573471 h 1751099"/>
              <a:gd name="connsiteX4" fmla="*/ 273297 w 1729435"/>
              <a:gd name="connsiteY4" fmla="*/ 106061 h 1751099"/>
              <a:gd name="connsiteX0" fmla="*/ 260732 w 1716870"/>
              <a:gd name="connsiteY0" fmla="*/ 106061 h 1751099"/>
              <a:gd name="connsiteX1" fmla="*/ 1472088 w 1716870"/>
              <a:gd name="connsiteY1" fmla="*/ 512835 h 1751099"/>
              <a:gd name="connsiteX2" fmla="*/ 1506826 w 1716870"/>
              <a:gd name="connsiteY2" fmla="*/ 1529208 h 1751099"/>
              <a:gd name="connsiteX3" fmla="*/ 317323 w 1716870"/>
              <a:gd name="connsiteY3" fmla="*/ 1573471 h 1751099"/>
              <a:gd name="connsiteX4" fmla="*/ 260732 w 1716870"/>
              <a:gd name="connsiteY4" fmla="*/ 106061 h 1751099"/>
              <a:gd name="connsiteX0" fmla="*/ 261454 w 1717592"/>
              <a:gd name="connsiteY0" fmla="*/ 90485 h 1735523"/>
              <a:gd name="connsiteX1" fmla="*/ 1472810 w 1717592"/>
              <a:gd name="connsiteY1" fmla="*/ 497259 h 1735523"/>
              <a:gd name="connsiteX2" fmla="*/ 1507548 w 1717592"/>
              <a:gd name="connsiteY2" fmla="*/ 1513632 h 1735523"/>
              <a:gd name="connsiteX3" fmla="*/ 318045 w 1717592"/>
              <a:gd name="connsiteY3" fmla="*/ 1557895 h 1735523"/>
              <a:gd name="connsiteX4" fmla="*/ 261454 w 1717592"/>
              <a:gd name="connsiteY4" fmla="*/ 90485 h 1735523"/>
              <a:gd name="connsiteX0" fmla="*/ 274572 w 1711660"/>
              <a:gd name="connsiteY0" fmla="*/ 91734 h 1727247"/>
              <a:gd name="connsiteX1" fmla="*/ 1466878 w 1711660"/>
              <a:gd name="connsiteY1" fmla="*/ 488983 h 1727247"/>
              <a:gd name="connsiteX2" fmla="*/ 1501616 w 1711660"/>
              <a:gd name="connsiteY2" fmla="*/ 1505356 h 1727247"/>
              <a:gd name="connsiteX3" fmla="*/ 312113 w 1711660"/>
              <a:gd name="connsiteY3" fmla="*/ 1549619 h 1727247"/>
              <a:gd name="connsiteX4" fmla="*/ 274572 w 1711660"/>
              <a:gd name="connsiteY4" fmla="*/ 91734 h 1727247"/>
              <a:gd name="connsiteX0" fmla="*/ 273992 w 1711080"/>
              <a:gd name="connsiteY0" fmla="*/ 107394 h 1742907"/>
              <a:gd name="connsiteX1" fmla="*/ 1466298 w 1711080"/>
              <a:gd name="connsiteY1" fmla="*/ 504643 h 1742907"/>
              <a:gd name="connsiteX2" fmla="*/ 1501036 w 1711080"/>
              <a:gd name="connsiteY2" fmla="*/ 1521016 h 1742907"/>
              <a:gd name="connsiteX3" fmla="*/ 311533 w 1711080"/>
              <a:gd name="connsiteY3" fmla="*/ 1565279 h 1742907"/>
              <a:gd name="connsiteX4" fmla="*/ 273992 w 1711080"/>
              <a:gd name="connsiteY4" fmla="*/ 107394 h 1742907"/>
              <a:gd name="connsiteX0" fmla="*/ 273992 w 1722567"/>
              <a:gd name="connsiteY0" fmla="*/ 107394 h 1742907"/>
              <a:gd name="connsiteX1" fmla="*/ 1466298 w 1722567"/>
              <a:gd name="connsiteY1" fmla="*/ 504643 h 1742907"/>
              <a:gd name="connsiteX2" fmla="*/ 1501036 w 1722567"/>
              <a:gd name="connsiteY2" fmla="*/ 1521016 h 1742907"/>
              <a:gd name="connsiteX3" fmla="*/ 311533 w 1722567"/>
              <a:gd name="connsiteY3" fmla="*/ 1565279 h 1742907"/>
              <a:gd name="connsiteX4" fmla="*/ 273992 w 1722567"/>
              <a:gd name="connsiteY4" fmla="*/ 107394 h 1742907"/>
              <a:gd name="connsiteX0" fmla="*/ 282397 w 1730972"/>
              <a:gd name="connsiteY0" fmla="*/ 107394 h 1742907"/>
              <a:gd name="connsiteX1" fmla="*/ 1474703 w 1730972"/>
              <a:gd name="connsiteY1" fmla="*/ 504643 h 1742907"/>
              <a:gd name="connsiteX2" fmla="*/ 1509441 w 1730972"/>
              <a:gd name="connsiteY2" fmla="*/ 1521016 h 1742907"/>
              <a:gd name="connsiteX3" fmla="*/ 319938 w 1730972"/>
              <a:gd name="connsiteY3" fmla="*/ 1565279 h 1742907"/>
              <a:gd name="connsiteX4" fmla="*/ 282397 w 1730972"/>
              <a:gd name="connsiteY4" fmla="*/ 107394 h 1742907"/>
              <a:gd name="connsiteX0" fmla="*/ 282397 w 1730972"/>
              <a:gd name="connsiteY0" fmla="*/ 107394 h 1758441"/>
              <a:gd name="connsiteX1" fmla="*/ 1474703 w 1730972"/>
              <a:gd name="connsiteY1" fmla="*/ 504643 h 1758441"/>
              <a:gd name="connsiteX2" fmla="*/ 1509441 w 1730972"/>
              <a:gd name="connsiteY2" fmla="*/ 1521016 h 1758441"/>
              <a:gd name="connsiteX3" fmla="*/ 319938 w 1730972"/>
              <a:gd name="connsiteY3" fmla="*/ 1565279 h 1758441"/>
              <a:gd name="connsiteX4" fmla="*/ 282397 w 1730972"/>
              <a:gd name="connsiteY4" fmla="*/ 107394 h 1758441"/>
              <a:gd name="connsiteX0" fmla="*/ 282397 w 1730972"/>
              <a:gd name="connsiteY0" fmla="*/ 107394 h 1774904"/>
              <a:gd name="connsiteX1" fmla="*/ 1474703 w 1730972"/>
              <a:gd name="connsiteY1" fmla="*/ 504643 h 1774904"/>
              <a:gd name="connsiteX2" fmla="*/ 1509441 w 1730972"/>
              <a:gd name="connsiteY2" fmla="*/ 1521016 h 1774904"/>
              <a:gd name="connsiteX3" fmla="*/ 319938 w 1730972"/>
              <a:gd name="connsiteY3" fmla="*/ 1565279 h 1774904"/>
              <a:gd name="connsiteX4" fmla="*/ 282397 w 1730972"/>
              <a:gd name="connsiteY4" fmla="*/ 107394 h 1774904"/>
              <a:gd name="connsiteX0" fmla="*/ 282397 w 1730972"/>
              <a:gd name="connsiteY0" fmla="*/ 107394 h 1749266"/>
              <a:gd name="connsiteX1" fmla="*/ 1474703 w 1730972"/>
              <a:gd name="connsiteY1" fmla="*/ 504643 h 1749266"/>
              <a:gd name="connsiteX2" fmla="*/ 1509441 w 1730972"/>
              <a:gd name="connsiteY2" fmla="*/ 1521016 h 1749266"/>
              <a:gd name="connsiteX3" fmla="*/ 319938 w 1730972"/>
              <a:gd name="connsiteY3" fmla="*/ 1565279 h 1749266"/>
              <a:gd name="connsiteX4" fmla="*/ 282397 w 1730972"/>
              <a:gd name="connsiteY4" fmla="*/ 107394 h 1749266"/>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314897 w 1756379"/>
              <a:gd name="connsiteY0" fmla="*/ 48351 h 1686661"/>
              <a:gd name="connsiteX1" fmla="*/ 1494503 w 1756379"/>
              <a:gd name="connsiteY1" fmla="*/ 451950 h 1686661"/>
              <a:gd name="connsiteX2" fmla="*/ 1541941 w 1756379"/>
              <a:gd name="connsiteY2" fmla="*/ 1461973 h 1686661"/>
              <a:gd name="connsiteX3" fmla="*/ 352438 w 1756379"/>
              <a:gd name="connsiteY3" fmla="*/ 1506236 h 1686661"/>
              <a:gd name="connsiteX4" fmla="*/ 314897 w 1756379"/>
              <a:gd name="connsiteY4" fmla="*/ 48351 h 1686661"/>
              <a:gd name="connsiteX0" fmla="*/ 314897 w 1756379"/>
              <a:gd name="connsiteY0" fmla="*/ 112516 h 1750826"/>
              <a:gd name="connsiteX1" fmla="*/ 1494503 w 1756379"/>
              <a:gd name="connsiteY1" fmla="*/ 516115 h 1750826"/>
              <a:gd name="connsiteX2" fmla="*/ 1541941 w 1756379"/>
              <a:gd name="connsiteY2" fmla="*/ 1526138 h 1750826"/>
              <a:gd name="connsiteX3" fmla="*/ 352438 w 1756379"/>
              <a:gd name="connsiteY3" fmla="*/ 1570401 h 1750826"/>
              <a:gd name="connsiteX4" fmla="*/ 314897 w 1756379"/>
              <a:gd name="connsiteY4" fmla="*/ 112516 h 1750826"/>
              <a:gd name="connsiteX0" fmla="*/ 304129 w 1745611"/>
              <a:gd name="connsiteY0" fmla="*/ 121341 h 1759651"/>
              <a:gd name="connsiteX1" fmla="*/ 1483735 w 1745611"/>
              <a:gd name="connsiteY1" fmla="*/ 524940 h 1759651"/>
              <a:gd name="connsiteX2" fmla="*/ 1531173 w 1745611"/>
              <a:gd name="connsiteY2" fmla="*/ 1534963 h 1759651"/>
              <a:gd name="connsiteX3" fmla="*/ 341670 w 1745611"/>
              <a:gd name="connsiteY3" fmla="*/ 1579226 h 1759651"/>
              <a:gd name="connsiteX4" fmla="*/ 304129 w 1745611"/>
              <a:gd name="connsiteY4" fmla="*/ 121341 h 1759651"/>
              <a:gd name="connsiteX0" fmla="*/ 305324 w 1746806"/>
              <a:gd name="connsiteY0" fmla="*/ 117152 h 1755462"/>
              <a:gd name="connsiteX1" fmla="*/ 1484930 w 1746806"/>
              <a:gd name="connsiteY1" fmla="*/ 520751 h 1755462"/>
              <a:gd name="connsiteX2" fmla="*/ 1532368 w 1746806"/>
              <a:gd name="connsiteY2" fmla="*/ 1530774 h 1755462"/>
              <a:gd name="connsiteX3" fmla="*/ 342865 w 1746806"/>
              <a:gd name="connsiteY3" fmla="*/ 1575037 h 1755462"/>
              <a:gd name="connsiteX4" fmla="*/ 305324 w 1746806"/>
              <a:gd name="connsiteY4" fmla="*/ 117152 h 1755462"/>
              <a:gd name="connsiteX0" fmla="*/ 288763 w 1730245"/>
              <a:gd name="connsiteY0" fmla="*/ 117152 h 1755462"/>
              <a:gd name="connsiteX1" fmla="*/ 1468369 w 1730245"/>
              <a:gd name="connsiteY1" fmla="*/ 520751 h 1755462"/>
              <a:gd name="connsiteX2" fmla="*/ 1515807 w 1730245"/>
              <a:gd name="connsiteY2" fmla="*/ 1530774 h 1755462"/>
              <a:gd name="connsiteX3" fmla="*/ 326304 w 1730245"/>
              <a:gd name="connsiteY3" fmla="*/ 1575037 h 1755462"/>
              <a:gd name="connsiteX4" fmla="*/ 288763 w 1730245"/>
              <a:gd name="connsiteY4" fmla="*/ 117152 h 1755462"/>
              <a:gd name="connsiteX0" fmla="*/ 288763 w 1739798"/>
              <a:gd name="connsiteY0" fmla="*/ 117152 h 1755462"/>
              <a:gd name="connsiteX1" fmla="*/ 1468369 w 1739798"/>
              <a:gd name="connsiteY1" fmla="*/ 520751 h 1755462"/>
              <a:gd name="connsiteX2" fmla="*/ 1515807 w 1739798"/>
              <a:gd name="connsiteY2" fmla="*/ 1530774 h 1755462"/>
              <a:gd name="connsiteX3" fmla="*/ 326304 w 1739798"/>
              <a:gd name="connsiteY3" fmla="*/ 1575037 h 1755462"/>
              <a:gd name="connsiteX4" fmla="*/ 288763 w 1739798"/>
              <a:gd name="connsiteY4" fmla="*/ 117152 h 1755462"/>
              <a:gd name="connsiteX0" fmla="*/ 282179 w 1733214"/>
              <a:gd name="connsiteY0" fmla="*/ 112168 h 1748138"/>
              <a:gd name="connsiteX1" fmla="*/ 1461785 w 1733214"/>
              <a:gd name="connsiteY1" fmla="*/ 515767 h 1748138"/>
              <a:gd name="connsiteX2" fmla="*/ 1509223 w 1733214"/>
              <a:gd name="connsiteY2" fmla="*/ 1525790 h 1748138"/>
              <a:gd name="connsiteX3" fmla="*/ 343532 w 1733214"/>
              <a:gd name="connsiteY3" fmla="*/ 1565290 h 1748138"/>
              <a:gd name="connsiteX4" fmla="*/ 282179 w 1733214"/>
              <a:gd name="connsiteY4" fmla="*/ 112168 h 1748138"/>
              <a:gd name="connsiteX0" fmla="*/ 296424 w 1747459"/>
              <a:gd name="connsiteY0" fmla="*/ 112168 h 1748138"/>
              <a:gd name="connsiteX1" fmla="*/ 1476030 w 1747459"/>
              <a:gd name="connsiteY1" fmla="*/ 515767 h 1748138"/>
              <a:gd name="connsiteX2" fmla="*/ 1523468 w 1747459"/>
              <a:gd name="connsiteY2" fmla="*/ 1525790 h 1748138"/>
              <a:gd name="connsiteX3" fmla="*/ 357777 w 1747459"/>
              <a:gd name="connsiteY3" fmla="*/ 1565290 h 1748138"/>
              <a:gd name="connsiteX4" fmla="*/ 296424 w 1747459"/>
              <a:gd name="connsiteY4" fmla="*/ 112168 h 1748138"/>
              <a:gd name="connsiteX0" fmla="*/ 296424 w 1747459"/>
              <a:gd name="connsiteY0" fmla="*/ 112168 h 1755230"/>
              <a:gd name="connsiteX1" fmla="*/ 1476030 w 1747459"/>
              <a:gd name="connsiteY1" fmla="*/ 515767 h 1755230"/>
              <a:gd name="connsiteX2" fmla="*/ 1523468 w 1747459"/>
              <a:gd name="connsiteY2" fmla="*/ 1525790 h 1755230"/>
              <a:gd name="connsiteX3" fmla="*/ 357777 w 1747459"/>
              <a:gd name="connsiteY3" fmla="*/ 1565290 h 1755230"/>
              <a:gd name="connsiteX4" fmla="*/ 296424 w 1747459"/>
              <a:gd name="connsiteY4" fmla="*/ 112168 h 1755230"/>
              <a:gd name="connsiteX0" fmla="*/ 287124 w 1651585"/>
              <a:gd name="connsiteY0" fmla="*/ 314860 h 1957922"/>
              <a:gd name="connsiteX1" fmla="*/ 1276230 w 1651585"/>
              <a:gd name="connsiteY1" fmla="*/ 346984 h 1957922"/>
              <a:gd name="connsiteX2" fmla="*/ 1514168 w 1651585"/>
              <a:gd name="connsiteY2" fmla="*/ 1728482 h 1957922"/>
              <a:gd name="connsiteX3" fmla="*/ 348477 w 1651585"/>
              <a:gd name="connsiteY3" fmla="*/ 1767982 h 1957922"/>
              <a:gd name="connsiteX4" fmla="*/ 287124 w 1651585"/>
              <a:gd name="connsiteY4" fmla="*/ 314860 h 1957922"/>
              <a:gd name="connsiteX0" fmla="*/ 146098 w 1767734"/>
              <a:gd name="connsiteY0" fmla="*/ 693073 h 1831310"/>
              <a:gd name="connsiteX1" fmla="*/ 1392379 w 1767734"/>
              <a:gd name="connsiteY1" fmla="*/ 220372 h 1831310"/>
              <a:gd name="connsiteX2" fmla="*/ 1630317 w 1767734"/>
              <a:gd name="connsiteY2" fmla="*/ 1601870 h 1831310"/>
              <a:gd name="connsiteX3" fmla="*/ 464626 w 1767734"/>
              <a:gd name="connsiteY3" fmla="*/ 1641370 h 1831310"/>
              <a:gd name="connsiteX4" fmla="*/ 146098 w 1767734"/>
              <a:gd name="connsiteY4" fmla="*/ 693073 h 1831310"/>
              <a:gd name="connsiteX0" fmla="*/ 146098 w 1767734"/>
              <a:gd name="connsiteY0" fmla="*/ 597520 h 1735757"/>
              <a:gd name="connsiteX1" fmla="*/ 1392379 w 1767734"/>
              <a:gd name="connsiteY1" fmla="*/ 124819 h 1735757"/>
              <a:gd name="connsiteX2" fmla="*/ 1630317 w 1767734"/>
              <a:gd name="connsiteY2" fmla="*/ 1506317 h 1735757"/>
              <a:gd name="connsiteX3" fmla="*/ 464626 w 1767734"/>
              <a:gd name="connsiteY3" fmla="*/ 1545817 h 1735757"/>
              <a:gd name="connsiteX4" fmla="*/ 146098 w 1767734"/>
              <a:gd name="connsiteY4" fmla="*/ 597520 h 1735757"/>
              <a:gd name="connsiteX0" fmla="*/ 142021 w 1773182"/>
              <a:gd name="connsiteY0" fmla="*/ 581033 h 1738320"/>
              <a:gd name="connsiteX1" fmla="*/ 1397827 w 1773182"/>
              <a:gd name="connsiteY1" fmla="*/ 127382 h 1738320"/>
              <a:gd name="connsiteX2" fmla="*/ 1635765 w 1773182"/>
              <a:gd name="connsiteY2" fmla="*/ 1508880 h 1738320"/>
              <a:gd name="connsiteX3" fmla="*/ 470074 w 1773182"/>
              <a:gd name="connsiteY3" fmla="*/ 1548380 h 1738320"/>
              <a:gd name="connsiteX4" fmla="*/ 142021 w 1773182"/>
              <a:gd name="connsiteY4" fmla="*/ 581033 h 1738320"/>
              <a:gd name="connsiteX0" fmla="*/ 142021 w 1682204"/>
              <a:gd name="connsiteY0" fmla="*/ 581033 h 1708044"/>
              <a:gd name="connsiteX1" fmla="*/ 1397827 w 1682204"/>
              <a:gd name="connsiteY1" fmla="*/ 127382 h 1708044"/>
              <a:gd name="connsiteX2" fmla="*/ 1473840 w 1682204"/>
              <a:gd name="connsiteY2" fmla="*/ 1442205 h 1708044"/>
              <a:gd name="connsiteX3" fmla="*/ 470074 w 1682204"/>
              <a:gd name="connsiteY3" fmla="*/ 1548380 h 1708044"/>
              <a:gd name="connsiteX4" fmla="*/ 142021 w 1682204"/>
              <a:gd name="connsiteY4" fmla="*/ 581033 h 1708044"/>
              <a:gd name="connsiteX0" fmla="*/ 142021 w 1710397"/>
              <a:gd name="connsiteY0" fmla="*/ 581033 h 1708044"/>
              <a:gd name="connsiteX1" fmla="*/ 1397827 w 1710397"/>
              <a:gd name="connsiteY1" fmla="*/ 127382 h 1708044"/>
              <a:gd name="connsiteX2" fmla="*/ 1473840 w 1710397"/>
              <a:gd name="connsiteY2" fmla="*/ 1442205 h 1708044"/>
              <a:gd name="connsiteX3" fmla="*/ 470074 w 1710397"/>
              <a:gd name="connsiteY3" fmla="*/ 1548380 h 1708044"/>
              <a:gd name="connsiteX4" fmla="*/ 142021 w 1710397"/>
              <a:gd name="connsiteY4" fmla="*/ 581033 h 1708044"/>
              <a:gd name="connsiteX0" fmla="*/ 313243 w 1881619"/>
              <a:gd name="connsiteY0" fmla="*/ 582632 h 1758263"/>
              <a:gd name="connsiteX1" fmla="*/ 1569049 w 1881619"/>
              <a:gd name="connsiteY1" fmla="*/ 128981 h 1758263"/>
              <a:gd name="connsiteX2" fmla="*/ 1645062 w 1881619"/>
              <a:gd name="connsiteY2" fmla="*/ 1443804 h 1758263"/>
              <a:gd name="connsiteX3" fmla="*/ 355546 w 1881619"/>
              <a:gd name="connsiteY3" fmla="*/ 1626179 h 1758263"/>
              <a:gd name="connsiteX4" fmla="*/ 313243 w 1881619"/>
              <a:gd name="connsiteY4" fmla="*/ 582632 h 1758263"/>
              <a:gd name="connsiteX0" fmla="*/ 139893 w 1708269"/>
              <a:gd name="connsiteY0" fmla="*/ 582632 h 1758263"/>
              <a:gd name="connsiteX1" fmla="*/ 1395699 w 1708269"/>
              <a:gd name="connsiteY1" fmla="*/ 128981 h 1758263"/>
              <a:gd name="connsiteX2" fmla="*/ 1471712 w 1708269"/>
              <a:gd name="connsiteY2" fmla="*/ 1443804 h 1758263"/>
              <a:gd name="connsiteX3" fmla="*/ 182196 w 1708269"/>
              <a:gd name="connsiteY3" fmla="*/ 1626179 h 1758263"/>
              <a:gd name="connsiteX4" fmla="*/ 139893 w 1708269"/>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37678"/>
              <a:gd name="connsiteX1" fmla="*/ 1434470 w 1747040"/>
              <a:gd name="connsiteY1" fmla="*/ 128981 h 1737678"/>
              <a:gd name="connsiteX2" fmla="*/ 1510483 w 1747040"/>
              <a:gd name="connsiteY2" fmla="*/ 1443804 h 1737678"/>
              <a:gd name="connsiteX3" fmla="*/ 220967 w 1747040"/>
              <a:gd name="connsiteY3" fmla="*/ 1626179 h 1737678"/>
              <a:gd name="connsiteX4" fmla="*/ 178664 w 1747040"/>
              <a:gd name="connsiteY4" fmla="*/ 582632 h 1737678"/>
              <a:gd name="connsiteX0" fmla="*/ 178664 w 1723429"/>
              <a:gd name="connsiteY0" fmla="*/ 582632 h 1737678"/>
              <a:gd name="connsiteX1" fmla="*/ 1434470 w 1723429"/>
              <a:gd name="connsiteY1" fmla="*/ 128981 h 1737678"/>
              <a:gd name="connsiteX2" fmla="*/ 1510483 w 1723429"/>
              <a:gd name="connsiteY2" fmla="*/ 1443804 h 1737678"/>
              <a:gd name="connsiteX3" fmla="*/ 220967 w 1723429"/>
              <a:gd name="connsiteY3" fmla="*/ 1626179 h 1737678"/>
              <a:gd name="connsiteX4" fmla="*/ 178664 w 1723429"/>
              <a:gd name="connsiteY4" fmla="*/ 582632 h 1737678"/>
              <a:gd name="connsiteX0" fmla="*/ 178664 w 1723429"/>
              <a:gd name="connsiteY0" fmla="*/ 582632 h 1764261"/>
              <a:gd name="connsiteX1" fmla="*/ 1434470 w 1723429"/>
              <a:gd name="connsiteY1" fmla="*/ 128981 h 1764261"/>
              <a:gd name="connsiteX2" fmla="*/ 1510483 w 1723429"/>
              <a:gd name="connsiteY2" fmla="*/ 1443804 h 1764261"/>
              <a:gd name="connsiteX3" fmla="*/ 220967 w 1723429"/>
              <a:gd name="connsiteY3" fmla="*/ 1626179 h 1764261"/>
              <a:gd name="connsiteX4" fmla="*/ 178664 w 1723429"/>
              <a:gd name="connsiteY4" fmla="*/ 582632 h 1764261"/>
              <a:gd name="connsiteX0" fmla="*/ 178664 w 1725738"/>
              <a:gd name="connsiteY0" fmla="*/ 582632 h 1764261"/>
              <a:gd name="connsiteX1" fmla="*/ 1434470 w 1725738"/>
              <a:gd name="connsiteY1" fmla="*/ 128981 h 1764261"/>
              <a:gd name="connsiteX2" fmla="*/ 1510483 w 1725738"/>
              <a:gd name="connsiteY2" fmla="*/ 1443804 h 1764261"/>
              <a:gd name="connsiteX3" fmla="*/ 220967 w 1725738"/>
              <a:gd name="connsiteY3" fmla="*/ 1626179 h 1764261"/>
              <a:gd name="connsiteX4" fmla="*/ 178664 w 1725738"/>
              <a:gd name="connsiteY4" fmla="*/ 582632 h 17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38" h="1764261">
                <a:moveTo>
                  <a:pt x="178664" y="582632"/>
                </a:moveTo>
                <a:cubicBezTo>
                  <a:pt x="380915" y="333099"/>
                  <a:pt x="960088" y="-260610"/>
                  <a:pt x="1434470" y="128981"/>
                </a:cubicBezTo>
                <a:cubicBezTo>
                  <a:pt x="1866177" y="590103"/>
                  <a:pt x="1753651" y="1220433"/>
                  <a:pt x="1510483" y="1443804"/>
                </a:cubicBezTo>
                <a:cubicBezTo>
                  <a:pt x="1197093" y="1784276"/>
                  <a:pt x="496910" y="1867106"/>
                  <a:pt x="220967" y="1626179"/>
                </a:cubicBezTo>
                <a:cubicBezTo>
                  <a:pt x="-108767" y="1477141"/>
                  <a:pt x="-23587" y="832165"/>
                  <a:pt x="178664" y="582632"/>
                </a:cubicBezTo>
                <a:close/>
              </a:path>
            </a:pathLst>
          </a:custGeom>
          <a:solidFill>
            <a:srgbClr val="F1FBFD"/>
          </a:solidFill>
          <a:ln>
            <a:noFill/>
          </a:ln>
          <a:effectLst>
            <a:outerShdw blurRad="1270000" sx="156000" sy="156000" algn="ctr" rotWithShape="0">
              <a:srgbClr val="F1FBF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5" name="Picture Placeholder 4"/>
          <p:cNvSpPr>
            <a:spLocks noGrp="1"/>
          </p:cNvSpPr>
          <p:nvPr>
            <p:ph type="pic" sz="quarter" idx="12" hasCustomPrompt="1"/>
          </p:nvPr>
        </p:nvSpPr>
        <p:spPr>
          <a:xfrm>
            <a:off x="941294" y="2904565"/>
            <a:ext cx="4222376" cy="2971800"/>
          </a:xfrm>
          <a:custGeom>
            <a:avLst/>
            <a:gdLst>
              <a:gd name="connsiteX0" fmla="*/ 0 w 4222376"/>
              <a:gd name="connsiteY0" fmla="*/ 0 h 2971800"/>
              <a:gd name="connsiteX1" fmla="*/ 4222376 w 4222376"/>
              <a:gd name="connsiteY1" fmla="*/ 0 h 2971800"/>
              <a:gd name="connsiteX2" fmla="*/ 4222376 w 4222376"/>
              <a:gd name="connsiteY2" fmla="*/ 2971800 h 2971800"/>
              <a:gd name="connsiteX3" fmla="*/ 811299 w 4222376"/>
              <a:gd name="connsiteY3" fmla="*/ 2971800 h 2971800"/>
              <a:gd name="connsiteX4" fmla="*/ 0 w 4222376"/>
              <a:gd name="connsiteY4" fmla="*/ 2160501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376" h="2971800">
                <a:moveTo>
                  <a:pt x="0" y="0"/>
                </a:moveTo>
                <a:lnTo>
                  <a:pt x="4222376" y="0"/>
                </a:lnTo>
                <a:lnTo>
                  <a:pt x="4222376" y="2971800"/>
                </a:lnTo>
                <a:lnTo>
                  <a:pt x="811299" y="2971800"/>
                </a:lnTo>
                <a:cubicBezTo>
                  <a:pt x="363231" y="2971800"/>
                  <a:pt x="0" y="2608569"/>
                  <a:pt x="0" y="2160501"/>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6" name="Picture Placeholder 5"/>
          <p:cNvSpPr>
            <a:spLocks noGrp="1"/>
          </p:cNvSpPr>
          <p:nvPr>
            <p:ph type="pic" sz="quarter" idx="13" hasCustomPrompt="1"/>
          </p:nvPr>
        </p:nvSpPr>
        <p:spPr>
          <a:xfrm>
            <a:off x="6199094" y="2904565"/>
            <a:ext cx="4222376" cy="2971800"/>
          </a:xfrm>
          <a:custGeom>
            <a:avLst/>
            <a:gdLst>
              <a:gd name="connsiteX0" fmla="*/ 0 w 4222376"/>
              <a:gd name="connsiteY0" fmla="*/ 0 h 2971800"/>
              <a:gd name="connsiteX1" fmla="*/ 4222376 w 4222376"/>
              <a:gd name="connsiteY1" fmla="*/ 0 h 2971800"/>
              <a:gd name="connsiteX2" fmla="*/ 4222376 w 4222376"/>
              <a:gd name="connsiteY2" fmla="*/ 2971800 h 2971800"/>
              <a:gd name="connsiteX3" fmla="*/ 811299 w 4222376"/>
              <a:gd name="connsiteY3" fmla="*/ 2971800 h 2971800"/>
              <a:gd name="connsiteX4" fmla="*/ 0 w 4222376"/>
              <a:gd name="connsiteY4" fmla="*/ 2160501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376" h="2971800">
                <a:moveTo>
                  <a:pt x="0" y="0"/>
                </a:moveTo>
                <a:lnTo>
                  <a:pt x="4222376" y="0"/>
                </a:lnTo>
                <a:lnTo>
                  <a:pt x="4222376" y="2971800"/>
                </a:lnTo>
                <a:lnTo>
                  <a:pt x="811299" y="2971800"/>
                </a:lnTo>
                <a:cubicBezTo>
                  <a:pt x="363231" y="2971800"/>
                  <a:pt x="0" y="2608569"/>
                  <a:pt x="0" y="2160501"/>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590872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7620000" y="2014538"/>
            <a:ext cx="3063875" cy="3063875"/>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9" name="Picture Placeholder 3"/>
          <p:cNvSpPr>
            <a:spLocks noGrp="1"/>
          </p:cNvSpPr>
          <p:nvPr>
            <p:ph type="pic" sz="quarter" idx="13" hasCustomPrompt="1"/>
          </p:nvPr>
        </p:nvSpPr>
        <p:spPr>
          <a:xfrm>
            <a:off x="6877685" y="4069081"/>
            <a:ext cx="1484630" cy="1484630"/>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0" name="Picture Placeholder 3"/>
          <p:cNvSpPr>
            <a:spLocks noGrp="1"/>
          </p:cNvSpPr>
          <p:nvPr>
            <p:ph type="pic" sz="quarter" idx="14" hasCustomPrompt="1"/>
          </p:nvPr>
        </p:nvSpPr>
        <p:spPr>
          <a:xfrm>
            <a:off x="10137332" y="1897969"/>
            <a:ext cx="1093086" cy="1093086"/>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1" name="Picture Placeholder 3"/>
          <p:cNvSpPr>
            <a:spLocks noGrp="1"/>
          </p:cNvSpPr>
          <p:nvPr>
            <p:ph type="pic" sz="quarter" idx="15" hasCustomPrompt="1"/>
          </p:nvPr>
        </p:nvSpPr>
        <p:spPr>
          <a:xfrm>
            <a:off x="6300123" y="2827847"/>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2" name="Picture Placeholder 3"/>
          <p:cNvSpPr>
            <a:spLocks noGrp="1"/>
          </p:cNvSpPr>
          <p:nvPr>
            <p:ph type="pic" sz="quarter" idx="16" hasCustomPrompt="1"/>
          </p:nvPr>
        </p:nvSpPr>
        <p:spPr>
          <a:xfrm>
            <a:off x="8889595" y="5593735"/>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3" name="Picture Placeholder 3"/>
          <p:cNvSpPr>
            <a:spLocks noGrp="1"/>
          </p:cNvSpPr>
          <p:nvPr>
            <p:ph type="pic" sz="quarter" idx="17" hasCustomPrompt="1"/>
          </p:nvPr>
        </p:nvSpPr>
        <p:spPr>
          <a:xfrm>
            <a:off x="8934834" y="780588"/>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7" name="Picture Placeholder 3"/>
          <p:cNvSpPr>
            <a:spLocks noGrp="1"/>
          </p:cNvSpPr>
          <p:nvPr>
            <p:ph type="pic" sz="quarter" idx="18" hasCustomPrompt="1"/>
          </p:nvPr>
        </p:nvSpPr>
        <p:spPr>
          <a:xfrm>
            <a:off x="10683875" y="4034859"/>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8" name="Picture Placeholder 3"/>
          <p:cNvSpPr>
            <a:spLocks noGrp="1"/>
          </p:cNvSpPr>
          <p:nvPr>
            <p:ph type="pic" sz="quarter" idx="19" hasCustomPrompt="1"/>
          </p:nvPr>
        </p:nvSpPr>
        <p:spPr>
          <a:xfrm>
            <a:off x="7332586" y="1610254"/>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01864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45829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Freeform 15"/>
          <p:cNvSpPr/>
          <p:nvPr userDrawn="1"/>
        </p:nvSpPr>
        <p:spPr>
          <a:xfrm>
            <a:off x="0" y="0"/>
            <a:ext cx="6096000" cy="6858000"/>
          </a:xfrm>
          <a:custGeom>
            <a:avLst/>
            <a:gdLst>
              <a:gd name="connsiteX0" fmla="*/ 0 w 6127377"/>
              <a:gd name="connsiteY0" fmla="*/ 0 h 3409949"/>
              <a:gd name="connsiteX1" fmla="*/ 6127377 w 6127377"/>
              <a:gd name="connsiteY1" fmla="*/ 0 h 3409949"/>
              <a:gd name="connsiteX2" fmla="*/ 6127377 w 6127377"/>
              <a:gd name="connsiteY2" fmla="*/ 2502773 h 3409949"/>
              <a:gd name="connsiteX3" fmla="*/ 5220201 w 6127377"/>
              <a:gd name="connsiteY3" fmla="*/ 3409949 h 3409949"/>
              <a:gd name="connsiteX4" fmla="*/ 0 w 6127377"/>
              <a:gd name="connsiteY4" fmla="*/ 3409949 h 3409949"/>
              <a:gd name="connsiteX5" fmla="*/ 0 w 6127377"/>
              <a:gd name="connsiteY5" fmla="*/ 0 h 340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7377" h="3409949">
                <a:moveTo>
                  <a:pt x="0" y="0"/>
                </a:moveTo>
                <a:lnTo>
                  <a:pt x="6127377" y="0"/>
                </a:lnTo>
                <a:lnTo>
                  <a:pt x="6127377" y="2502773"/>
                </a:lnTo>
                <a:cubicBezTo>
                  <a:pt x="6127377" y="3003792"/>
                  <a:pt x="5721220" y="3409949"/>
                  <a:pt x="5220201" y="3409949"/>
                </a:cubicBezTo>
                <a:lnTo>
                  <a:pt x="0" y="3409949"/>
                </a:lnTo>
                <a:lnTo>
                  <a:pt x="0" y="0"/>
                </a:lnTo>
                <a:close/>
              </a:path>
            </a:pathLst>
          </a:custGeom>
          <a:solidFill>
            <a:schemeClr val="accent1">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9" name="Picture Placeholder 8"/>
          <p:cNvSpPr>
            <a:spLocks noGrp="1"/>
          </p:cNvSpPr>
          <p:nvPr>
            <p:ph type="pic" sz="quarter" idx="12" hasCustomPrompt="1"/>
          </p:nvPr>
        </p:nvSpPr>
        <p:spPr>
          <a:xfrm>
            <a:off x="1456175" y="3347652"/>
            <a:ext cx="1826579" cy="1946571"/>
          </a:xfrm>
          <a:custGeom>
            <a:avLst/>
            <a:gdLst>
              <a:gd name="connsiteX0" fmla="*/ 626482 w 1747460"/>
              <a:gd name="connsiteY0" fmla="*/ 1 h 1755231"/>
              <a:gd name="connsiteX1" fmla="*/ 1476031 w 1747460"/>
              <a:gd name="connsiteY1" fmla="*/ 515768 h 1755231"/>
              <a:gd name="connsiteX2" fmla="*/ 1523469 w 1747460"/>
              <a:gd name="connsiteY2" fmla="*/ 1525791 h 1755231"/>
              <a:gd name="connsiteX3" fmla="*/ 357778 w 1747460"/>
              <a:gd name="connsiteY3" fmla="*/ 1565291 h 1755231"/>
              <a:gd name="connsiteX4" fmla="*/ 296425 w 1747460"/>
              <a:gd name="connsiteY4" fmla="*/ 112169 h 1755231"/>
              <a:gd name="connsiteX5" fmla="*/ 626482 w 1747460"/>
              <a:gd name="connsiteY5" fmla="*/ 1 h 1755231"/>
              <a:gd name="connsiteX0" fmla="*/ 626482 w 1692947"/>
              <a:gd name="connsiteY0" fmla="*/ 1 h 1755231"/>
              <a:gd name="connsiteX1" fmla="*/ 1367390 w 1692947"/>
              <a:gd name="connsiteY1" fmla="*/ 606303 h 1755231"/>
              <a:gd name="connsiteX2" fmla="*/ 1523469 w 1692947"/>
              <a:gd name="connsiteY2" fmla="*/ 1525791 h 1755231"/>
              <a:gd name="connsiteX3" fmla="*/ 357778 w 1692947"/>
              <a:gd name="connsiteY3" fmla="*/ 1565291 h 1755231"/>
              <a:gd name="connsiteX4" fmla="*/ 296425 w 1692947"/>
              <a:gd name="connsiteY4" fmla="*/ 112169 h 1755231"/>
              <a:gd name="connsiteX5" fmla="*/ 626482 w 1692947"/>
              <a:gd name="connsiteY5" fmla="*/ 1 h 1755231"/>
              <a:gd name="connsiteX0" fmla="*/ 852818 w 1610135"/>
              <a:gd name="connsiteY0" fmla="*/ 0 h 1827658"/>
              <a:gd name="connsiteX1" fmla="*/ 1367390 w 1610135"/>
              <a:gd name="connsiteY1" fmla="*/ 678730 h 1827658"/>
              <a:gd name="connsiteX2" fmla="*/ 1523469 w 1610135"/>
              <a:gd name="connsiteY2" fmla="*/ 1598218 h 1827658"/>
              <a:gd name="connsiteX3" fmla="*/ 357778 w 1610135"/>
              <a:gd name="connsiteY3" fmla="*/ 1637718 h 1827658"/>
              <a:gd name="connsiteX4" fmla="*/ 296425 w 1610135"/>
              <a:gd name="connsiteY4" fmla="*/ 184596 h 1827658"/>
              <a:gd name="connsiteX5" fmla="*/ 852818 w 1610135"/>
              <a:gd name="connsiteY5" fmla="*/ 0 h 1827658"/>
              <a:gd name="connsiteX0" fmla="*/ 852818 w 1810566"/>
              <a:gd name="connsiteY0" fmla="*/ 0 h 1781316"/>
              <a:gd name="connsiteX1" fmla="*/ 1367390 w 1810566"/>
              <a:gd name="connsiteY1" fmla="*/ 678730 h 1781316"/>
              <a:gd name="connsiteX2" fmla="*/ 1749805 w 1810566"/>
              <a:gd name="connsiteY2" fmla="*/ 1489577 h 1781316"/>
              <a:gd name="connsiteX3" fmla="*/ 357778 w 1810566"/>
              <a:gd name="connsiteY3" fmla="*/ 1637718 h 1781316"/>
              <a:gd name="connsiteX4" fmla="*/ 296425 w 1810566"/>
              <a:gd name="connsiteY4" fmla="*/ 184596 h 1781316"/>
              <a:gd name="connsiteX5" fmla="*/ 852818 w 1810566"/>
              <a:gd name="connsiteY5" fmla="*/ 0 h 1781316"/>
              <a:gd name="connsiteX0" fmla="*/ 852818 w 1889441"/>
              <a:gd name="connsiteY0" fmla="*/ 0 h 1781316"/>
              <a:gd name="connsiteX1" fmla="*/ 1745460 w 1889441"/>
              <a:gd name="connsiteY1" fmla="*/ 467714 h 1781316"/>
              <a:gd name="connsiteX2" fmla="*/ 1749805 w 1889441"/>
              <a:gd name="connsiteY2" fmla="*/ 1489577 h 1781316"/>
              <a:gd name="connsiteX3" fmla="*/ 357778 w 1889441"/>
              <a:gd name="connsiteY3" fmla="*/ 1637718 h 1781316"/>
              <a:gd name="connsiteX4" fmla="*/ 296425 w 1889441"/>
              <a:gd name="connsiteY4" fmla="*/ 184596 h 1781316"/>
              <a:gd name="connsiteX5" fmla="*/ 852818 w 1889441"/>
              <a:gd name="connsiteY5" fmla="*/ 0 h 1781316"/>
              <a:gd name="connsiteX0" fmla="*/ 852818 w 1847631"/>
              <a:gd name="connsiteY0" fmla="*/ 0 h 1781316"/>
              <a:gd name="connsiteX1" fmla="*/ 1613576 w 1847631"/>
              <a:gd name="connsiteY1" fmla="*/ 669937 h 1781316"/>
              <a:gd name="connsiteX2" fmla="*/ 1749805 w 1847631"/>
              <a:gd name="connsiteY2" fmla="*/ 1489577 h 1781316"/>
              <a:gd name="connsiteX3" fmla="*/ 357778 w 1847631"/>
              <a:gd name="connsiteY3" fmla="*/ 1637718 h 1781316"/>
              <a:gd name="connsiteX4" fmla="*/ 296425 w 1847631"/>
              <a:gd name="connsiteY4" fmla="*/ 184596 h 1781316"/>
              <a:gd name="connsiteX5" fmla="*/ 852818 w 1847631"/>
              <a:gd name="connsiteY5" fmla="*/ 0 h 1781316"/>
              <a:gd name="connsiteX0" fmla="*/ 852818 w 1903923"/>
              <a:gd name="connsiteY0" fmla="*/ 0 h 1781316"/>
              <a:gd name="connsiteX1" fmla="*/ 1613576 w 1903923"/>
              <a:gd name="connsiteY1" fmla="*/ 669937 h 1781316"/>
              <a:gd name="connsiteX2" fmla="*/ 1749805 w 1903923"/>
              <a:gd name="connsiteY2" fmla="*/ 1489577 h 1781316"/>
              <a:gd name="connsiteX3" fmla="*/ 357778 w 1903923"/>
              <a:gd name="connsiteY3" fmla="*/ 1637718 h 1781316"/>
              <a:gd name="connsiteX4" fmla="*/ 296425 w 1903923"/>
              <a:gd name="connsiteY4" fmla="*/ 184596 h 1781316"/>
              <a:gd name="connsiteX5" fmla="*/ 852818 w 1903923"/>
              <a:gd name="connsiteY5" fmla="*/ 0 h 1781316"/>
              <a:gd name="connsiteX0" fmla="*/ 1160549 w 1837988"/>
              <a:gd name="connsiteY0" fmla="*/ 0 h 1842862"/>
              <a:gd name="connsiteX1" fmla="*/ 1613576 w 1837988"/>
              <a:gd name="connsiteY1" fmla="*/ 731483 h 1842862"/>
              <a:gd name="connsiteX2" fmla="*/ 1749805 w 1837988"/>
              <a:gd name="connsiteY2" fmla="*/ 1551123 h 1842862"/>
              <a:gd name="connsiteX3" fmla="*/ 357778 w 1837988"/>
              <a:gd name="connsiteY3" fmla="*/ 1699264 h 1842862"/>
              <a:gd name="connsiteX4" fmla="*/ 296425 w 1837988"/>
              <a:gd name="connsiteY4" fmla="*/ 246142 h 1842862"/>
              <a:gd name="connsiteX5" fmla="*/ 1160549 w 1837988"/>
              <a:gd name="connsiteY5" fmla="*/ 0 h 1842862"/>
              <a:gd name="connsiteX0" fmla="*/ 1160549 w 1910219"/>
              <a:gd name="connsiteY0" fmla="*/ 0 h 1842862"/>
              <a:gd name="connsiteX1" fmla="*/ 1613576 w 1910219"/>
              <a:gd name="connsiteY1" fmla="*/ 731483 h 1842862"/>
              <a:gd name="connsiteX2" fmla="*/ 1749805 w 1910219"/>
              <a:gd name="connsiteY2" fmla="*/ 1551123 h 1842862"/>
              <a:gd name="connsiteX3" fmla="*/ 357778 w 1910219"/>
              <a:gd name="connsiteY3" fmla="*/ 1699264 h 1842862"/>
              <a:gd name="connsiteX4" fmla="*/ 296425 w 1910219"/>
              <a:gd name="connsiteY4" fmla="*/ 246142 h 1842862"/>
              <a:gd name="connsiteX5" fmla="*/ 1160549 w 1910219"/>
              <a:gd name="connsiteY5" fmla="*/ 0 h 1842862"/>
              <a:gd name="connsiteX0" fmla="*/ 1600164 w 1826579"/>
              <a:gd name="connsiteY0" fmla="*/ 1 h 1754940"/>
              <a:gd name="connsiteX1" fmla="*/ 1613576 w 1826579"/>
              <a:gd name="connsiteY1" fmla="*/ 643561 h 1754940"/>
              <a:gd name="connsiteX2" fmla="*/ 1749805 w 1826579"/>
              <a:gd name="connsiteY2" fmla="*/ 1463201 h 1754940"/>
              <a:gd name="connsiteX3" fmla="*/ 357778 w 1826579"/>
              <a:gd name="connsiteY3" fmla="*/ 1611342 h 1754940"/>
              <a:gd name="connsiteX4" fmla="*/ 296425 w 1826579"/>
              <a:gd name="connsiteY4" fmla="*/ 158220 h 1754940"/>
              <a:gd name="connsiteX5" fmla="*/ 1600164 w 1826579"/>
              <a:gd name="connsiteY5" fmla="*/ 1 h 1754940"/>
              <a:gd name="connsiteX0" fmla="*/ 1600164 w 1826579"/>
              <a:gd name="connsiteY0" fmla="*/ 191632 h 1946571"/>
              <a:gd name="connsiteX1" fmla="*/ 1613576 w 1826579"/>
              <a:gd name="connsiteY1" fmla="*/ 835192 h 1946571"/>
              <a:gd name="connsiteX2" fmla="*/ 1749805 w 1826579"/>
              <a:gd name="connsiteY2" fmla="*/ 1654832 h 1946571"/>
              <a:gd name="connsiteX3" fmla="*/ 357778 w 1826579"/>
              <a:gd name="connsiteY3" fmla="*/ 1802973 h 1946571"/>
              <a:gd name="connsiteX4" fmla="*/ 296425 w 1826579"/>
              <a:gd name="connsiteY4" fmla="*/ 349851 h 1946571"/>
              <a:gd name="connsiteX5" fmla="*/ 1600164 w 1826579"/>
              <a:gd name="connsiteY5" fmla="*/ 191632 h 1946571"/>
              <a:gd name="connsiteX0" fmla="*/ 1600164 w 1826579"/>
              <a:gd name="connsiteY0" fmla="*/ 191632 h 1946571"/>
              <a:gd name="connsiteX1" fmla="*/ 1613576 w 1826579"/>
              <a:gd name="connsiteY1" fmla="*/ 835192 h 1946571"/>
              <a:gd name="connsiteX2" fmla="*/ 1749805 w 1826579"/>
              <a:gd name="connsiteY2" fmla="*/ 1654832 h 1946571"/>
              <a:gd name="connsiteX3" fmla="*/ 357778 w 1826579"/>
              <a:gd name="connsiteY3" fmla="*/ 1802973 h 1946571"/>
              <a:gd name="connsiteX4" fmla="*/ 296425 w 1826579"/>
              <a:gd name="connsiteY4" fmla="*/ 349851 h 1946571"/>
              <a:gd name="connsiteX5" fmla="*/ 1600164 w 1826579"/>
              <a:gd name="connsiteY5" fmla="*/ 191632 h 194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579" h="1946571">
                <a:moveTo>
                  <a:pt x="1600164" y="191632"/>
                </a:moveTo>
                <a:cubicBezTo>
                  <a:pt x="1812989" y="411445"/>
                  <a:pt x="1588636" y="591325"/>
                  <a:pt x="1613576" y="835192"/>
                </a:cubicBezTo>
                <a:cubicBezTo>
                  <a:pt x="1638516" y="1079059"/>
                  <a:pt x="1973923" y="1463211"/>
                  <a:pt x="1749805" y="1654832"/>
                </a:cubicBezTo>
                <a:cubicBezTo>
                  <a:pt x="1261790" y="1973079"/>
                  <a:pt x="633721" y="2043900"/>
                  <a:pt x="357778" y="1802973"/>
                </a:cubicBezTo>
                <a:cubicBezTo>
                  <a:pt x="-295806" y="1034810"/>
                  <a:pt x="110050" y="524772"/>
                  <a:pt x="296425" y="349851"/>
                </a:cubicBezTo>
                <a:cubicBezTo>
                  <a:pt x="366316" y="284256"/>
                  <a:pt x="920312" y="-291948"/>
                  <a:pt x="1600164" y="191632"/>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1" name="Picture Placeholder 10"/>
          <p:cNvSpPr>
            <a:spLocks noGrp="1"/>
          </p:cNvSpPr>
          <p:nvPr>
            <p:ph type="pic" sz="quarter" idx="13" hasCustomPrompt="1"/>
          </p:nvPr>
        </p:nvSpPr>
        <p:spPr>
          <a:xfrm>
            <a:off x="8902531" y="3428677"/>
            <a:ext cx="1915107" cy="1979676"/>
          </a:xfrm>
          <a:custGeom>
            <a:avLst/>
            <a:gdLst>
              <a:gd name="connsiteX0" fmla="*/ 1066563 w 1725739"/>
              <a:gd name="connsiteY0" fmla="*/ 416 h 1764262"/>
              <a:gd name="connsiteX1" fmla="*/ 1434471 w 1725739"/>
              <a:gd name="connsiteY1" fmla="*/ 128982 h 1764262"/>
              <a:gd name="connsiteX2" fmla="*/ 1510484 w 1725739"/>
              <a:gd name="connsiteY2" fmla="*/ 1443805 h 1764262"/>
              <a:gd name="connsiteX3" fmla="*/ 220968 w 1725739"/>
              <a:gd name="connsiteY3" fmla="*/ 1626180 h 1764262"/>
              <a:gd name="connsiteX4" fmla="*/ 178665 w 1725739"/>
              <a:gd name="connsiteY4" fmla="*/ 582633 h 1764262"/>
              <a:gd name="connsiteX5" fmla="*/ 1066563 w 1725739"/>
              <a:gd name="connsiteY5" fmla="*/ 416 h 1764262"/>
              <a:gd name="connsiteX0" fmla="*/ 903600 w 1725739"/>
              <a:gd name="connsiteY0" fmla="*/ 80 h 1935942"/>
              <a:gd name="connsiteX1" fmla="*/ 1434471 w 1725739"/>
              <a:gd name="connsiteY1" fmla="*/ 300662 h 1935942"/>
              <a:gd name="connsiteX2" fmla="*/ 1510484 w 1725739"/>
              <a:gd name="connsiteY2" fmla="*/ 1615485 h 1935942"/>
              <a:gd name="connsiteX3" fmla="*/ 220968 w 1725739"/>
              <a:gd name="connsiteY3" fmla="*/ 1797860 h 1935942"/>
              <a:gd name="connsiteX4" fmla="*/ 178665 w 1725739"/>
              <a:gd name="connsiteY4" fmla="*/ 754313 h 1935942"/>
              <a:gd name="connsiteX5" fmla="*/ 903600 w 1725739"/>
              <a:gd name="connsiteY5" fmla="*/ 80 h 1935942"/>
              <a:gd name="connsiteX0" fmla="*/ 903600 w 1799895"/>
              <a:gd name="connsiteY0" fmla="*/ 102 h 1935964"/>
              <a:gd name="connsiteX1" fmla="*/ 1561219 w 1799895"/>
              <a:gd name="connsiteY1" fmla="*/ 255417 h 1935964"/>
              <a:gd name="connsiteX2" fmla="*/ 1510484 w 1799895"/>
              <a:gd name="connsiteY2" fmla="*/ 1615507 h 1935964"/>
              <a:gd name="connsiteX3" fmla="*/ 220968 w 1799895"/>
              <a:gd name="connsiteY3" fmla="*/ 1797882 h 1935964"/>
              <a:gd name="connsiteX4" fmla="*/ 178665 w 1799895"/>
              <a:gd name="connsiteY4" fmla="*/ 754335 h 1935964"/>
              <a:gd name="connsiteX5" fmla="*/ 903600 w 1799895"/>
              <a:gd name="connsiteY5" fmla="*/ 102 h 1935964"/>
              <a:gd name="connsiteX0" fmla="*/ 903600 w 1852488"/>
              <a:gd name="connsiteY0" fmla="*/ 102 h 1979411"/>
              <a:gd name="connsiteX1" fmla="*/ 1561219 w 1852488"/>
              <a:gd name="connsiteY1" fmla="*/ 255417 h 1979411"/>
              <a:gd name="connsiteX2" fmla="*/ 1637233 w 1852488"/>
              <a:gd name="connsiteY2" fmla="*/ 1724149 h 1979411"/>
              <a:gd name="connsiteX3" fmla="*/ 220968 w 1852488"/>
              <a:gd name="connsiteY3" fmla="*/ 1797882 h 1979411"/>
              <a:gd name="connsiteX4" fmla="*/ 178665 w 1852488"/>
              <a:gd name="connsiteY4" fmla="*/ 754335 h 1979411"/>
              <a:gd name="connsiteX5" fmla="*/ 903600 w 1852488"/>
              <a:gd name="connsiteY5" fmla="*/ 102 h 1979411"/>
              <a:gd name="connsiteX0" fmla="*/ 903600 w 1915107"/>
              <a:gd name="connsiteY0" fmla="*/ 36 h 1979345"/>
              <a:gd name="connsiteX1" fmla="*/ 1669861 w 1915107"/>
              <a:gd name="connsiteY1" fmla="*/ 572223 h 1979345"/>
              <a:gd name="connsiteX2" fmla="*/ 1637233 w 1915107"/>
              <a:gd name="connsiteY2" fmla="*/ 1724083 h 1979345"/>
              <a:gd name="connsiteX3" fmla="*/ 220968 w 1915107"/>
              <a:gd name="connsiteY3" fmla="*/ 1797816 h 1979345"/>
              <a:gd name="connsiteX4" fmla="*/ 178665 w 1915107"/>
              <a:gd name="connsiteY4" fmla="*/ 754269 h 1979345"/>
              <a:gd name="connsiteX5" fmla="*/ 903600 w 1915107"/>
              <a:gd name="connsiteY5" fmla="*/ 36 h 1979345"/>
              <a:gd name="connsiteX0" fmla="*/ 903600 w 1915107"/>
              <a:gd name="connsiteY0" fmla="*/ 3139 h 1982448"/>
              <a:gd name="connsiteX1" fmla="*/ 1669861 w 1915107"/>
              <a:gd name="connsiteY1" fmla="*/ 575326 h 1982448"/>
              <a:gd name="connsiteX2" fmla="*/ 1637233 w 1915107"/>
              <a:gd name="connsiteY2" fmla="*/ 1727186 h 1982448"/>
              <a:gd name="connsiteX3" fmla="*/ 220968 w 1915107"/>
              <a:gd name="connsiteY3" fmla="*/ 1800919 h 1982448"/>
              <a:gd name="connsiteX4" fmla="*/ 178665 w 1915107"/>
              <a:gd name="connsiteY4" fmla="*/ 757372 h 1982448"/>
              <a:gd name="connsiteX5" fmla="*/ 903600 w 1915107"/>
              <a:gd name="connsiteY5" fmla="*/ 3139 h 1982448"/>
              <a:gd name="connsiteX0" fmla="*/ 903600 w 1915107"/>
              <a:gd name="connsiteY0" fmla="*/ 367 h 1979676"/>
              <a:gd name="connsiteX1" fmla="*/ 1669861 w 1915107"/>
              <a:gd name="connsiteY1" fmla="*/ 572554 h 1979676"/>
              <a:gd name="connsiteX2" fmla="*/ 1637233 w 1915107"/>
              <a:gd name="connsiteY2" fmla="*/ 1724414 h 1979676"/>
              <a:gd name="connsiteX3" fmla="*/ 220968 w 1915107"/>
              <a:gd name="connsiteY3" fmla="*/ 1798147 h 1979676"/>
              <a:gd name="connsiteX4" fmla="*/ 178665 w 1915107"/>
              <a:gd name="connsiteY4" fmla="*/ 754600 h 1979676"/>
              <a:gd name="connsiteX5" fmla="*/ 903600 w 1915107"/>
              <a:gd name="connsiteY5" fmla="*/ 367 h 197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107" h="1979676">
                <a:moveTo>
                  <a:pt x="903600" y="367"/>
                </a:moveTo>
                <a:cubicBezTo>
                  <a:pt x="1027768" y="-4406"/>
                  <a:pt x="1195983" y="29778"/>
                  <a:pt x="1669861" y="572554"/>
                </a:cubicBezTo>
                <a:cubicBezTo>
                  <a:pt x="2101568" y="1033676"/>
                  <a:pt x="1880401" y="1501043"/>
                  <a:pt x="1637233" y="1724414"/>
                </a:cubicBezTo>
                <a:cubicBezTo>
                  <a:pt x="1323843" y="2064886"/>
                  <a:pt x="496911" y="2039074"/>
                  <a:pt x="220968" y="1798147"/>
                </a:cubicBezTo>
                <a:cubicBezTo>
                  <a:pt x="-108766" y="1649109"/>
                  <a:pt x="-23586" y="1004133"/>
                  <a:pt x="178665" y="754600"/>
                </a:cubicBezTo>
                <a:cubicBezTo>
                  <a:pt x="330354" y="567450"/>
                  <a:pt x="531097" y="14686"/>
                  <a:pt x="903600" y="367"/>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3" name="Picture Placeholder 12"/>
          <p:cNvSpPr>
            <a:spLocks noGrp="1"/>
          </p:cNvSpPr>
          <p:nvPr>
            <p:ph type="pic" sz="quarter" idx="14" hasCustomPrompt="1"/>
          </p:nvPr>
        </p:nvSpPr>
        <p:spPr>
          <a:xfrm>
            <a:off x="6199543" y="3461853"/>
            <a:ext cx="1890551" cy="2090551"/>
          </a:xfrm>
          <a:custGeom>
            <a:avLst/>
            <a:gdLst>
              <a:gd name="connsiteX0" fmla="*/ 580491 w 1777641"/>
              <a:gd name="connsiteY0" fmla="*/ 141 h 1832562"/>
              <a:gd name="connsiteX1" fmla="*/ 1488749 w 1777641"/>
              <a:gd name="connsiteY1" fmla="*/ 592809 h 1832562"/>
              <a:gd name="connsiteX2" fmla="*/ 1574287 w 1777641"/>
              <a:gd name="connsiteY2" fmla="*/ 1656172 h 1832562"/>
              <a:gd name="connsiteX3" fmla="*/ 317156 w 1777641"/>
              <a:gd name="connsiteY3" fmla="*/ 1680432 h 1832562"/>
              <a:gd name="connsiteX4" fmla="*/ 286283 w 1777641"/>
              <a:gd name="connsiteY4" fmla="*/ 120630 h 1832562"/>
              <a:gd name="connsiteX5" fmla="*/ 580491 w 1777641"/>
              <a:gd name="connsiteY5" fmla="*/ 141 h 1832562"/>
              <a:gd name="connsiteX0" fmla="*/ 580491 w 1777641"/>
              <a:gd name="connsiteY0" fmla="*/ 71952 h 1904373"/>
              <a:gd name="connsiteX1" fmla="*/ 1488749 w 1777641"/>
              <a:gd name="connsiteY1" fmla="*/ 664620 h 1904373"/>
              <a:gd name="connsiteX2" fmla="*/ 1574287 w 1777641"/>
              <a:gd name="connsiteY2" fmla="*/ 1727983 h 1904373"/>
              <a:gd name="connsiteX3" fmla="*/ 317156 w 1777641"/>
              <a:gd name="connsiteY3" fmla="*/ 1752243 h 1904373"/>
              <a:gd name="connsiteX4" fmla="*/ 286283 w 1777641"/>
              <a:gd name="connsiteY4" fmla="*/ 192441 h 1904373"/>
              <a:gd name="connsiteX5" fmla="*/ 580491 w 1777641"/>
              <a:gd name="connsiteY5" fmla="*/ 71952 h 1904373"/>
              <a:gd name="connsiteX0" fmla="*/ 580491 w 1840450"/>
              <a:gd name="connsiteY0" fmla="*/ 75290 h 1907711"/>
              <a:gd name="connsiteX1" fmla="*/ 1597391 w 1840450"/>
              <a:gd name="connsiteY1" fmla="*/ 640797 h 1907711"/>
              <a:gd name="connsiteX2" fmla="*/ 1574287 w 1840450"/>
              <a:gd name="connsiteY2" fmla="*/ 1731321 h 1907711"/>
              <a:gd name="connsiteX3" fmla="*/ 317156 w 1840450"/>
              <a:gd name="connsiteY3" fmla="*/ 1755581 h 1907711"/>
              <a:gd name="connsiteX4" fmla="*/ 286283 w 1840450"/>
              <a:gd name="connsiteY4" fmla="*/ 195779 h 1907711"/>
              <a:gd name="connsiteX5" fmla="*/ 580491 w 1840450"/>
              <a:gd name="connsiteY5" fmla="*/ 75290 h 1907711"/>
              <a:gd name="connsiteX0" fmla="*/ 580491 w 1848205"/>
              <a:gd name="connsiteY0" fmla="*/ 75290 h 1907711"/>
              <a:gd name="connsiteX1" fmla="*/ 1597391 w 1848205"/>
              <a:gd name="connsiteY1" fmla="*/ 640797 h 1907711"/>
              <a:gd name="connsiteX2" fmla="*/ 1574287 w 1848205"/>
              <a:gd name="connsiteY2" fmla="*/ 1731321 h 1907711"/>
              <a:gd name="connsiteX3" fmla="*/ 317156 w 1848205"/>
              <a:gd name="connsiteY3" fmla="*/ 1755581 h 1907711"/>
              <a:gd name="connsiteX4" fmla="*/ 286283 w 1848205"/>
              <a:gd name="connsiteY4" fmla="*/ 195779 h 1907711"/>
              <a:gd name="connsiteX5" fmla="*/ 580491 w 1848205"/>
              <a:gd name="connsiteY5" fmla="*/ 75290 h 1907711"/>
              <a:gd name="connsiteX0" fmla="*/ 675599 w 1943313"/>
              <a:gd name="connsiteY0" fmla="*/ 75290 h 1907711"/>
              <a:gd name="connsiteX1" fmla="*/ 1692499 w 1943313"/>
              <a:gd name="connsiteY1" fmla="*/ 640797 h 1907711"/>
              <a:gd name="connsiteX2" fmla="*/ 1669395 w 1943313"/>
              <a:gd name="connsiteY2" fmla="*/ 1731321 h 1907711"/>
              <a:gd name="connsiteX3" fmla="*/ 412264 w 1943313"/>
              <a:gd name="connsiteY3" fmla="*/ 1755581 h 1907711"/>
              <a:gd name="connsiteX4" fmla="*/ 381391 w 1943313"/>
              <a:gd name="connsiteY4" fmla="*/ 195779 h 1907711"/>
              <a:gd name="connsiteX5" fmla="*/ 675599 w 1943313"/>
              <a:gd name="connsiteY5" fmla="*/ 75290 h 1907711"/>
              <a:gd name="connsiteX0" fmla="*/ 675599 w 1943313"/>
              <a:gd name="connsiteY0" fmla="*/ 75290 h 1970394"/>
              <a:gd name="connsiteX1" fmla="*/ 1692499 w 1943313"/>
              <a:gd name="connsiteY1" fmla="*/ 640797 h 1970394"/>
              <a:gd name="connsiteX2" fmla="*/ 1669395 w 1943313"/>
              <a:gd name="connsiteY2" fmla="*/ 1731321 h 1970394"/>
              <a:gd name="connsiteX3" fmla="*/ 412264 w 1943313"/>
              <a:gd name="connsiteY3" fmla="*/ 1755581 h 1970394"/>
              <a:gd name="connsiteX4" fmla="*/ 381391 w 1943313"/>
              <a:gd name="connsiteY4" fmla="*/ 195779 h 1970394"/>
              <a:gd name="connsiteX5" fmla="*/ 675599 w 1943313"/>
              <a:gd name="connsiteY5" fmla="*/ 75290 h 1970394"/>
              <a:gd name="connsiteX0" fmla="*/ 675599 w 1943313"/>
              <a:gd name="connsiteY0" fmla="*/ 75290 h 2101818"/>
              <a:gd name="connsiteX1" fmla="*/ 1692499 w 1943313"/>
              <a:gd name="connsiteY1" fmla="*/ 640797 h 2101818"/>
              <a:gd name="connsiteX2" fmla="*/ 1669395 w 1943313"/>
              <a:gd name="connsiteY2" fmla="*/ 1731321 h 2101818"/>
              <a:gd name="connsiteX3" fmla="*/ 412264 w 1943313"/>
              <a:gd name="connsiteY3" fmla="*/ 1755581 h 2101818"/>
              <a:gd name="connsiteX4" fmla="*/ 381391 w 1943313"/>
              <a:gd name="connsiteY4" fmla="*/ 195779 h 2101818"/>
              <a:gd name="connsiteX5" fmla="*/ 675599 w 1943313"/>
              <a:gd name="connsiteY5" fmla="*/ 75290 h 2101818"/>
              <a:gd name="connsiteX0" fmla="*/ 675599 w 1917711"/>
              <a:gd name="connsiteY0" fmla="*/ 75290 h 2045946"/>
              <a:gd name="connsiteX1" fmla="*/ 1692499 w 1917711"/>
              <a:gd name="connsiteY1" fmla="*/ 640797 h 2045946"/>
              <a:gd name="connsiteX2" fmla="*/ 1592393 w 1917711"/>
              <a:gd name="connsiteY2" fmla="*/ 1509940 h 2045946"/>
              <a:gd name="connsiteX3" fmla="*/ 412264 w 1917711"/>
              <a:gd name="connsiteY3" fmla="*/ 1755581 h 2045946"/>
              <a:gd name="connsiteX4" fmla="*/ 381391 w 1917711"/>
              <a:gd name="connsiteY4" fmla="*/ 195779 h 2045946"/>
              <a:gd name="connsiteX5" fmla="*/ 675599 w 1917711"/>
              <a:gd name="connsiteY5" fmla="*/ 75290 h 2045946"/>
              <a:gd name="connsiteX0" fmla="*/ 675599 w 1917711"/>
              <a:gd name="connsiteY0" fmla="*/ 75290 h 2057063"/>
              <a:gd name="connsiteX1" fmla="*/ 1692499 w 1917711"/>
              <a:gd name="connsiteY1" fmla="*/ 640797 h 2057063"/>
              <a:gd name="connsiteX2" fmla="*/ 1592393 w 1917711"/>
              <a:gd name="connsiteY2" fmla="*/ 1509940 h 2057063"/>
              <a:gd name="connsiteX3" fmla="*/ 412264 w 1917711"/>
              <a:gd name="connsiteY3" fmla="*/ 1755581 h 2057063"/>
              <a:gd name="connsiteX4" fmla="*/ 381391 w 1917711"/>
              <a:gd name="connsiteY4" fmla="*/ 195779 h 2057063"/>
              <a:gd name="connsiteX5" fmla="*/ 675599 w 1917711"/>
              <a:gd name="connsiteY5" fmla="*/ 75290 h 2057063"/>
              <a:gd name="connsiteX0" fmla="*/ 675599 w 1970100"/>
              <a:gd name="connsiteY0" fmla="*/ 75290 h 2057063"/>
              <a:gd name="connsiteX1" fmla="*/ 1692499 w 1970100"/>
              <a:gd name="connsiteY1" fmla="*/ 640797 h 2057063"/>
              <a:gd name="connsiteX2" fmla="*/ 1592393 w 1970100"/>
              <a:gd name="connsiteY2" fmla="*/ 1509940 h 2057063"/>
              <a:gd name="connsiteX3" fmla="*/ 412264 w 1970100"/>
              <a:gd name="connsiteY3" fmla="*/ 1755581 h 2057063"/>
              <a:gd name="connsiteX4" fmla="*/ 381391 w 1970100"/>
              <a:gd name="connsiteY4" fmla="*/ 195779 h 2057063"/>
              <a:gd name="connsiteX5" fmla="*/ 675599 w 1970100"/>
              <a:gd name="connsiteY5" fmla="*/ 75290 h 2057063"/>
              <a:gd name="connsiteX0" fmla="*/ 675599 w 1970100"/>
              <a:gd name="connsiteY0" fmla="*/ 75290 h 1912609"/>
              <a:gd name="connsiteX1" fmla="*/ 1692499 w 1970100"/>
              <a:gd name="connsiteY1" fmla="*/ 640797 h 1912609"/>
              <a:gd name="connsiteX2" fmla="*/ 1592393 w 1970100"/>
              <a:gd name="connsiteY2" fmla="*/ 1509940 h 1912609"/>
              <a:gd name="connsiteX3" fmla="*/ 412264 w 1970100"/>
              <a:gd name="connsiteY3" fmla="*/ 1755581 h 1912609"/>
              <a:gd name="connsiteX4" fmla="*/ 381391 w 1970100"/>
              <a:gd name="connsiteY4" fmla="*/ 195779 h 1912609"/>
              <a:gd name="connsiteX5" fmla="*/ 675599 w 1970100"/>
              <a:gd name="connsiteY5" fmla="*/ 75290 h 1912609"/>
              <a:gd name="connsiteX0" fmla="*/ 540067 w 1834568"/>
              <a:gd name="connsiteY0" fmla="*/ 75290 h 2205883"/>
              <a:gd name="connsiteX1" fmla="*/ 1556967 w 1834568"/>
              <a:gd name="connsiteY1" fmla="*/ 640797 h 2205883"/>
              <a:gd name="connsiteX2" fmla="*/ 1456861 w 1834568"/>
              <a:gd name="connsiteY2" fmla="*/ 1509940 h 2205883"/>
              <a:gd name="connsiteX3" fmla="*/ 521661 w 1834568"/>
              <a:gd name="connsiteY3" fmla="*/ 2098481 h 2205883"/>
              <a:gd name="connsiteX4" fmla="*/ 245859 w 1834568"/>
              <a:gd name="connsiteY4" fmla="*/ 195779 h 2205883"/>
              <a:gd name="connsiteX5" fmla="*/ 540067 w 1834568"/>
              <a:gd name="connsiteY5" fmla="*/ 75290 h 2205883"/>
              <a:gd name="connsiteX0" fmla="*/ 616224 w 1910725"/>
              <a:gd name="connsiteY0" fmla="*/ 75290 h 2205883"/>
              <a:gd name="connsiteX1" fmla="*/ 1633124 w 1910725"/>
              <a:gd name="connsiteY1" fmla="*/ 640797 h 2205883"/>
              <a:gd name="connsiteX2" fmla="*/ 1533018 w 1910725"/>
              <a:gd name="connsiteY2" fmla="*/ 1509940 h 2205883"/>
              <a:gd name="connsiteX3" fmla="*/ 597818 w 1910725"/>
              <a:gd name="connsiteY3" fmla="*/ 2098481 h 2205883"/>
              <a:gd name="connsiteX4" fmla="*/ 191387 w 1910725"/>
              <a:gd name="connsiteY4" fmla="*/ 571336 h 2205883"/>
              <a:gd name="connsiteX5" fmla="*/ 616224 w 1910725"/>
              <a:gd name="connsiteY5" fmla="*/ 75290 h 2205883"/>
              <a:gd name="connsiteX0" fmla="*/ 616224 w 1910725"/>
              <a:gd name="connsiteY0" fmla="*/ 75290 h 2205883"/>
              <a:gd name="connsiteX1" fmla="*/ 1633124 w 1910725"/>
              <a:gd name="connsiteY1" fmla="*/ 640797 h 2205883"/>
              <a:gd name="connsiteX2" fmla="*/ 1533018 w 1910725"/>
              <a:gd name="connsiteY2" fmla="*/ 1509940 h 2205883"/>
              <a:gd name="connsiteX3" fmla="*/ 597818 w 1910725"/>
              <a:gd name="connsiteY3" fmla="*/ 2098481 h 2205883"/>
              <a:gd name="connsiteX4" fmla="*/ 191387 w 1910725"/>
              <a:gd name="connsiteY4" fmla="*/ 571336 h 2205883"/>
              <a:gd name="connsiteX5" fmla="*/ 616224 w 1910725"/>
              <a:gd name="connsiteY5" fmla="*/ 75290 h 2205883"/>
              <a:gd name="connsiteX0" fmla="*/ 567767 w 1862268"/>
              <a:gd name="connsiteY0" fmla="*/ 75290 h 2205883"/>
              <a:gd name="connsiteX1" fmla="*/ 1584667 w 1862268"/>
              <a:gd name="connsiteY1" fmla="*/ 640797 h 2205883"/>
              <a:gd name="connsiteX2" fmla="*/ 1484561 w 1862268"/>
              <a:gd name="connsiteY2" fmla="*/ 1509940 h 2205883"/>
              <a:gd name="connsiteX3" fmla="*/ 549361 w 1862268"/>
              <a:gd name="connsiteY3" fmla="*/ 2098481 h 2205883"/>
              <a:gd name="connsiteX4" fmla="*/ 142930 w 1862268"/>
              <a:gd name="connsiteY4" fmla="*/ 571336 h 2205883"/>
              <a:gd name="connsiteX5" fmla="*/ 567767 w 1862268"/>
              <a:gd name="connsiteY5" fmla="*/ 75290 h 2205883"/>
              <a:gd name="connsiteX0" fmla="*/ 729365 w 2023866"/>
              <a:gd name="connsiteY0" fmla="*/ 75290 h 2205883"/>
              <a:gd name="connsiteX1" fmla="*/ 1746265 w 2023866"/>
              <a:gd name="connsiteY1" fmla="*/ 640797 h 2205883"/>
              <a:gd name="connsiteX2" fmla="*/ 1646159 w 2023866"/>
              <a:gd name="connsiteY2" fmla="*/ 1509940 h 2205883"/>
              <a:gd name="connsiteX3" fmla="*/ 710959 w 2023866"/>
              <a:gd name="connsiteY3" fmla="*/ 2098481 h 2205883"/>
              <a:gd name="connsiteX4" fmla="*/ 75928 w 2023866"/>
              <a:gd name="connsiteY4" fmla="*/ 424379 h 2205883"/>
              <a:gd name="connsiteX5" fmla="*/ 729365 w 2023866"/>
              <a:gd name="connsiteY5" fmla="*/ 75290 h 2205883"/>
              <a:gd name="connsiteX0" fmla="*/ 664051 w 2023866"/>
              <a:gd name="connsiteY0" fmla="*/ 39544 h 2676323"/>
              <a:gd name="connsiteX1" fmla="*/ 1746265 w 2023866"/>
              <a:gd name="connsiteY1" fmla="*/ 1111237 h 2676323"/>
              <a:gd name="connsiteX2" fmla="*/ 1646159 w 2023866"/>
              <a:gd name="connsiteY2" fmla="*/ 1980380 h 2676323"/>
              <a:gd name="connsiteX3" fmla="*/ 710959 w 2023866"/>
              <a:gd name="connsiteY3" fmla="*/ 2568921 h 2676323"/>
              <a:gd name="connsiteX4" fmla="*/ 75928 w 2023866"/>
              <a:gd name="connsiteY4" fmla="*/ 894819 h 2676323"/>
              <a:gd name="connsiteX5" fmla="*/ 664051 w 2023866"/>
              <a:gd name="connsiteY5" fmla="*/ 39544 h 2676323"/>
              <a:gd name="connsiteX0" fmla="*/ 664051 w 2023866"/>
              <a:gd name="connsiteY0" fmla="*/ 39544 h 2676323"/>
              <a:gd name="connsiteX1" fmla="*/ 1746265 w 2023866"/>
              <a:gd name="connsiteY1" fmla="*/ 1111237 h 2676323"/>
              <a:gd name="connsiteX2" fmla="*/ 1646159 w 2023866"/>
              <a:gd name="connsiteY2" fmla="*/ 1980380 h 2676323"/>
              <a:gd name="connsiteX3" fmla="*/ 710959 w 2023866"/>
              <a:gd name="connsiteY3" fmla="*/ 2568921 h 2676323"/>
              <a:gd name="connsiteX4" fmla="*/ 75928 w 2023866"/>
              <a:gd name="connsiteY4" fmla="*/ 894819 h 2676323"/>
              <a:gd name="connsiteX5" fmla="*/ 664051 w 2023866"/>
              <a:gd name="connsiteY5" fmla="*/ 39544 h 2676323"/>
              <a:gd name="connsiteX0" fmla="*/ 664051 w 2023866"/>
              <a:gd name="connsiteY0" fmla="*/ 39544 h 2676323"/>
              <a:gd name="connsiteX1" fmla="*/ 1746265 w 2023866"/>
              <a:gd name="connsiteY1" fmla="*/ 1111237 h 2676323"/>
              <a:gd name="connsiteX2" fmla="*/ 1646159 w 2023866"/>
              <a:gd name="connsiteY2" fmla="*/ 1980380 h 2676323"/>
              <a:gd name="connsiteX3" fmla="*/ 710959 w 2023866"/>
              <a:gd name="connsiteY3" fmla="*/ 2568921 h 2676323"/>
              <a:gd name="connsiteX4" fmla="*/ 75928 w 2023866"/>
              <a:gd name="connsiteY4" fmla="*/ 894819 h 2676323"/>
              <a:gd name="connsiteX5" fmla="*/ 664051 w 2023866"/>
              <a:gd name="connsiteY5" fmla="*/ 39544 h 2676323"/>
              <a:gd name="connsiteX0" fmla="*/ 664051 w 2023866"/>
              <a:gd name="connsiteY0" fmla="*/ 39544 h 2676323"/>
              <a:gd name="connsiteX1" fmla="*/ 1746265 w 2023866"/>
              <a:gd name="connsiteY1" fmla="*/ 1111237 h 2676323"/>
              <a:gd name="connsiteX2" fmla="*/ 1646159 w 2023866"/>
              <a:gd name="connsiteY2" fmla="*/ 1980380 h 2676323"/>
              <a:gd name="connsiteX3" fmla="*/ 710959 w 2023866"/>
              <a:gd name="connsiteY3" fmla="*/ 2568921 h 2676323"/>
              <a:gd name="connsiteX4" fmla="*/ 75928 w 2023866"/>
              <a:gd name="connsiteY4" fmla="*/ 894819 h 2676323"/>
              <a:gd name="connsiteX5" fmla="*/ 664051 w 2023866"/>
              <a:gd name="connsiteY5" fmla="*/ 39544 h 2676323"/>
              <a:gd name="connsiteX0" fmla="*/ 641779 w 2001594"/>
              <a:gd name="connsiteY0" fmla="*/ 39544 h 2676323"/>
              <a:gd name="connsiteX1" fmla="*/ 1723993 w 2001594"/>
              <a:gd name="connsiteY1" fmla="*/ 1111237 h 2676323"/>
              <a:gd name="connsiteX2" fmla="*/ 1623887 w 2001594"/>
              <a:gd name="connsiteY2" fmla="*/ 1980380 h 2676323"/>
              <a:gd name="connsiteX3" fmla="*/ 688687 w 2001594"/>
              <a:gd name="connsiteY3" fmla="*/ 2568921 h 2676323"/>
              <a:gd name="connsiteX4" fmla="*/ 53656 w 2001594"/>
              <a:gd name="connsiteY4" fmla="*/ 894819 h 2676323"/>
              <a:gd name="connsiteX5" fmla="*/ 641779 w 2001594"/>
              <a:gd name="connsiteY5" fmla="*/ 39544 h 2676323"/>
              <a:gd name="connsiteX0" fmla="*/ 641779 w 2001594"/>
              <a:gd name="connsiteY0" fmla="*/ 36589 h 2673368"/>
              <a:gd name="connsiteX1" fmla="*/ 1723993 w 2001594"/>
              <a:gd name="connsiteY1" fmla="*/ 1108282 h 2673368"/>
              <a:gd name="connsiteX2" fmla="*/ 1623887 w 2001594"/>
              <a:gd name="connsiteY2" fmla="*/ 1977425 h 2673368"/>
              <a:gd name="connsiteX3" fmla="*/ 688687 w 2001594"/>
              <a:gd name="connsiteY3" fmla="*/ 2565966 h 2673368"/>
              <a:gd name="connsiteX4" fmla="*/ 53656 w 2001594"/>
              <a:gd name="connsiteY4" fmla="*/ 891864 h 2673368"/>
              <a:gd name="connsiteX5" fmla="*/ 641779 w 2001594"/>
              <a:gd name="connsiteY5" fmla="*/ 36589 h 2673368"/>
              <a:gd name="connsiteX0" fmla="*/ 641779 w 2081886"/>
              <a:gd name="connsiteY0" fmla="*/ 36589 h 2673368"/>
              <a:gd name="connsiteX1" fmla="*/ 1723993 w 2081886"/>
              <a:gd name="connsiteY1" fmla="*/ 1108282 h 2673368"/>
              <a:gd name="connsiteX2" fmla="*/ 1623887 w 2081886"/>
              <a:gd name="connsiteY2" fmla="*/ 1977425 h 2673368"/>
              <a:gd name="connsiteX3" fmla="*/ 688687 w 2081886"/>
              <a:gd name="connsiteY3" fmla="*/ 2565966 h 2673368"/>
              <a:gd name="connsiteX4" fmla="*/ 53656 w 2081886"/>
              <a:gd name="connsiteY4" fmla="*/ 891864 h 2673368"/>
              <a:gd name="connsiteX5" fmla="*/ 641779 w 2081886"/>
              <a:gd name="connsiteY5" fmla="*/ 36589 h 2673368"/>
              <a:gd name="connsiteX0" fmla="*/ 641779 w 2081886"/>
              <a:gd name="connsiteY0" fmla="*/ 36589 h 2765277"/>
              <a:gd name="connsiteX1" fmla="*/ 1723993 w 2081886"/>
              <a:gd name="connsiteY1" fmla="*/ 1108282 h 2765277"/>
              <a:gd name="connsiteX2" fmla="*/ 1623887 w 2081886"/>
              <a:gd name="connsiteY2" fmla="*/ 1977425 h 2765277"/>
              <a:gd name="connsiteX3" fmla="*/ 688687 w 2081886"/>
              <a:gd name="connsiteY3" fmla="*/ 2565966 h 2765277"/>
              <a:gd name="connsiteX4" fmla="*/ 53656 w 2081886"/>
              <a:gd name="connsiteY4" fmla="*/ 891864 h 2765277"/>
              <a:gd name="connsiteX5" fmla="*/ 641779 w 2081886"/>
              <a:gd name="connsiteY5" fmla="*/ 36589 h 2765277"/>
              <a:gd name="connsiteX0" fmla="*/ 691288 w 1996526"/>
              <a:gd name="connsiteY0" fmla="*/ 36589 h 2623565"/>
              <a:gd name="connsiteX1" fmla="*/ 1773502 w 1996526"/>
              <a:gd name="connsiteY1" fmla="*/ 1108282 h 2623565"/>
              <a:gd name="connsiteX2" fmla="*/ 1673396 w 1996526"/>
              <a:gd name="connsiteY2" fmla="*/ 1977425 h 2623565"/>
              <a:gd name="connsiteX3" fmla="*/ 480774 w 1996526"/>
              <a:gd name="connsiteY3" fmla="*/ 2397651 h 2623565"/>
              <a:gd name="connsiteX4" fmla="*/ 103165 w 1996526"/>
              <a:gd name="connsiteY4" fmla="*/ 891864 h 2623565"/>
              <a:gd name="connsiteX5" fmla="*/ 691288 w 1996526"/>
              <a:gd name="connsiteY5" fmla="*/ 36589 h 2623565"/>
              <a:gd name="connsiteX0" fmla="*/ 630353 w 1716295"/>
              <a:gd name="connsiteY0" fmla="*/ 37170 h 2399250"/>
              <a:gd name="connsiteX1" fmla="*/ 1712567 w 1716295"/>
              <a:gd name="connsiteY1" fmla="*/ 1108863 h 2399250"/>
              <a:gd name="connsiteX2" fmla="*/ 419839 w 1716295"/>
              <a:gd name="connsiteY2" fmla="*/ 2398232 h 2399250"/>
              <a:gd name="connsiteX3" fmla="*/ 42230 w 1716295"/>
              <a:gd name="connsiteY3" fmla="*/ 892445 h 2399250"/>
              <a:gd name="connsiteX4" fmla="*/ 630353 w 1716295"/>
              <a:gd name="connsiteY4" fmla="*/ 37170 h 2399250"/>
              <a:gd name="connsiteX0" fmla="*/ 633426 w 1718141"/>
              <a:gd name="connsiteY0" fmla="*/ 36500 h 2272451"/>
              <a:gd name="connsiteX1" fmla="*/ 1715640 w 1718141"/>
              <a:gd name="connsiteY1" fmla="*/ 1108193 h 2272451"/>
              <a:gd name="connsiteX2" fmla="*/ 466645 w 1718141"/>
              <a:gd name="connsiteY2" fmla="*/ 2271307 h 2272451"/>
              <a:gd name="connsiteX3" fmla="*/ 45303 w 1718141"/>
              <a:gd name="connsiteY3" fmla="*/ 891775 h 2272451"/>
              <a:gd name="connsiteX4" fmla="*/ 633426 w 1718141"/>
              <a:gd name="connsiteY4" fmla="*/ 36500 h 2272451"/>
              <a:gd name="connsiteX0" fmla="*/ 664309 w 1749024"/>
              <a:gd name="connsiteY0" fmla="*/ 36500 h 2283909"/>
              <a:gd name="connsiteX1" fmla="*/ 1746523 w 1749024"/>
              <a:gd name="connsiteY1" fmla="*/ 1108193 h 2283909"/>
              <a:gd name="connsiteX2" fmla="*/ 497528 w 1749024"/>
              <a:gd name="connsiteY2" fmla="*/ 2271307 h 2283909"/>
              <a:gd name="connsiteX3" fmla="*/ 76186 w 1749024"/>
              <a:gd name="connsiteY3" fmla="*/ 891775 h 2283909"/>
              <a:gd name="connsiteX4" fmla="*/ 664309 w 1749024"/>
              <a:gd name="connsiteY4" fmla="*/ 36500 h 2283909"/>
              <a:gd name="connsiteX0" fmla="*/ 729494 w 1814209"/>
              <a:gd name="connsiteY0" fmla="*/ 36500 h 2283909"/>
              <a:gd name="connsiteX1" fmla="*/ 1811708 w 1814209"/>
              <a:gd name="connsiteY1" fmla="*/ 1108193 h 2283909"/>
              <a:gd name="connsiteX2" fmla="*/ 562713 w 1814209"/>
              <a:gd name="connsiteY2" fmla="*/ 2271307 h 2283909"/>
              <a:gd name="connsiteX3" fmla="*/ 141371 w 1814209"/>
              <a:gd name="connsiteY3" fmla="*/ 891775 h 2283909"/>
              <a:gd name="connsiteX4" fmla="*/ 729494 w 1814209"/>
              <a:gd name="connsiteY4" fmla="*/ 36500 h 2283909"/>
              <a:gd name="connsiteX0" fmla="*/ 785755 w 1868670"/>
              <a:gd name="connsiteY0" fmla="*/ 1668 h 2237061"/>
              <a:gd name="connsiteX1" fmla="*/ 1867969 w 1868670"/>
              <a:gd name="connsiteY1" fmla="*/ 1073361 h 2237061"/>
              <a:gd name="connsiteX2" fmla="*/ 618974 w 1868670"/>
              <a:gd name="connsiteY2" fmla="*/ 2236475 h 2237061"/>
              <a:gd name="connsiteX3" fmla="*/ 42135 w 1868670"/>
              <a:gd name="connsiteY3" fmla="*/ 920071 h 2237061"/>
              <a:gd name="connsiteX4" fmla="*/ 785755 w 1868670"/>
              <a:gd name="connsiteY4" fmla="*/ 1668 h 2237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670" h="2237061">
                <a:moveTo>
                  <a:pt x="785755" y="1668"/>
                </a:moveTo>
                <a:cubicBezTo>
                  <a:pt x="1090061" y="27216"/>
                  <a:pt x="1895766" y="700893"/>
                  <a:pt x="1867969" y="1073361"/>
                </a:cubicBezTo>
                <a:cubicBezTo>
                  <a:pt x="1840172" y="1445829"/>
                  <a:pt x="923280" y="2262023"/>
                  <a:pt x="618974" y="2236475"/>
                </a:cubicBezTo>
                <a:cubicBezTo>
                  <a:pt x="314668" y="2210927"/>
                  <a:pt x="-141157" y="1597658"/>
                  <a:pt x="42135" y="920071"/>
                </a:cubicBezTo>
                <a:cubicBezTo>
                  <a:pt x="225427" y="242484"/>
                  <a:pt x="481449" y="-23880"/>
                  <a:pt x="785755" y="1668"/>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5" name="Picture Placeholder 14"/>
          <p:cNvSpPr>
            <a:spLocks noGrp="1"/>
          </p:cNvSpPr>
          <p:nvPr>
            <p:ph type="pic" sz="quarter" idx="15" hasCustomPrompt="1"/>
          </p:nvPr>
        </p:nvSpPr>
        <p:spPr>
          <a:xfrm>
            <a:off x="3944028" y="3548624"/>
            <a:ext cx="1734249" cy="1833764"/>
          </a:xfrm>
          <a:custGeom>
            <a:avLst/>
            <a:gdLst>
              <a:gd name="connsiteX0" fmla="*/ 1224106 w 1734249"/>
              <a:gd name="connsiteY0" fmla="*/ 21 h 1833764"/>
              <a:gd name="connsiteX1" fmla="*/ 1666240 w 1734249"/>
              <a:gd name="connsiteY1" fmla="*/ 323880 h 1833764"/>
              <a:gd name="connsiteX2" fmla="*/ 1568898 w 1734249"/>
              <a:gd name="connsiteY2" fmla="*/ 1570123 h 1833764"/>
              <a:gd name="connsiteX3" fmla="*/ 395587 w 1734249"/>
              <a:gd name="connsiteY3" fmla="*/ 1640103 h 1833764"/>
              <a:gd name="connsiteX4" fmla="*/ 578074 w 1734249"/>
              <a:gd name="connsiteY4" fmla="*/ 194601 h 1833764"/>
              <a:gd name="connsiteX5" fmla="*/ 1224106 w 1734249"/>
              <a:gd name="connsiteY5" fmla="*/ 21 h 183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4249" h="1833764">
                <a:moveTo>
                  <a:pt x="1224106" y="21"/>
                </a:moveTo>
                <a:cubicBezTo>
                  <a:pt x="1427389" y="-1510"/>
                  <a:pt x="1596689" y="83365"/>
                  <a:pt x="1666240" y="323880"/>
                </a:cubicBezTo>
                <a:cubicBezTo>
                  <a:pt x="1793147" y="880252"/>
                  <a:pt x="1732056" y="1302302"/>
                  <a:pt x="1568898" y="1570123"/>
                </a:cubicBezTo>
                <a:cubicBezTo>
                  <a:pt x="1324723" y="1888370"/>
                  <a:pt x="846790" y="1926750"/>
                  <a:pt x="395587" y="1640103"/>
                </a:cubicBezTo>
                <a:cubicBezTo>
                  <a:pt x="-379917" y="1230080"/>
                  <a:pt x="151435" y="412838"/>
                  <a:pt x="578074" y="194601"/>
                </a:cubicBezTo>
                <a:cubicBezTo>
                  <a:pt x="783558" y="89491"/>
                  <a:pt x="1020824" y="1553"/>
                  <a:pt x="1224106" y="21"/>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086418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2" y="3053442"/>
            <a:ext cx="6074228" cy="3804557"/>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9" name="Picture Placeholder 3"/>
          <p:cNvSpPr>
            <a:spLocks noGrp="1"/>
          </p:cNvSpPr>
          <p:nvPr>
            <p:ph type="pic" sz="quarter" idx="13" hasCustomPrompt="1"/>
          </p:nvPr>
        </p:nvSpPr>
        <p:spPr>
          <a:xfrm>
            <a:off x="5423598"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0" name="Picture Placeholder 3"/>
          <p:cNvSpPr>
            <a:spLocks noGrp="1"/>
          </p:cNvSpPr>
          <p:nvPr>
            <p:ph type="pic" sz="quarter" idx="14" hasCustomPrompt="1"/>
          </p:nvPr>
        </p:nvSpPr>
        <p:spPr>
          <a:xfrm>
            <a:off x="4687006"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1" name="Picture Placeholder 3"/>
          <p:cNvSpPr>
            <a:spLocks noGrp="1"/>
          </p:cNvSpPr>
          <p:nvPr>
            <p:ph type="pic" sz="quarter" idx="15" hasCustomPrompt="1"/>
          </p:nvPr>
        </p:nvSpPr>
        <p:spPr>
          <a:xfrm>
            <a:off x="3982565"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2" name="Picture Placeholder 3"/>
          <p:cNvSpPr>
            <a:spLocks noGrp="1"/>
          </p:cNvSpPr>
          <p:nvPr>
            <p:ph type="pic" sz="quarter" idx="16" hasCustomPrompt="1"/>
          </p:nvPr>
        </p:nvSpPr>
        <p:spPr>
          <a:xfrm>
            <a:off x="2385760"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3" name="Picture Placeholder 3"/>
          <p:cNvSpPr>
            <a:spLocks noGrp="1"/>
          </p:cNvSpPr>
          <p:nvPr>
            <p:ph type="pic" sz="quarter" idx="17" hasCustomPrompt="1"/>
          </p:nvPr>
        </p:nvSpPr>
        <p:spPr>
          <a:xfrm>
            <a:off x="1649168"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4" name="Picture Placeholder 3"/>
          <p:cNvSpPr>
            <a:spLocks noGrp="1"/>
          </p:cNvSpPr>
          <p:nvPr>
            <p:ph type="pic" sz="quarter" idx="18" hasCustomPrompt="1"/>
          </p:nvPr>
        </p:nvSpPr>
        <p:spPr>
          <a:xfrm>
            <a:off x="944727"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Tree>
    <p:extLst>
      <p:ext uri="{BB962C8B-B14F-4D97-AF65-F5344CB8AC3E}">
        <p14:creationId xmlns:p14="http://schemas.microsoft.com/office/powerpoint/2010/main" val="127769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6228272" y="0"/>
            <a:ext cx="5963728" cy="6858000"/>
          </a:xfrm>
          <a:prstGeom prst="rect">
            <a:avLst/>
          </a:prstGeom>
          <a:no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392729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1549400" y="4807763"/>
            <a:ext cx="5461000" cy="2048336"/>
          </a:xfrm>
          <a:prstGeom prst="rect">
            <a:avLst/>
          </a:prstGeom>
          <a:solidFill>
            <a:schemeClr val="bg1">
              <a:lumMod val="95000"/>
            </a:schemeClr>
          </a:solidFill>
        </p:spPr>
        <p:txBody>
          <a:bodyPr>
            <a:normAutofit/>
          </a:bodyPr>
          <a:lstStyle>
            <a:lvl1pPr>
              <a:defRPr sz="2800">
                <a:latin typeface="Avenir Next LT Pro" panose="020B0504020202020204" pitchFamily="34" charset="0"/>
              </a:defRPr>
            </a:lvl1pPr>
          </a:lstStyle>
          <a:p>
            <a:endParaRPr lang="id-ID" dirty="0"/>
          </a:p>
        </p:txBody>
      </p:sp>
    </p:spTree>
    <p:extLst>
      <p:ext uri="{BB962C8B-B14F-4D97-AF65-F5344CB8AC3E}">
        <p14:creationId xmlns:p14="http://schemas.microsoft.com/office/powerpoint/2010/main" val="1214917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Freeform: Shape 68">
            <a:extLst>
              <a:ext uri="{FF2B5EF4-FFF2-40B4-BE49-F238E27FC236}">
                <a16:creationId xmlns:a16="http://schemas.microsoft.com/office/drawing/2014/main" id="{1228AE9F-8313-4994-8682-CBD53D1796D6}"/>
              </a:ext>
            </a:extLst>
          </p:cNvPr>
          <p:cNvSpPr/>
          <p:nvPr userDrawn="1"/>
        </p:nvSpPr>
        <p:spPr>
          <a:xfrm>
            <a:off x="0" y="4379496"/>
            <a:ext cx="12192000" cy="2478505"/>
          </a:xfrm>
          <a:custGeom>
            <a:avLst/>
            <a:gdLst>
              <a:gd name="connsiteX0" fmla="*/ 6360695 w 12192000"/>
              <a:gd name="connsiteY0" fmla="*/ 0 h 2478505"/>
              <a:gd name="connsiteX1" fmla="*/ 11875481 w 12192000"/>
              <a:gd name="connsiteY1" fmla="*/ 796865 h 2478505"/>
              <a:gd name="connsiteX2" fmla="*/ 12192000 w 12192000"/>
              <a:gd name="connsiteY2" fmla="*/ 926555 h 2478505"/>
              <a:gd name="connsiteX3" fmla="*/ 12192000 w 12192000"/>
              <a:gd name="connsiteY3" fmla="*/ 2478505 h 2478505"/>
              <a:gd name="connsiteX4" fmla="*/ 0 w 12192000"/>
              <a:gd name="connsiteY4" fmla="*/ 2478505 h 2478505"/>
              <a:gd name="connsiteX5" fmla="*/ 0 w 12192000"/>
              <a:gd name="connsiteY5" fmla="*/ 1194649 h 2478505"/>
              <a:gd name="connsiteX6" fmla="*/ 76512 w 12192000"/>
              <a:gd name="connsiteY6" fmla="*/ 1145984 h 2478505"/>
              <a:gd name="connsiteX7" fmla="*/ 6360695 w 12192000"/>
              <a:gd name="connsiteY7" fmla="*/ 0 h 247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478505">
                <a:moveTo>
                  <a:pt x="6360695" y="0"/>
                </a:moveTo>
                <a:cubicBezTo>
                  <a:pt x="8580908" y="0"/>
                  <a:pt x="10564660" y="310200"/>
                  <a:pt x="11875481" y="796865"/>
                </a:cubicBezTo>
                <a:lnTo>
                  <a:pt x="12192000" y="926555"/>
                </a:lnTo>
                <a:lnTo>
                  <a:pt x="12192000" y="2478505"/>
                </a:lnTo>
                <a:lnTo>
                  <a:pt x="0" y="2478505"/>
                </a:lnTo>
                <a:lnTo>
                  <a:pt x="0" y="1194649"/>
                </a:lnTo>
                <a:lnTo>
                  <a:pt x="76512" y="1145984"/>
                </a:lnTo>
                <a:cubicBezTo>
                  <a:pt x="1286740" y="463384"/>
                  <a:pt x="3647102" y="0"/>
                  <a:pt x="636069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Avenir Next LT Pro" panose="020B0504020202020204" pitchFamily="34" charset="0"/>
              <a:ea typeface="Montserrat Alternates" charset="0"/>
              <a:cs typeface="Montserrat Alternates" charset="0"/>
            </a:endParaRPr>
          </a:p>
        </p:txBody>
      </p:sp>
      <p:sp>
        <p:nvSpPr>
          <p:cNvPr id="11" name="Picture Placeholder 10"/>
          <p:cNvSpPr>
            <a:spLocks noGrp="1"/>
          </p:cNvSpPr>
          <p:nvPr>
            <p:ph type="pic" sz="quarter" idx="14" hasCustomPrompt="1"/>
          </p:nvPr>
        </p:nvSpPr>
        <p:spPr>
          <a:xfrm>
            <a:off x="1316851" y="2989848"/>
            <a:ext cx="4222376" cy="2971800"/>
          </a:xfrm>
          <a:custGeom>
            <a:avLst/>
            <a:gdLst>
              <a:gd name="connsiteX0" fmla="*/ 0 w 4222376"/>
              <a:gd name="connsiteY0" fmla="*/ 0 h 2971800"/>
              <a:gd name="connsiteX1" fmla="*/ 4222376 w 4222376"/>
              <a:gd name="connsiteY1" fmla="*/ 0 h 2971800"/>
              <a:gd name="connsiteX2" fmla="*/ 4222376 w 4222376"/>
              <a:gd name="connsiteY2" fmla="*/ 2160501 h 2971800"/>
              <a:gd name="connsiteX3" fmla="*/ 3411077 w 4222376"/>
              <a:gd name="connsiteY3" fmla="*/ 2971800 h 2971800"/>
              <a:gd name="connsiteX4" fmla="*/ 0 w 4222376"/>
              <a:gd name="connsiteY4" fmla="*/ 297180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376" h="2971800">
                <a:moveTo>
                  <a:pt x="0" y="0"/>
                </a:moveTo>
                <a:lnTo>
                  <a:pt x="4222376" y="0"/>
                </a:lnTo>
                <a:lnTo>
                  <a:pt x="4222376" y="2160501"/>
                </a:lnTo>
                <a:cubicBezTo>
                  <a:pt x="4222376" y="2608569"/>
                  <a:pt x="3859145" y="2971800"/>
                  <a:pt x="3411077" y="2971800"/>
                </a:cubicBezTo>
                <a:lnTo>
                  <a:pt x="0" y="2971800"/>
                </a:lnTo>
                <a:close/>
              </a:path>
            </a:pathLst>
          </a:cu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2" name="Picture Placeholder 11"/>
          <p:cNvSpPr>
            <a:spLocks noGrp="1"/>
          </p:cNvSpPr>
          <p:nvPr>
            <p:ph type="pic" sz="quarter" idx="15" hasCustomPrompt="1"/>
          </p:nvPr>
        </p:nvSpPr>
        <p:spPr>
          <a:xfrm>
            <a:off x="6593701" y="2989848"/>
            <a:ext cx="4222376" cy="2971800"/>
          </a:xfrm>
          <a:custGeom>
            <a:avLst/>
            <a:gdLst>
              <a:gd name="connsiteX0" fmla="*/ 0 w 4222376"/>
              <a:gd name="connsiteY0" fmla="*/ 0 h 2971800"/>
              <a:gd name="connsiteX1" fmla="*/ 4222376 w 4222376"/>
              <a:gd name="connsiteY1" fmla="*/ 0 h 2971800"/>
              <a:gd name="connsiteX2" fmla="*/ 4222376 w 4222376"/>
              <a:gd name="connsiteY2" fmla="*/ 2160501 h 2971800"/>
              <a:gd name="connsiteX3" fmla="*/ 3411077 w 4222376"/>
              <a:gd name="connsiteY3" fmla="*/ 2971800 h 2971800"/>
              <a:gd name="connsiteX4" fmla="*/ 0 w 4222376"/>
              <a:gd name="connsiteY4" fmla="*/ 297180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376" h="2971800">
                <a:moveTo>
                  <a:pt x="0" y="0"/>
                </a:moveTo>
                <a:lnTo>
                  <a:pt x="4222376" y="0"/>
                </a:lnTo>
                <a:lnTo>
                  <a:pt x="4222376" y="2160501"/>
                </a:lnTo>
                <a:cubicBezTo>
                  <a:pt x="4222376" y="2608569"/>
                  <a:pt x="3859145" y="2971800"/>
                  <a:pt x="3411077" y="2971800"/>
                </a:cubicBezTo>
                <a:lnTo>
                  <a:pt x="0" y="2971800"/>
                </a:lnTo>
                <a:close/>
              </a:path>
            </a:pathLst>
          </a:cu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4" name="Picture Placeholder 7"/>
          <p:cNvSpPr>
            <a:spLocks noGrp="1"/>
          </p:cNvSpPr>
          <p:nvPr>
            <p:ph type="pic" sz="quarter" idx="12" hasCustomPrompt="1"/>
          </p:nvPr>
        </p:nvSpPr>
        <p:spPr>
          <a:xfrm>
            <a:off x="6269400" y="3440514"/>
            <a:ext cx="1286870" cy="1177048"/>
          </a:xfrm>
          <a:custGeom>
            <a:avLst/>
            <a:gdLst>
              <a:gd name="connsiteX0" fmla="*/ 452450 w 3086100"/>
              <a:gd name="connsiteY0" fmla="*/ 0 h 2114550"/>
              <a:gd name="connsiteX1" fmla="*/ 2633650 w 3086100"/>
              <a:gd name="connsiteY1" fmla="*/ 0 h 2114550"/>
              <a:gd name="connsiteX2" fmla="*/ 3086100 w 3086100"/>
              <a:gd name="connsiteY2" fmla="*/ 452450 h 2114550"/>
              <a:gd name="connsiteX3" fmla="*/ 3086100 w 3086100"/>
              <a:gd name="connsiteY3" fmla="*/ 1662100 h 2114550"/>
              <a:gd name="connsiteX4" fmla="*/ 2633650 w 3086100"/>
              <a:gd name="connsiteY4" fmla="*/ 2114550 h 2114550"/>
              <a:gd name="connsiteX5" fmla="*/ 452450 w 3086100"/>
              <a:gd name="connsiteY5" fmla="*/ 2114550 h 2114550"/>
              <a:gd name="connsiteX6" fmla="*/ 0 w 3086100"/>
              <a:gd name="connsiteY6" fmla="*/ 1662100 h 2114550"/>
              <a:gd name="connsiteX7" fmla="*/ 0 w 3086100"/>
              <a:gd name="connsiteY7" fmla="*/ 452450 h 2114550"/>
              <a:gd name="connsiteX8" fmla="*/ 452450 w 3086100"/>
              <a:gd name="connsiteY8" fmla="*/ 0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100" h="2114550">
                <a:moveTo>
                  <a:pt x="452450" y="0"/>
                </a:moveTo>
                <a:lnTo>
                  <a:pt x="2633650" y="0"/>
                </a:lnTo>
                <a:cubicBezTo>
                  <a:pt x="2883531" y="0"/>
                  <a:pt x="3086100" y="202569"/>
                  <a:pt x="3086100" y="452450"/>
                </a:cubicBezTo>
                <a:lnTo>
                  <a:pt x="3086100" y="1662100"/>
                </a:lnTo>
                <a:cubicBezTo>
                  <a:pt x="3086100" y="1911981"/>
                  <a:pt x="2883531" y="2114550"/>
                  <a:pt x="2633650" y="2114550"/>
                </a:cubicBezTo>
                <a:lnTo>
                  <a:pt x="452450" y="2114550"/>
                </a:lnTo>
                <a:cubicBezTo>
                  <a:pt x="202569" y="2114550"/>
                  <a:pt x="0" y="1911981"/>
                  <a:pt x="0" y="1662100"/>
                </a:cubicBezTo>
                <a:lnTo>
                  <a:pt x="0" y="452450"/>
                </a:lnTo>
                <a:cubicBezTo>
                  <a:pt x="0" y="202569"/>
                  <a:pt x="202569" y="0"/>
                  <a:pt x="452450" y="0"/>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6" name="Picture Placeholder 7"/>
          <p:cNvSpPr>
            <a:spLocks noGrp="1"/>
          </p:cNvSpPr>
          <p:nvPr>
            <p:ph type="pic" sz="quarter" idx="13" hasCustomPrompt="1"/>
          </p:nvPr>
        </p:nvSpPr>
        <p:spPr>
          <a:xfrm>
            <a:off x="1067596" y="3440514"/>
            <a:ext cx="1286870" cy="1177048"/>
          </a:xfrm>
          <a:custGeom>
            <a:avLst/>
            <a:gdLst>
              <a:gd name="connsiteX0" fmla="*/ 452450 w 3086100"/>
              <a:gd name="connsiteY0" fmla="*/ 0 h 2114550"/>
              <a:gd name="connsiteX1" fmla="*/ 2633650 w 3086100"/>
              <a:gd name="connsiteY1" fmla="*/ 0 h 2114550"/>
              <a:gd name="connsiteX2" fmla="*/ 3086100 w 3086100"/>
              <a:gd name="connsiteY2" fmla="*/ 452450 h 2114550"/>
              <a:gd name="connsiteX3" fmla="*/ 3086100 w 3086100"/>
              <a:gd name="connsiteY3" fmla="*/ 1662100 h 2114550"/>
              <a:gd name="connsiteX4" fmla="*/ 2633650 w 3086100"/>
              <a:gd name="connsiteY4" fmla="*/ 2114550 h 2114550"/>
              <a:gd name="connsiteX5" fmla="*/ 452450 w 3086100"/>
              <a:gd name="connsiteY5" fmla="*/ 2114550 h 2114550"/>
              <a:gd name="connsiteX6" fmla="*/ 0 w 3086100"/>
              <a:gd name="connsiteY6" fmla="*/ 1662100 h 2114550"/>
              <a:gd name="connsiteX7" fmla="*/ 0 w 3086100"/>
              <a:gd name="connsiteY7" fmla="*/ 452450 h 2114550"/>
              <a:gd name="connsiteX8" fmla="*/ 452450 w 3086100"/>
              <a:gd name="connsiteY8" fmla="*/ 0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100" h="2114550">
                <a:moveTo>
                  <a:pt x="452450" y="0"/>
                </a:moveTo>
                <a:lnTo>
                  <a:pt x="2633650" y="0"/>
                </a:lnTo>
                <a:cubicBezTo>
                  <a:pt x="2883531" y="0"/>
                  <a:pt x="3086100" y="202569"/>
                  <a:pt x="3086100" y="452450"/>
                </a:cubicBezTo>
                <a:lnTo>
                  <a:pt x="3086100" y="1662100"/>
                </a:lnTo>
                <a:cubicBezTo>
                  <a:pt x="3086100" y="1911981"/>
                  <a:pt x="2883531" y="2114550"/>
                  <a:pt x="2633650" y="2114550"/>
                </a:cubicBezTo>
                <a:lnTo>
                  <a:pt x="452450" y="2114550"/>
                </a:lnTo>
                <a:cubicBezTo>
                  <a:pt x="202569" y="2114550"/>
                  <a:pt x="0" y="1911981"/>
                  <a:pt x="0" y="1662100"/>
                </a:cubicBezTo>
                <a:lnTo>
                  <a:pt x="0" y="452450"/>
                </a:lnTo>
                <a:cubicBezTo>
                  <a:pt x="0" y="202569"/>
                  <a:pt x="202569" y="0"/>
                  <a:pt x="452450" y="0"/>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406463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3"/>
          <p:cNvSpPr/>
          <p:nvPr userDrawn="1"/>
        </p:nvSpPr>
        <p:spPr>
          <a:xfrm>
            <a:off x="1292326" y="4184262"/>
            <a:ext cx="1725738" cy="1764261"/>
          </a:xfrm>
          <a:custGeom>
            <a:avLst/>
            <a:gdLst>
              <a:gd name="connsiteX0" fmla="*/ 0 w 2272553"/>
              <a:gd name="connsiteY0" fmla="*/ 0 h 2514600"/>
              <a:gd name="connsiteX1" fmla="*/ 2272553 w 2272553"/>
              <a:gd name="connsiteY1" fmla="*/ 0 h 2514600"/>
              <a:gd name="connsiteX2" fmla="*/ 2272553 w 2272553"/>
              <a:gd name="connsiteY2" fmla="*/ 2514600 h 2514600"/>
              <a:gd name="connsiteX3" fmla="*/ 0 w 2272553"/>
              <a:gd name="connsiteY3" fmla="*/ 2514600 h 2514600"/>
              <a:gd name="connsiteX4" fmla="*/ 0 w 2272553"/>
              <a:gd name="connsiteY4" fmla="*/ 0 h 2514600"/>
              <a:gd name="connsiteX0" fmla="*/ 322729 w 2272553"/>
              <a:gd name="connsiteY0" fmla="*/ 524435 h 2514600"/>
              <a:gd name="connsiteX1" fmla="*/ 2272553 w 2272553"/>
              <a:gd name="connsiteY1" fmla="*/ 0 h 2514600"/>
              <a:gd name="connsiteX2" fmla="*/ 2272553 w 2272553"/>
              <a:gd name="connsiteY2" fmla="*/ 2514600 h 2514600"/>
              <a:gd name="connsiteX3" fmla="*/ 0 w 2272553"/>
              <a:gd name="connsiteY3" fmla="*/ 2514600 h 2514600"/>
              <a:gd name="connsiteX4" fmla="*/ 322729 w 2272553"/>
              <a:gd name="connsiteY4" fmla="*/ 524435 h 2514600"/>
              <a:gd name="connsiteX0" fmla="*/ 322729 w 2272553"/>
              <a:gd name="connsiteY0" fmla="*/ 0 h 1990165"/>
              <a:gd name="connsiteX1" fmla="*/ 1667435 w 2272553"/>
              <a:gd name="connsiteY1" fmla="*/ 349624 h 1990165"/>
              <a:gd name="connsiteX2" fmla="*/ 2272553 w 2272553"/>
              <a:gd name="connsiteY2" fmla="*/ 1990165 h 1990165"/>
              <a:gd name="connsiteX3" fmla="*/ 0 w 2272553"/>
              <a:gd name="connsiteY3" fmla="*/ 1990165 h 1990165"/>
              <a:gd name="connsiteX4" fmla="*/ 322729 w 2272553"/>
              <a:gd name="connsiteY4" fmla="*/ 0 h 1990165"/>
              <a:gd name="connsiteX0" fmla="*/ 322729 w 1721223"/>
              <a:gd name="connsiteY0" fmla="*/ 0 h 1990165"/>
              <a:gd name="connsiteX1" fmla="*/ 1667435 w 1721223"/>
              <a:gd name="connsiteY1" fmla="*/ 349624 h 1990165"/>
              <a:gd name="connsiteX2" fmla="*/ 1721223 w 1721223"/>
              <a:gd name="connsiteY2" fmla="*/ 1385047 h 1990165"/>
              <a:gd name="connsiteX3" fmla="*/ 0 w 1721223"/>
              <a:gd name="connsiteY3" fmla="*/ 1990165 h 1990165"/>
              <a:gd name="connsiteX4" fmla="*/ 322729 w 1721223"/>
              <a:gd name="connsiteY4" fmla="*/ 0 h 1990165"/>
              <a:gd name="connsiteX0" fmla="*/ 0 w 1398494"/>
              <a:gd name="connsiteY0" fmla="*/ 0 h 1438835"/>
              <a:gd name="connsiteX1" fmla="*/ 1344706 w 1398494"/>
              <a:gd name="connsiteY1" fmla="*/ 349624 h 1438835"/>
              <a:gd name="connsiteX2" fmla="*/ 1398494 w 1398494"/>
              <a:gd name="connsiteY2" fmla="*/ 1385047 h 1438835"/>
              <a:gd name="connsiteX3" fmla="*/ 161366 w 1398494"/>
              <a:gd name="connsiteY3" fmla="*/ 1438835 h 1438835"/>
              <a:gd name="connsiteX4" fmla="*/ 0 w 1398494"/>
              <a:gd name="connsiteY4" fmla="*/ 0 h 1438835"/>
              <a:gd name="connsiteX0" fmla="*/ 135744 w 1534238"/>
              <a:gd name="connsiteY0" fmla="*/ 0 h 1438835"/>
              <a:gd name="connsiteX1" fmla="*/ 1480450 w 1534238"/>
              <a:gd name="connsiteY1" fmla="*/ 349624 h 1438835"/>
              <a:gd name="connsiteX2" fmla="*/ 1534238 w 1534238"/>
              <a:gd name="connsiteY2" fmla="*/ 1385047 h 1438835"/>
              <a:gd name="connsiteX3" fmla="*/ 297110 w 1534238"/>
              <a:gd name="connsiteY3" fmla="*/ 1438835 h 1438835"/>
              <a:gd name="connsiteX4" fmla="*/ 135744 w 1534238"/>
              <a:gd name="connsiteY4" fmla="*/ 0 h 1438835"/>
              <a:gd name="connsiteX0" fmla="*/ 155107 w 1553601"/>
              <a:gd name="connsiteY0" fmla="*/ 0 h 1438835"/>
              <a:gd name="connsiteX1" fmla="*/ 1499813 w 1553601"/>
              <a:gd name="connsiteY1" fmla="*/ 349624 h 1438835"/>
              <a:gd name="connsiteX2" fmla="*/ 1553601 w 1553601"/>
              <a:gd name="connsiteY2" fmla="*/ 1385047 h 1438835"/>
              <a:gd name="connsiteX3" fmla="*/ 316473 w 1553601"/>
              <a:gd name="connsiteY3" fmla="*/ 1438835 h 1438835"/>
              <a:gd name="connsiteX4" fmla="*/ 155107 w 1553601"/>
              <a:gd name="connsiteY4" fmla="*/ 0 h 1438835"/>
              <a:gd name="connsiteX0" fmla="*/ 155107 w 1553601"/>
              <a:gd name="connsiteY0" fmla="*/ 150979 h 1589814"/>
              <a:gd name="connsiteX1" fmla="*/ 1499813 w 1553601"/>
              <a:gd name="connsiteY1" fmla="*/ 500603 h 1589814"/>
              <a:gd name="connsiteX2" fmla="*/ 1553601 w 1553601"/>
              <a:gd name="connsiteY2" fmla="*/ 1536026 h 1589814"/>
              <a:gd name="connsiteX3" fmla="*/ 316473 w 1553601"/>
              <a:gd name="connsiteY3" fmla="*/ 1589814 h 1589814"/>
              <a:gd name="connsiteX4" fmla="*/ 155107 w 1553601"/>
              <a:gd name="connsiteY4" fmla="*/ 150979 h 1589814"/>
              <a:gd name="connsiteX0" fmla="*/ 155107 w 1553601"/>
              <a:gd name="connsiteY0" fmla="*/ 131779 h 1570614"/>
              <a:gd name="connsiteX1" fmla="*/ 1499813 w 1553601"/>
              <a:gd name="connsiteY1" fmla="*/ 481403 h 1570614"/>
              <a:gd name="connsiteX2" fmla="*/ 1553601 w 1553601"/>
              <a:gd name="connsiteY2" fmla="*/ 1516826 h 1570614"/>
              <a:gd name="connsiteX3" fmla="*/ 316473 w 1553601"/>
              <a:gd name="connsiteY3" fmla="*/ 1570614 h 1570614"/>
              <a:gd name="connsiteX4" fmla="*/ 155107 w 1553601"/>
              <a:gd name="connsiteY4" fmla="*/ 131779 h 1570614"/>
              <a:gd name="connsiteX0" fmla="*/ 155107 w 1691693"/>
              <a:gd name="connsiteY0" fmla="*/ 131779 h 1570614"/>
              <a:gd name="connsiteX1" fmla="*/ 1499813 w 1691693"/>
              <a:gd name="connsiteY1" fmla="*/ 481403 h 1570614"/>
              <a:gd name="connsiteX2" fmla="*/ 1553601 w 1691693"/>
              <a:gd name="connsiteY2" fmla="*/ 1516826 h 1570614"/>
              <a:gd name="connsiteX3" fmla="*/ 316473 w 1691693"/>
              <a:gd name="connsiteY3" fmla="*/ 1570614 h 1570614"/>
              <a:gd name="connsiteX4" fmla="*/ 155107 w 1691693"/>
              <a:gd name="connsiteY4" fmla="*/ 131779 h 1570614"/>
              <a:gd name="connsiteX0" fmla="*/ 155107 w 1764561"/>
              <a:gd name="connsiteY0" fmla="*/ 131779 h 1570614"/>
              <a:gd name="connsiteX1" fmla="*/ 1499813 w 1764561"/>
              <a:gd name="connsiteY1" fmla="*/ 481403 h 1570614"/>
              <a:gd name="connsiteX2" fmla="*/ 1553601 w 1764561"/>
              <a:gd name="connsiteY2" fmla="*/ 1516826 h 1570614"/>
              <a:gd name="connsiteX3" fmla="*/ 316473 w 1764561"/>
              <a:gd name="connsiteY3" fmla="*/ 1570614 h 1570614"/>
              <a:gd name="connsiteX4" fmla="*/ 155107 w 1764561"/>
              <a:gd name="connsiteY4" fmla="*/ 131779 h 1570614"/>
              <a:gd name="connsiteX0" fmla="*/ 155107 w 1764561"/>
              <a:gd name="connsiteY0" fmla="*/ 131779 h 1702753"/>
              <a:gd name="connsiteX1" fmla="*/ 1499813 w 1764561"/>
              <a:gd name="connsiteY1" fmla="*/ 481403 h 1702753"/>
              <a:gd name="connsiteX2" fmla="*/ 1553601 w 1764561"/>
              <a:gd name="connsiteY2" fmla="*/ 1516826 h 1702753"/>
              <a:gd name="connsiteX3" fmla="*/ 316473 w 1764561"/>
              <a:gd name="connsiteY3" fmla="*/ 1570614 h 1702753"/>
              <a:gd name="connsiteX4" fmla="*/ 155107 w 1764561"/>
              <a:gd name="connsiteY4" fmla="*/ 131779 h 1702753"/>
              <a:gd name="connsiteX0" fmla="*/ 155107 w 1764561"/>
              <a:gd name="connsiteY0" fmla="*/ 131779 h 1762233"/>
              <a:gd name="connsiteX1" fmla="*/ 1499813 w 1764561"/>
              <a:gd name="connsiteY1" fmla="*/ 481403 h 1762233"/>
              <a:gd name="connsiteX2" fmla="*/ 1553601 w 1764561"/>
              <a:gd name="connsiteY2" fmla="*/ 1516826 h 1762233"/>
              <a:gd name="connsiteX3" fmla="*/ 316473 w 1764561"/>
              <a:gd name="connsiteY3" fmla="*/ 1570614 h 1762233"/>
              <a:gd name="connsiteX4" fmla="*/ 155107 w 1764561"/>
              <a:gd name="connsiteY4" fmla="*/ 131779 h 1762233"/>
              <a:gd name="connsiteX0" fmla="*/ 245575 w 1721679"/>
              <a:gd name="connsiteY0" fmla="*/ 125515 h 1813119"/>
              <a:gd name="connsiteX1" fmla="*/ 1456931 w 1721679"/>
              <a:gd name="connsiteY1" fmla="*/ 532289 h 1813119"/>
              <a:gd name="connsiteX2" fmla="*/ 1510719 w 1721679"/>
              <a:gd name="connsiteY2" fmla="*/ 1567712 h 1813119"/>
              <a:gd name="connsiteX3" fmla="*/ 273591 w 1721679"/>
              <a:gd name="connsiteY3" fmla="*/ 1621500 h 1813119"/>
              <a:gd name="connsiteX4" fmla="*/ 245575 w 1721679"/>
              <a:gd name="connsiteY4" fmla="*/ 125515 h 1813119"/>
              <a:gd name="connsiteX0" fmla="*/ 225214 w 1701318"/>
              <a:gd name="connsiteY0" fmla="*/ 125515 h 1801140"/>
              <a:gd name="connsiteX1" fmla="*/ 1436570 w 1701318"/>
              <a:gd name="connsiteY1" fmla="*/ 532289 h 1801140"/>
              <a:gd name="connsiteX2" fmla="*/ 1490358 w 1701318"/>
              <a:gd name="connsiteY2" fmla="*/ 1567712 h 1801140"/>
              <a:gd name="connsiteX3" fmla="*/ 281805 w 1701318"/>
              <a:gd name="connsiteY3" fmla="*/ 1592925 h 1801140"/>
              <a:gd name="connsiteX4" fmla="*/ 225214 w 1701318"/>
              <a:gd name="connsiteY4" fmla="*/ 125515 h 1801140"/>
              <a:gd name="connsiteX0" fmla="*/ 258938 w 1735042"/>
              <a:gd name="connsiteY0" fmla="*/ 125515 h 1801140"/>
              <a:gd name="connsiteX1" fmla="*/ 1470294 w 1735042"/>
              <a:gd name="connsiteY1" fmla="*/ 532289 h 1801140"/>
              <a:gd name="connsiteX2" fmla="*/ 1524082 w 1735042"/>
              <a:gd name="connsiteY2" fmla="*/ 1567712 h 1801140"/>
              <a:gd name="connsiteX3" fmla="*/ 315529 w 1735042"/>
              <a:gd name="connsiteY3" fmla="*/ 1592925 h 1801140"/>
              <a:gd name="connsiteX4" fmla="*/ 258938 w 1735042"/>
              <a:gd name="connsiteY4" fmla="*/ 125515 h 1801140"/>
              <a:gd name="connsiteX0" fmla="*/ 258938 w 1735042"/>
              <a:gd name="connsiteY0" fmla="*/ 125515 h 1764839"/>
              <a:gd name="connsiteX1" fmla="*/ 1470294 w 1735042"/>
              <a:gd name="connsiteY1" fmla="*/ 532289 h 1764839"/>
              <a:gd name="connsiteX2" fmla="*/ 1524082 w 1735042"/>
              <a:gd name="connsiteY2" fmla="*/ 1567712 h 1764839"/>
              <a:gd name="connsiteX3" fmla="*/ 315529 w 1735042"/>
              <a:gd name="connsiteY3" fmla="*/ 1592925 h 1764839"/>
              <a:gd name="connsiteX4" fmla="*/ 258938 w 1735042"/>
              <a:gd name="connsiteY4" fmla="*/ 125515 h 1764839"/>
              <a:gd name="connsiteX0" fmla="*/ 258938 w 1735042"/>
              <a:gd name="connsiteY0" fmla="*/ 125515 h 1757467"/>
              <a:gd name="connsiteX1" fmla="*/ 1470294 w 1735042"/>
              <a:gd name="connsiteY1" fmla="*/ 532289 h 1757467"/>
              <a:gd name="connsiteX2" fmla="*/ 1524082 w 1735042"/>
              <a:gd name="connsiteY2" fmla="*/ 1567712 h 1757467"/>
              <a:gd name="connsiteX3" fmla="*/ 315529 w 1735042"/>
              <a:gd name="connsiteY3" fmla="*/ 1592925 h 1757467"/>
              <a:gd name="connsiteX4" fmla="*/ 258938 w 1735042"/>
              <a:gd name="connsiteY4" fmla="*/ 125515 h 1757467"/>
              <a:gd name="connsiteX0" fmla="*/ 258938 w 1735042"/>
              <a:gd name="connsiteY0" fmla="*/ 125515 h 1782744"/>
              <a:gd name="connsiteX1" fmla="*/ 1470294 w 1735042"/>
              <a:gd name="connsiteY1" fmla="*/ 532289 h 1782744"/>
              <a:gd name="connsiteX2" fmla="*/ 1524082 w 1735042"/>
              <a:gd name="connsiteY2" fmla="*/ 1567712 h 1782744"/>
              <a:gd name="connsiteX3" fmla="*/ 315529 w 1735042"/>
              <a:gd name="connsiteY3" fmla="*/ 1592925 h 1782744"/>
              <a:gd name="connsiteX4" fmla="*/ 258938 w 1735042"/>
              <a:gd name="connsiteY4" fmla="*/ 125515 h 1782744"/>
              <a:gd name="connsiteX0" fmla="*/ 258938 w 1735042"/>
              <a:gd name="connsiteY0" fmla="*/ 125515 h 1802774"/>
              <a:gd name="connsiteX1" fmla="*/ 1470294 w 1735042"/>
              <a:gd name="connsiteY1" fmla="*/ 532289 h 1802774"/>
              <a:gd name="connsiteX2" fmla="*/ 1524082 w 1735042"/>
              <a:gd name="connsiteY2" fmla="*/ 1567712 h 1802774"/>
              <a:gd name="connsiteX3" fmla="*/ 315529 w 1735042"/>
              <a:gd name="connsiteY3" fmla="*/ 1592925 h 1802774"/>
              <a:gd name="connsiteX4" fmla="*/ 258938 w 1735042"/>
              <a:gd name="connsiteY4" fmla="*/ 125515 h 1802774"/>
              <a:gd name="connsiteX0" fmla="*/ 258938 w 1735042"/>
              <a:gd name="connsiteY0" fmla="*/ 125515 h 1773855"/>
              <a:gd name="connsiteX1" fmla="*/ 1470294 w 1735042"/>
              <a:gd name="connsiteY1" fmla="*/ 532289 h 1773855"/>
              <a:gd name="connsiteX2" fmla="*/ 1524082 w 1735042"/>
              <a:gd name="connsiteY2" fmla="*/ 1567712 h 1773855"/>
              <a:gd name="connsiteX3" fmla="*/ 315529 w 1735042"/>
              <a:gd name="connsiteY3" fmla="*/ 1592925 h 1773855"/>
              <a:gd name="connsiteX4" fmla="*/ 258938 w 1735042"/>
              <a:gd name="connsiteY4" fmla="*/ 125515 h 1773855"/>
              <a:gd name="connsiteX0" fmla="*/ 258938 w 1735042"/>
              <a:gd name="connsiteY0" fmla="*/ 125515 h 1782291"/>
              <a:gd name="connsiteX1" fmla="*/ 1470294 w 1735042"/>
              <a:gd name="connsiteY1" fmla="*/ 532289 h 1782291"/>
              <a:gd name="connsiteX2" fmla="*/ 1524082 w 1735042"/>
              <a:gd name="connsiteY2" fmla="*/ 1567712 h 1782291"/>
              <a:gd name="connsiteX3" fmla="*/ 315529 w 1735042"/>
              <a:gd name="connsiteY3" fmla="*/ 1592925 h 1782291"/>
              <a:gd name="connsiteX4" fmla="*/ 258938 w 1735042"/>
              <a:gd name="connsiteY4" fmla="*/ 125515 h 1782291"/>
              <a:gd name="connsiteX0" fmla="*/ 258938 w 1735042"/>
              <a:gd name="connsiteY0" fmla="*/ 141884 h 1798660"/>
              <a:gd name="connsiteX1" fmla="*/ 1470294 w 1735042"/>
              <a:gd name="connsiteY1" fmla="*/ 548658 h 1798660"/>
              <a:gd name="connsiteX2" fmla="*/ 1524082 w 1735042"/>
              <a:gd name="connsiteY2" fmla="*/ 1584081 h 1798660"/>
              <a:gd name="connsiteX3" fmla="*/ 315529 w 1735042"/>
              <a:gd name="connsiteY3" fmla="*/ 1609294 h 1798660"/>
              <a:gd name="connsiteX4" fmla="*/ 258938 w 1735042"/>
              <a:gd name="connsiteY4" fmla="*/ 141884 h 1798660"/>
              <a:gd name="connsiteX0" fmla="*/ 258938 w 1735042"/>
              <a:gd name="connsiteY0" fmla="*/ 96307 h 1753083"/>
              <a:gd name="connsiteX1" fmla="*/ 1470294 w 1735042"/>
              <a:gd name="connsiteY1" fmla="*/ 503081 h 1753083"/>
              <a:gd name="connsiteX2" fmla="*/ 1524082 w 1735042"/>
              <a:gd name="connsiteY2" fmla="*/ 1538504 h 1753083"/>
              <a:gd name="connsiteX3" fmla="*/ 315529 w 1735042"/>
              <a:gd name="connsiteY3" fmla="*/ 1563717 h 1753083"/>
              <a:gd name="connsiteX4" fmla="*/ 258938 w 1735042"/>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9249 h 1744287"/>
              <a:gd name="connsiteX1" fmla="*/ 1484790 w 1741059"/>
              <a:gd name="connsiteY1" fmla="*/ 506023 h 1744287"/>
              <a:gd name="connsiteX2" fmla="*/ 1519528 w 1741059"/>
              <a:gd name="connsiteY2" fmla="*/ 1522396 h 1744287"/>
              <a:gd name="connsiteX3" fmla="*/ 330025 w 1741059"/>
              <a:gd name="connsiteY3" fmla="*/ 1566659 h 1744287"/>
              <a:gd name="connsiteX4" fmla="*/ 273434 w 1741059"/>
              <a:gd name="connsiteY4" fmla="*/ 99249 h 1744287"/>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8866 w 1746491"/>
              <a:gd name="connsiteY0" fmla="*/ 102264 h 1747302"/>
              <a:gd name="connsiteX1" fmla="*/ 1490222 w 1746491"/>
              <a:gd name="connsiteY1" fmla="*/ 509038 h 1747302"/>
              <a:gd name="connsiteX2" fmla="*/ 1524960 w 1746491"/>
              <a:gd name="connsiteY2" fmla="*/ 1525411 h 1747302"/>
              <a:gd name="connsiteX3" fmla="*/ 335457 w 1746491"/>
              <a:gd name="connsiteY3" fmla="*/ 1569674 h 1747302"/>
              <a:gd name="connsiteX4" fmla="*/ 278866 w 1746491"/>
              <a:gd name="connsiteY4" fmla="*/ 102264 h 1747302"/>
              <a:gd name="connsiteX0" fmla="*/ 268885 w 1736510"/>
              <a:gd name="connsiteY0" fmla="*/ 162029 h 1807067"/>
              <a:gd name="connsiteX1" fmla="*/ 1480241 w 1736510"/>
              <a:gd name="connsiteY1" fmla="*/ 568803 h 1807067"/>
              <a:gd name="connsiteX2" fmla="*/ 1514979 w 1736510"/>
              <a:gd name="connsiteY2" fmla="*/ 1585176 h 1807067"/>
              <a:gd name="connsiteX3" fmla="*/ 325476 w 1736510"/>
              <a:gd name="connsiteY3" fmla="*/ 1629439 h 1807067"/>
              <a:gd name="connsiteX4" fmla="*/ 268885 w 1736510"/>
              <a:gd name="connsiteY4" fmla="*/ 162029 h 1807067"/>
              <a:gd name="connsiteX0" fmla="*/ 274505 w 1742130"/>
              <a:gd name="connsiteY0" fmla="*/ 102246 h 1747284"/>
              <a:gd name="connsiteX1" fmla="*/ 1485861 w 1742130"/>
              <a:gd name="connsiteY1" fmla="*/ 509020 h 1747284"/>
              <a:gd name="connsiteX2" fmla="*/ 1520599 w 1742130"/>
              <a:gd name="connsiteY2" fmla="*/ 1525393 h 1747284"/>
              <a:gd name="connsiteX3" fmla="*/ 331096 w 1742130"/>
              <a:gd name="connsiteY3" fmla="*/ 1569656 h 1747284"/>
              <a:gd name="connsiteX4" fmla="*/ 274505 w 1742130"/>
              <a:gd name="connsiteY4" fmla="*/ 102246 h 1747284"/>
              <a:gd name="connsiteX0" fmla="*/ 267112 w 1734737"/>
              <a:gd name="connsiteY0" fmla="*/ 190362 h 1835400"/>
              <a:gd name="connsiteX1" fmla="*/ 1478468 w 1734737"/>
              <a:gd name="connsiteY1" fmla="*/ 597136 h 1835400"/>
              <a:gd name="connsiteX2" fmla="*/ 1513206 w 1734737"/>
              <a:gd name="connsiteY2" fmla="*/ 1613509 h 1835400"/>
              <a:gd name="connsiteX3" fmla="*/ 323703 w 1734737"/>
              <a:gd name="connsiteY3" fmla="*/ 1657772 h 1835400"/>
              <a:gd name="connsiteX4" fmla="*/ 267112 w 1734737"/>
              <a:gd name="connsiteY4" fmla="*/ 190362 h 1835400"/>
              <a:gd name="connsiteX0" fmla="*/ 273297 w 1740922"/>
              <a:gd name="connsiteY0" fmla="*/ 106061 h 1751099"/>
              <a:gd name="connsiteX1" fmla="*/ 1484653 w 1740922"/>
              <a:gd name="connsiteY1" fmla="*/ 512835 h 1751099"/>
              <a:gd name="connsiteX2" fmla="*/ 1519391 w 1740922"/>
              <a:gd name="connsiteY2" fmla="*/ 1529208 h 1751099"/>
              <a:gd name="connsiteX3" fmla="*/ 329888 w 1740922"/>
              <a:gd name="connsiteY3" fmla="*/ 1573471 h 1751099"/>
              <a:gd name="connsiteX4" fmla="*/ 273297 w 1740922"/>
              <a:gd name="connsiteY4" fmla="*/ 106061 h 1751099"/>
              <a:gd name="connsiteX0" fmla="*/ 273297 w 1729435"/>
              <a:gd name="connsiteY0" fmla="*/ 106061 h 1751099"/>
              <a:gd name="connsiteX1" fmla="*/ 1484653 w 1729435"/>
              <a:gd name="connsiteY1" fmla="*/ 512835 h 1751099"/>
              <a:gd name="connsiteX2" fmla="*/ 1519391 w 1729435"/>
              <a:gd name="connsiteY2" fmla="*/ 1529208 h 1751099"/>
              <a:gd name="connsiteX3" fmla="*/ 329888 w 1729435"/>
              <a:gd name="connsiteY3" fmla="*/ 1573471 h 1751099"/>
              <a:gd name="connsiteX4" fmla="*/ 273297 w 1729435"/>
              <a:gd name="connsiteY4" fmla="*/ 106061 h 1751099"/>
              <a:gd name="connsiteX0" fmla="*/ 260732 w 1716870"/>
              <a:gd name="connsiteY0" fmla="*/ 106061 h 1751099"/>
              <a:gd name="connsiteX1" fmla="*/ 1472088 w 1716870"/>
              <a:gd name="connsiteY1" fmla="*/ 512835 h 1751099"/>
              <a:gd name="connsiteX2" fmla="*/ 1506826 w 1716870"/>
              <a:gd name="connsiteY2" fmla="*/ 1529208 h 1751099"/>
              <a:gd name="connsiteX3" fmla="*/ 317323 w 1716870"/>
              <a:gd name="connsiteY3" fmla="*/ 1573471 h 1751099"/>
              <a:gd name="connsiteX4" fmla="*/ 260732 w 1716870"/>
              <a:gd name="connsiteY4" fmla="*/ 106061 h 1751099"/>
              <a:gd name="connsiteX0" fmla="*/ 261454 w 1717592"/>
              <a:gd name="connsiteY0" fmla="*/ 90485 h 1735523"/>
              <a:gd name="connsiteX1" fmla="*/ 1472810 w 1717592"/>
              <a:gd name="connsiteY1" fmla="*/ 497259 h 1735523"/>
              <a:gd name="connsiteX2" fmla="*/ 1507548 w 1717592"/>
              <a:gd name="connsiteY2" fmla="*/ 1513632 h 1735523"/>
              <a:gd name="connsiteX3" fmla="*/ 318045 w 1717592"/>
              <a:gd name="connsiteY3" fmla="*/ 1557895 h 1735523"/>
              <a:gd name="connsiteX4" fmla="*/ 261454 w 1717592"/>
              <a:gd name="connsiteY4" fmla="*/ 90485 h 1735523"/>
              <a:gd name="connsiteX0" fmla="*/ 274572 w 1711660"/>
              <a:gd name="connsiteY0" fmla="*/ 91734 h 1727247"/>
              <a:gd name="connsiteX1" fmla="*/ 1466878 w 1711660"/>
              <a:gd name="connsiteY1" fmla="*/ 488983 h 1727247"/>
              <a:gd name="connsiteX2" fmla="*/ 1501616 w 1711660"/>
              <a:gd name="connsiteY2" fmla="*/ 1505356 h 1727247"/>
              <a:gd name="connsiteX3" fmla="*/ 312113 w 1711660"/>
              <a:gd name="connsiteY3" fmla="*/ 1549619 h 1727247"/>
              <a:gd name="connsiteX4" fmla="*/ 274572 w 1711660"/>
              <a:gd name="connsiteY4" fmla="*/ 91734 h 1727247"/>
              <a:gd name="connsiteX0" fmla="*/ 273992 w 1711080"/>
              <a:gd name="connsiteY0" fmla="*/ 107394 h 1742907"/>
              <a:gd name="connsiteX1" fmla="*/ 1466298 w 1711080"/>
              <a:gd name="connsiteY1" fmla="*/ 504643 h 1742907"/>
              <a:gd name="connsiteX2" fmla="*/ 1501036 w 1711080"/>
              <a:gd name="connsiteY2" fmla="*/ 1521016 h 1742907"/>
              <a:gd name="connsiteX3" fmla="*/ 311533 w 1711080"/>
              <a:gd name="connsiteY3" fmla="*/ 1565279 h 1742907"/>
              <a:gd name="connsiteX4" fmla="*/ 273992 w 1711080"/>
              <a:gd name="connsiteY4" fmla="*/ 107394 h 1742907"/>
              <a:gd name="connsiteX0" fmla="*/ 273992 w 1722567"/>
              <a:gd name="connsiteY0" fmla="*/ 107394 h 1742907"/>
              <a:gd name="connsiteX1" fmla="*/ 1466298 w 1722567"/>
              <a:gd name="connsiteY1" fmla="*/ 504643 h 1742907"/>
              <a:gd name="connsiteX2" fmla="*/ 1501036 w 1722567"/>
              <a:gd name="connsiteY2" fmla="*/ 1521016 h 1742907"/>
              <a:gd name="connsiteX3" fmla="*/ 311533 w 1722567"/>
              <a:gd name="connsiteY3" fmla="*/ 1565279 h 1742907"/>
              <a:gd name="connsiteX4" fmla="*/ 273992 w 1722567"/>
              <a:gd name="connsiteY4" fmla="*/ 107394 h 1742907"/>
              <a:gd name="connsiteX0" fmla="*/ 282397 w 1730972"/>
              <a:gd name="connsiteY0" fmla="*/ 107394 h 1742907"/>
              <a:gd name="connsiteX1" fmla="*/ 1474703 w 1730972"/>
              <a:gd name="connsiteY1" fmla="*/ 504643 h 1742907"/>
              <a:gd name="connsiteX2" fmla="*/ 1509441 w 1730972"/>
              <a:gd name="connsiteY2" fmla="*/ 1521016 h 1742907"/>
              <a:gd name="connsiteX3" fmla="*/ 319938 w 1730972"/>
              <a:gd name="connsiteY3" fmla="*/ 1565279 h 1742907"/>
              <a:gd name="connsiteX4" fmla="*/ 282397 w 1730972"/>
              <a:gd name="connsiteY4" fmla="*/ 107394 h 1742907"/>
              <a:gd name="connsiteX0" fmla="*/ 282397 w 1730972"/>
              <a:gd name="connsiteY0" fmla="*/ 107394 h 1758441"/>
              <a:gd name="connsiteX1" fmla="*/ 1474703 w 1730972"/>
              <a:gd name="connsiteY1" fmla="*/ 504643 h 1758441"/>
              <a:gd name="connsiteX2" fmla="*/ 1509441 w 1730972"/>
              <a:gd name="connsiteY2" fmla="*/ 1521016 h 1758441"/>
              <a:gd name="connsiteX3" fmla="*/ 319938 w 1730972"/>
              <a:gd name="connsiteY3" fmla="*/ 1565279 h 1758441"/>
              <a:gd name="connsiteX4" fmla="*/ 282397 w 1730972"/>
              <a:gd name="connsiteY4" fmla="*/ 107394 h 1758441"/>
              <a:gd name="connsiteX0" fmla="*/ 282397 w 1730972"/>
              <a:gd name="connsiteY0" fmla="*/ 107394 h 1774904"/>
              <a:gd name="connsiteX1" fmla="*/ 1474703 w 1730972"/>
              <a:gd name="connsiteY1" fmla="*/ 504643 h 1774904"/>
              <a:gd name="connsiteX2" fmla="*/ 1509441 w 1730972"/>
              <a:gd name="connsiteY2" fmla="*/ 1521016 h 1774904"/>
              <a:gd name="connsiteX3" fmla="*/ 319938 w 1730972"/>
              <a:gd name="connsiteY3" fmla="*/ 1565279 h 1774904"/>
              <a:gd name="connsiteX4" fmla="*/ 282397 w 1730972"/>
              <a:gd name="connsiteY4" fmla="*/ 107394 h 1774904"/>
              <a:gd name="connsiteX0" fmla="*/ 282397 w 1730972"/>
              <a:gd name="connsiteY0" fmla="*/ 107394 h 1749266"/>
              <a:gd name="connsiteX1" fmla="*/ 1474703 w 1730972"/>
              <a:gd name="connsiteY1" fmla="*/ 504643 h 1749266"/>
              <a:gd name="connsiteX2" fmla="*/ 1509441 w 1730972"/>
              <a:gd name="connsiteY2" fmla="*/ 1521016 h 1749266"/>
              <a:gd name="connsiteX3" fmla="*/ 319938 w 1730972"/>
              <a:gd name="connsiteY3" fmla="*/ 1565279 h 1749266"/>
              <a:gd name="connsiteX4" fmla="*/ 282397 w 1730972"/>
              <a:gd name="connsiteY4" fmla="*/ 107394 h 1749266"/>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314897 w 1756379"/>
              <a:gd name="connsiteY0" fmla="*/ 48351 h 1686661"/>
              <a:gd name="connsiteX1" fmla="*/ 1494503 w 1756379"/>
              <a:gd name="connsiteY1" fmla="*/ 451950 h 1686661"/>
              <a:gd name="connsiteX2" fmla="*/ 1541941 w 1756379"/>
              <a:gd name="connsiteY2" fmla="*/ 1461973 h 1686661"/>
              <a:gd name="connsiteX3" fmla="*/ 352438 w 1756379"/>
              <a:gd name="connsiteY3" fmla="*/ 1506236 h 1686661"/>
              <a:gd name="connsiteX4" fmla="*/ 314897 w 1756379"/>
              <a:gd name="connsiteY4" fmla="*/ 48351 h 1686661"/>
              <a:gd name="connsiteX0" fmla="*/ 314897 w 1756379"/>
              <a:gd name="connsiteY0" fmla="*/ 112516 h 1750826"/>
              <a:gd name="connsiteX1" fmla="*/ 1494503 w 1756379"/>
              <a:gd name="connsiteY1" fmla="*/ 516115 h 1750826"/>
              <a:gd name="connsiteX2" fmla="*/ 1541941 w 1756379"/>
              <a:gd name="connsiteY2" fmla="*/ 1526138 h 1750826"/>
              <a:gd name="connsiteX3" fmla="*/ 352438 w 1756379"/>
              <a:gd name="connsiteY3" fmla="*/ 1570401 h 1750826"/>
              <a:gd name="connsiteX4" fmla="*/ 314897 w 1756379"/>
              <a:gd name="connsiteY4" fmla="*/ 112516 h 1750826"/>
              <a:gd name="connsiteX0" fmla="*/ 304129 w 1745611"/>
              <a:gd name="connsiteY0" fmla="*/ 121341 h 1759651"/>
              <a:gd name="connsiteX1" fmla="*/ 1483735 w 1745611"/>
              <a:gd name="connsiteY1" fmla="*/ 524940 h 1759651"/>
              <a:gd name="connsiteX2" fmla="*/ 1531173 w 1745611"/>
              <a:gd name="connsiteY2" fmla="*/ 1534963 h 1759651"/>
              <a:gd name="connsiteX3" fmla="*/ 341670 w 1745611"/>
              <a:gd name="connsiteY3" fmla="*/ 1579226 h 1759651"/>
              <a:gd name="connsiteX4" fmla="*/ 304129 w 1745611"/>
              <a:gd name="connsiteY4" fmla="*/ 121341 h 1759651"/>
              <a:gd name="connsiteX0" fmla="*/ 305324 w 1746806"/>
              <a:gd name="connsiteY0" fmla="*/ 117152 h 1755462"/>
              <a:gd name="connsiteX1" fmla="*/ 1484930 w 1746806"/>
              <a:gd name="connsiteY1" fmla="*/ 520751 h 1755462"/>
              <a:gd name="connsiteX2" fmla="*/ 1532368 w 1746806"/>
              <a:gd name="connsiteY2" fmla="*/ 1530774 h 1755462"/>
              <a:gd name="connsiteX3" fmla="*/ 342865 w 1746806"/>
              <a:gd name="connsiteY3" fmla="*/ 1575037 h 1755462"/>
              <a:gd name="connsiteX4" fmla="*/ 305324 w 1746806"/>
              <a:gd name="connsiteY4" fmla="*/ 117152 h 1755462"/>
              <a:gd name="connsiteX0" fmla="*/ 288763 w 1730245"/>
              <a:gd name="connsiteY0" fmla="*/ 117152 h 1755462"/>
              <a:gd name="connsiteX1" fmla="*/ 1468369 w 1730245"/>
              <a:gd name="connsiteY1" fmla="*/ 520751 h 1755462"/>
              <a:gd name="connsiteX2" fmla="*/ 1515807 w 1730245"/>
              <a:gd name="connsiteY2" fmla="*/ 1530774 h 1755462"/>
              <a:gd name="connsiteX3" fmla="*/ 326304 w 1730245"/>
              <a:gd name="connsiteY3" fmla="*/ 1575037 h 1755462"/>
              <a:gd name="connsiteX4" fmla="*/ 288763 w 1730245"/>
              <a:gd name="connsiteY4" fmla="*/ 117152 h 1755462"/>
              <a:gd name="connsiteX0" fmla="*/ 288763 w 1739798"/>
              <a:gd name="connsiteY0" fmla="*/ 117152 h 1755462"/>
              <a:gd name="connsiteX1" fmla="*/ 1468369 w 1739798"/>
              <a:gd name="connsiteY1" fmla="*/ 520751 h 1755462"/>
              <a:gd name="connsiteX2" fmla="*/ 1515807 w 1739798"/>
              <a:gd name="connsiteY2" fmla="*/ 1530774 h 1755462"/>
              <a:gd name="connsiteX3" fmla="*/ 326304 w 1739798"/>
              <a:gd name="connsiteY3" fmla="*/ 1575037 h 1755462"/>
              <a:gd name="connsiteX4" fmla="*/ 288763 w 1739798"/>
              <a:gd name="connsiteY4" fmla="*/ 117152 h 1755462"/>
              <a:gd name="connsiteX0" fmla="*/ 282179 w 1733214"/>
              <a:gd name="connsiteY0" fmla="*/ 112168 h 1748138"/>
              <a:gd name="connsiteX1" fmla="*/ 1461785 w 1733214"/>
              <a:gd name="connsiteY1" fmla="*/ 515767 h 1748138"/>
              <a:gd name="connsiteX2" fmla="*/ 1509223 w 1733214"/>
              <a:gd name="connsiteY2" fmla="*/ 1525790 h 1748138"/>
              <a:gd name="connsiteX3" fmla="*/ 343532 w 1733214"/>
              <a:gd name="connsiteY3" fmla="*/ 1565290 h 1748138"/>
              <a:gd name="connsiteX4" fmla="*/ 282179 w 1733214"/>
              <a:gd name="connsiteY4" fmla="*/ 112168 h 1748138"/>
              <a:gd name="connsiteX0" fmla="*/ 296424 w 1747459"/>
              <a:gd name="connsiteY0" fmla="*/ 112168 h 1748138"/>
              <a:gd name="connsiteX1" fmla="*/ 1476030 w 1747459"/>
              <a:gd name="connsiteY1" fmla="*/ 515767 h 1748138"/>
              <a:gd name="connsiteX2" fmla="*/ 1523468 w 1747459"/>
              <a:gd name="connsiteY2" fmla="*/ 1525790 h 1748138"/>
              <a:gd name="connsiteX3" fmla="*/ 357777 w 1747459"/>
              <a:gd name="connsiteY3" fmla="*/ 1565290 h 1748138"/>
              <a:gd name="connsiteX4" fmla="*/ 296424 w 1747459"/>
              <a:gd name="connsiteY4" fmla="*/ 112168 h 1748138"/>
              <a:gd name="connsiteX0" fmla="*/ 296424 w 1747459"/>
              <a:gd name="connsiteY0" fmla="*/ 112168 h 1755230"/>
              <a:gd name="connsiteX1" fmla="*/ 1476030 w 1747459"/>
              <a:gd name="connsiteY1" fmla="*/ 515767 h 1755230"/>
              <a:gd name="connsiteX2" fmla="*/ 1523468 w 1747459"/>
              <a:gd name="connsiteY2" fmla="*/ 1525790 h 1755230"/>
              <a:gd name="connsiteX3" fmla="*/ 357777 w 1747459"/>
              <a:gd name="connsiteY3" fmla="*/ 1565290 h 1755230"/>
              <a:gd name="connsiteX4" fmla="*/ 296424 w 1747459"/>
              <a:gd name="connsiteY4" fmla="*/ 112168 h 1755230"/>
              <a:gd name="connsiteX0" fmla="*/ 287124 w 1651585"/>
              <a:gd name="connsiteY0" fmla="*/ 314860 h 1957922"/>
              <a:gd name="connsiteX1" fmla="*/ 1276230 w 1651585"/>
              <a:gd name="connsiteY1" fmla="*/ 346984 h 1957922"/>
              <a:gd name="connsiteX2" fmla="*/ 1514168 w 1651585"/>
              <a:gd name="connsiteY2" fmla="*/ 1728482 h 1957922"/>
              <a:gd name="connsiteX3" fmla="*/ 348477 w 1651585"/>
              <a:gd name="connsiteY3" fmla="*/ 1767982 h 1957922"/>
              <a:gd name="connsiteX4" fmla="*/ 287124 w 1651585"/>
              <a:gd name="connsiteY4" fmla="*/ 314860 h 1957922"/>
              <a:gd name="connsiteX0" fmla="*/ 146098 w 1767734"/>
              <a:gd name="connsiteY0" fmla="*/ 693073 h 1831310"/>
              <a:gd name="connsiteX1" fmla="*/ 1392379 w 1767734"/>
              <a:gd name="connsiteY1" fmla="*/ 220372 h 1831310"/>
              <a:gd name="connsiteX2" fmla="*/ 1630317 w 1767734"/>
              <a:gd name="connsiteY2" fmla="*/ 1601870 h 1831310"/>
              <a:gd name="connsiteX3" fmla="*/ 464626 w 1767734"/>
              <a:gd name="connsiteY3" fmla="*/ 1641370 h 1831310"/>
              <a:gd name="connsiteX4" fmla="*/ 146098 w 1767734"/>
              <a:gd name="connsiteY4" fmla="*/ 693073 h 1831310"/>
              <a:gd name="connsiteX0" fmla="*/ 146098 w 1767734"/>
              <a:gd name="connsiteY0" fmla="*/ 597520 h 1735757"/>
              <a:gd name="connsiteX1" fmla="*/ 1392379 w 1767734"/>
              <a:gd name="connsiteY1" fmla="*/ 124819 h 1735757"/>
              <a:gd name="connsiteX2" fmla="*/ 1630317 w 1767734"/>
              <a:gd name="connsiteY2" fmla="*/ 1506317 h 1735757"/>
              <a:gd name="connsiteX3" fmla="*/ 464626 w 1767734"/>
              <a:gd name="connsiteY3" fmla="*/ 1545817 h 1735757"/>
              <a:gd name="connsiteX4" fmla="*/ 146098 w 1767734"/>
              <a:gd name="connsiteY4" fmla="*/ 597520 h 1735757"/>
              <a:gd name="connsiteX0" fmla="*/ 142021 w 1773182"/>
              <a:gd name="connsiteY0" fmla="*/ 581033 h 1738320"/>
              <a:gd name="connsiteX1" fmla="*/ 1397827 w 1773182"/>
              <a:gd name="connsiteY1" fmla="*/ 127382 h 1738320"/>
              <a:gd name="connsiteX2" fmla="*/ 1635765 w 1773182"/>
              <a:gd name="connsiteY2" fmla="*/ 1508880 h 1738320"/>
              <a:gd name="connsiteX3" fmla="*/ 470074 w 1773182"/>
              <a:gd name="connsiteY3" fmla="*/ 1548380 h 1738320"/>
              <a:gd name="connsiteX4" fmla="*/ 142021 w 1773182"/>
              <a:gd name="connsiteY4" fmla="*/ 581033 h 1738320"/>
              <a:gd name="connsiteX0" fmla="*/ 142021 w 1682204"/>
              <a:gd name="connsiteY0" fmla="*/ 581033 h 1708044"/>
              <a:gd name="connsiteX1" fmla="*/ 1397827 w 1682204"/>
              <a:gd name="connsiteY1" fmla="*/ 127382 h 1708044"/>
              <a:gd name="connsiteX2" fmla="*/ 1473840 w 1682204"/>
              <a:gd name="connsiteY2" fmla="*/ 1442205 h 1708044"/>
              <a:gd name="connsiteX3" fmla="*/ 470074 w 1682204"/>
              <a:gd name="connsiteY3" fmla="*/ 1548380 h 1708044"/>
              <a:gd name="connsiteX4" fmla="*/ 142021 w 1682204"/>
              <a:gd name="connsiteY4" fmla="*/ 581033 h 1708044"/>
              <a:gd name="connsiteX0" fmla="*/ 142021 w 1710397"/>
              <a:gd name="connsiteY0" fmla="*/ 581033 h 1708044"/>
              <a:gd name="connsiteX1" fmla="*/ 1397827 w 1710397"/>
              <a:gd name="connsiteY1" fmla="*/ 127382 h 1708044"/>
              <a:gd name="connsiteX2" fmla="*/ 1473840 w 1710397"/>
              <a:gd name="connsiteY2" fmla="*/ 1442205 h 1708044"/>
              <a:gd name="connsiteX3" fmla="*/ 470074 w 1710397"/>
              <a:gd name="connsiteY3" fmla="*/ 1548380 h 1708044"/>
              <a:gd name="connsiteX4" fmla="*/ 142021 w 1710397"/>
              <a:gd name="connsiteY4" fmla="*/ 581033 h 1708044"/>
              <a:gd name="connsiteX0" fmla="*/ 313243 w 1881619"/>
              <a:gd name="connsiteY0" fmla="*/ 582632 h 1758263"/>
              <a:gd name="connsiteX1" fmla="*/ 1569049 w 1881619"/>
              <a:gd name="connsiteY1" fmla="*/ 128981 h 1758263"/>
              <a:gd name="connsiteX2" fmla="*/ 1645062 w 1881619"/>
              <a:gd name="connsiteY2" fmla="*/ 1443804 h 1758263"/>
              <a:gd name="connsiteX3" fmla="*/ 355546 w 1881619"/>
              <a:gd name="connsiteY3" fmla="*/ 1626179 h 1758263"/>
              <a:gd name="connsiteX4" fmla="*/ 313243 w 1881619"/>
              <a:gd name="connsiteY4" fmla="*/ 582632 h 1758263"/>
              <a:gd name="connsiteX0" fmla="*/ 139893 w 1708269"/>
              <a:gd name="connsiteY0" fmla="*/ 582632 h 1758263"/>
              <a:gd name="connsiteX1" fmla="*/ 1395699 w 1708269"/>
              <a:gd name="connsiteY1" fmla="*/ 128981 h 1758263"/>
              <a:gd name="connsiteX2" fmla="*/ 1471712 w 1708269"/>
              <a:gd name="connsiteY2" fmla="*/ 1443804 h 1758263"/>
              <a:gd name="connsiteX3" fmla="*/ 182196 w 1708269"/>
              <a:gd name="connsiteY3" fmla="*/ 1626179 h 1758263"/>
              <a:gd name="connsiteX4" fmla="*/ 139893 w 1708269"/>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37678"/>
              <a:gd name="connsiteX1" fmla="*/ 1434470 w 1747040"/>
              <a:gd name="connsiteY1" fmla="*/ 128981 h 1737678"/>
              <a:gd name="connsiteX2" fmla="*/ 1510483 w 1747040"/>
              <a:gd name="connsiteY2" fmla="*/ 1443804 h 1737678"/>
              <a:gd name="connsiteX3" fmla="*/ 220967 w 1747040"/>
              <a:gd name="connsiteY3" fmla="*/ 1626179 h 1737678"/>
              <a:gd name="connsiteX4" fmla="*/ 178664 w 1747040"/>
              <a:gd name="connsiteY4" fmla="*/ 582632 h 1737678"/>
              <a:gd name="connsiteX0" fmla="*/ 178664 w 1723429"/>
              <a:gd name="connsiteY0" fmla="*/ 582632 h 1737678"/>
              <a:gd name="connsiteX1" fmla="*/ 1434470 w 1723429"/>
              <a:gd name="connsiteY1" fmla="*/ 128981 h 1737678"/>
              <a:gd name="connsiteX2" fmla="*/ 1510483 w 1723429"/>
              <a:gd name="connsiteY2" fmla="*/ 1443804 h 1737678"/>
              <a:gd name="connsiteX3" fmla="*/ 220967 w 1723429"/>
              <a:gd name="connsiteY3" fmla="*/ 1626179 h 1737678"/>
              <a:gd name="connsiteX4" fmla="*/ 178664 w 1723429"/>
              <a:gd name="connsiteY4" fmla="*/ 582632 h 1737678"/>
              <a:gd name="connsiteX0" fmla="*/ 178664 w 1723429"/>
              <a:gd name="connsiteY0" fmla="*/ 582632 h 1764261"/>
              <a:gd name="connsiteX1" fmla="*/ 1434470 w 1723429"/>
              <a:gd name="connsiteY1" fmla="*/ 128981 h 1764261"/>
              <a:gd name="connsiteX2" fmla="*/ 1510483 w 1723429"/>
              <a:gd name="connsiteY2" fmla="*/ 1443804 h 1764261"/>
              <a:gd name="connsiteX3" fmla="*/ 220967 w 1723429"/>
              <a:gd name="connsiteY3" fmla="*/ 1626179 h 1764261"/>
              <a:gd name="connsiteX4" fmla="*/ 178664 w 1723429"/>
              <a:gd name="connsiteY4" fmla="*/ 582632 h 1764261"/>
              <a:gd name="connsiteX0" fmla="*/ 178664 w 1725738"/>
              <a:gd name="connsiteY0" fmla="*/ 582632 h 1764261"/>
              <a:gd name="connsiteX1" fmla="*/ 1434470 w 1725738"/>
              <a:gd name="connsiteY1" fmla="*/ 128981 h 1764261"/>
              <a:gd name="connsiteX2" fmla="*/ 1510483 w 1725738"/>
              <a:gd name="connsiteY2" fmla="*/ 1443804 h 1764261"/>
              <a:gd name="connsiteX3" fmla="*/ 220967 w 1725738"/>
              <a:gd name="connsiteY3" fmla="*/ 1626179 h 1764261"/>
              <a:gd name="connsiteX4" fmla="*/ 178664 w 1725738"/>
              <a:gd name="connsiteY4" fmla="*/ 582632 h 17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38" h="1764261">
                <a:moveTo>
                  <a:pt x="178664" y="582632"/>
                </a:moveTo>
                <a:cubicBezTo>
                  <a:pt x="380915" y="333099"/>
                  <a:pt x="960088" y="-260610"/>
                  <a:pt x="1434470" y="128981"/>
                </a:cubicBezTo>
                <a:cubicBezTo>
                  <a:pt x="1866177" y="590103"/>
                  <a:pt x="1753651" y="1220433"/>
                  <a:pt x="1510483" y="1443804"/>
                </a:cubicBezTo>
                <a:cubicBezTo>
                  <a:pt x="1197093" y="1784276"/>
                  <a:pt x="496910" y="1867106"/>
                  <a:pt x="220967" y="1626179"/>
                </a:cubicBezTo>
                <a:cubicBezTo>
                  <a:pt x="-108767" y="1477141"/>
                  <a:pt x="-23587" y="832165"/>
                  <a:pt x="178664" y="582632"/>
                </a:cubicBezTo>
                <a:close/>
              </a:path>
            </a:pathLst>
          </a:custGeom>
          <a:solidFill>
            <a:srgbClr val="F1FBFD"/>
          </a:solidFill>
          <a:ln>
            <a:noFill/>
          </a:ln>
          <a:effectLst>
            <a:outerShdw blurRad="1270000" sx="156000" sy="156000" algn="ctr" rotWithShape="0">
              <a:srgbClr val="F1FBF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12" name="Rectangle 11"/>
          <p:cNvSpPr/>
          <p:nvPr userDrawn="1"/>
        </p:nvSpPr>
        <p:spPr>
          <a:xfrm rot="10800000" flipH="1">
            <a:off x="0" y="2991172"/>
            <a:ext cx="6508375" cy="3866827"/>
          </a:xfrm>
          <a:prstGeom prst="rect">
            <a:avLst/>
          </a:prstGeom>
          <a:solidFill>
            <a:schemeClr val="accent1">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Avenir Next LT Pro" panose="020B0504020202020204" pitchFamily="34" charset="0"/>
            </a:endParaRPr>
          </a:p>
        </p:txBody>
      </p:sp>
      <p:sp>
        <p:nvSpPr>
          <p:cNvPr id="9" name="Picture Placeholder 8"/>
          <p:cNvSpPr>
            <a:spLocks noGrp="1"/>
          </p:cNvSpPr>
          <p:nvPr>
            <p:ph type="pic" sz="quarter" idx="12" hasCustomPrompt="1"/>
          </p:nvPr>
        </p:nvSpPr>
        <p:spPr>
          <a:xfrm>
            <a:off x="1970758" y="2991173"/>
            <a:ext cx="4537618" cy="2076773"/>
          </a:xfrm>
          <a:custGeom>
            <a:avLst/>
            <a:gdLst>
              <a:gd name="connsiteX0" fmla="*/ 0 w 3376157"/>
              <a:gd name="connsiteY0" fmla="*/ 0 h 2076773"/>
              <a:gd name="connsiteX1" fmla="*/ 3376157 w 3376157"/>
              <a:gd name="connsiteY1" fmla="*/ 0 h 2076773"/>
              <a:gd name="connsiteX2" fmla="*/ 3376157 w 3376157"/>
              <a:gd name="connsiteY2" fmla="*/ 2076773 h 2076773"/>
              <a:gd name="connsiteX3" fmla="*/ 0 w 3376157"/>
              <a:gd name="connsiteY3" fmla="*/ 2076773 h 2076773"/>
            </a:gdLst>
            <a:ahLst/>
            <a:cxnLst>
              <a:cxn ang="0">
                <a:pos x="connsiteX0" y="connsiteY0"/>
              </a:cxn>
              <a:cxn ang="0">
                <a:pos x="connsiteX1" y="connsiteY1"/>
              </a:cxn>
              <a:cxn ang="0">
                <a:pos x="connsiteX2" y="connsiteY2"/>
              </a:cxn>
              <a:cxn ang="0">
                <a:pos x="connsiteX3" y="connsiteY3"/>
              </a:cxn>
            </a:cxnLst>
            <a:rect l="l" t="t" r="r" b="b"/>
            <a:pathLst>
              <a:path w="3376157" h="2076773">
                <a:moveTo>
                  <a:pt x="0" y="0"/>
                </a:moveTo>
                <a:lnTo>
                  <a:pt x="3376157" y="0"/>
                </a:lnTo>
                <a:lnTo>
                  <a:pt x="3376157" y="2076773"/>
                </a:lnTo>
                <a:lnTo>
                  <a:pt x="0" y="2076773"/>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0" name="Picture Placeholder 9"/>
          <p:cNvSpPr>
            <a:spLocks noGrp="1"/>
          </p:cNvSpPr>
          <p:nvPr>
            <p:ph type="pic" sz="quarter" idx="13" hasCustomPrompt="1"/>
          </p:nvPr>
        </p:nvSpPr>
        <p:spPr>
          <a:xfrm>
            <a:off x="7355401" y="2991173"/>
            <a:ext cx="3391180" cy="2076773"/>
          </a:xfrm>
          <a:custGeom>
            <a:avLst/>
            <a:gdLst>
              <a:gd name="connsiteX0" fmla="*/ 0 w 3376157"/>
              <a:gd name="connsiteY0" fmla="*/ 0 h 2076773"/>
              <a:gd name="connsiteX1" fmla="*/ 3376157 w 3376157"/>
              <a:gd name="connsiteY1" fmla="*/ 0 h 2076773"/>
              <a:gd name="connsiteX2" fmla="*/ 3376157 w 3376157"/>
              <a:gd name="connsiteY2" fmla="*/ 2076773 h 2076773"/>
              <a:gd name="connsiteX3" fmla="*/ 0 w 3376157"/>
              <a:gd name="connsiteY3" fmla="*/ 2076773 h 2076773"/>
              <a:gd name="connsiteX4" fmla="*/ 0 w 3376157"/>
              <a:gd name="connsiteY4" fmla="*/ 0 h 2076773"/>
              <a:gd name="connsiteX0" fmla="*/ 0 w 3376157"/>
              <a:gd name="connsiteY0" fmla="*/ 0 h 2076773"/>
              <a:gd name="connsiteX1" fmla="*/ 886885 w 3376157"/>
              <a:gd name="connsiteY1" fmla="*/ 15263 h 2076773"/>
              <a:gd name="connsiteX2" fmla="*/ 3376157 w 3376157"/>
              <a:gd name="connsiteY2" fmla="*/ 0 h 2076773"/>
              <a:gd name="connsiteX3" fmla="*/ 3376157 w 3376157"/>
              <a:gd name="connsiteY3" fmla="*/ 2076773 h 2076773"/>
              <a:gd name="connsiteX4" fmla="*/ 0 w 3376157"/>
              <a:gd name="connsiteY4" fmla="*/ 2076773 h 2076773"/>
              <a:gd name="connsiteX5" fmla="*/ 0 w 3376157"/>
              <a:gd name="connsiteY5" fmla="*/ 0 h 2076773"/>
              <a:gd name="connsiteX0" fmla="*/ 13660 w 3389817"/>
              <a:gd name="connsiteY0" fmla="*/ 0 h 2076773"/>
              <a:gd name="connsiteX1" fmla="*/ 900545 w 3389817"/>
              <a:gd name="connsiteY1" fmla="*/ 15263 h 2076773"/>
              <a:gd name="connsiteX2" fmla="*/ 3389817 w 3389817"/>
              <a:gd name="connsiteY2" fmla="*/ 0 h 2076773"/>
              <a:gd name="connsiteX3" fmla="*/ 3389817 w 3389817"/>
              <a:gd name="connsiteY3" fmla="*/ 2076773 h 2076773"/>
              <a:gd name="connsiteX4" fmla="*/ 13660 w 3389817"/>
              <a:gd name="connsiteY4" fmla="*/ 2076773 h 2076773"/>
              <a:gd name="connsiteX5" fmla="*/ 0 w 3389817"/>
              <a:gd name="connsiteY5" fmla="*/ 791118 h 2076773"/>
              <a:gd name="connsiteX6" fmla="*/ 13660 w 3389817"/>
              <a:gd name="connsiteY6" fmla="*/ 0 h 2076773"/>
              <a:gd name="connsiteX0" fmla="*/ 0 w 3389817"/>
              <a:gd name="connsiteY0" fmla="*/ 791118 h 2076773"/>
              <a:gd name="connsiteX1" fmla="*/ 900545 w 3389817"/>
              <a:gd name="connsiteY1" fmla="*/ 15263 h 2076773"/>
              <a:gd name="connsiteX2" fmla="*/ 3389817 w 3389817"/>
              <a:gd name="connsiteY2" fmla="*/ 0 h 2076773"/>
              <a:gd name="connsiteX3" fmla="*/ 3389817 w 3389817"/>
              <a:gd name="connsiteY3" fmla="*/ 2076773 h 2076773"/>
              <a:gd name="connsiteX4" fmla="*/ 13660 w 3389817"/>
              <a:gd name="connsiteY4" fmla="*/ 2076773 h 2076773"/>
              <a:gd name="connsiteX5" fmla="*/ 0 w 3389817"/>
              <a:gd name="connsiteY5" fmla="*/ 791118 h 2076773"/>
              <a:gd name="connsiteX0" fmla="*/ 1193 w 3391010"/>
              <a:gd name="connsiteY0" fmla="*/ 791118 h 2076773"/>
              <a:gd name="connsiteX1" fmla="*/ 901738 w 3391010"/>
              <a:gd name="connsiteY1" fmla="*/ 15263 h 2076773"/>
              <a:gd name="connsiteX2" fmla="*/ 3391010 w 3391010"/>
              <a:gd name="connsiteY2" fmla="*/ 0 h 2076773"/>
              <a:gd name="connsiteX3" fmla="*/ 3391010 w 3391010"/>
              <a:gd name="connsiteY3" fmla="*/ 2076773 h 2076773"/>
              <a:gd name="connsiteX4" fmla="*/ 14853 w 3391010"/>
              <a:gd name="connsiteY4" fmla="*/ 2076773 h 2076773"/>
              <a:gd name="connsiteX5" fmla="*/ 1193 w 3391010"/>
              <a:gd name="connsiteY5" fmla="*/ 791118 h 2076773"/>
              <a:gd name="connsiteX0" fmla="*/ 1363 w 3391180"/>
              <a:gd name="connsiteY0" fmla="*/ 791118 h 2076773"/>
              <a:gd name="connsiteX1" fmla="*/ 901908 w 3391180"/>
              <a:gd name="connsiteY1" fmla="*/ 15263 h 2076773"/>
              <a:gd name="connsiteX2" fmla="*/ 3391180 w 3391180"/>
              <a:gd name="connsiteY2" fmla="*/ 0 h 2076773"/>
              <a:gd name="connsiteX3" fmla="*/ 3391180 w 3391180"/>
              <a:gd name="connsiteY3" fmla="*/ 2076773 h 2076773"/>
              <a:gd name="connsiteX4" fmla="*/ 15023 w 3391180"/>
              <a:gd name="connsiteY4" fmla="*/ 2076773 h 2076773"/>
              <a:gd name="connsiteX5" fmla="*/ 1363 w 3391180"/>
              <a:gd name="connsiteY5" fmla="*/ 791118 h 20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1180" h="2076773">
                <a:moveTo>
                  <a:pt x="1363" y="791118"/>
                </a:moveTo>
                <a:cubicBezTo>
                  <a:pt x="-30964" y="393954"/>
                  <a:pt x="518598" y="38353"/>
                  <a:pt x="901908" y="15263"/>
                </a:cubicBezTo>
                <a:lnTo>
                  <a:pt x="3391180" y="0"/>
                </a:lnTo>
                <a:lnTo>
                  <a:pt x="3391180" y="2076773"/>
                </a:lnTo>
                <a:lnTo>
                  <a:pt x="15023" y="2076773"/>
                </a:lnTo>
                <a:lnTo>
                  <a:pt x="1363" y="791118"/>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93365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452842" y="0"/>
            <a:ext cx="4371361" cy="5617030"/>
          </a:xfrm>
          <a:custGeom>
            <a:avLst/>
            <a:gdLst>
              <a:gd name="connsiteX0" fmla="*/ 7021 w 3722677"/>
              <a:gd name="connsiteY0" fmla="*/ 0 h 4364264"/>
              <a:gd name="connsiteX1" fmla="*/ 3722677 w 3722677"/>
              <a:gd name="connsiteY1" fmla="*/ 0 h 4364264"/>
              <a:gd name="connsiteX2" fmla="*/ 3722677 w 3722677"/>
              <a:gd name="connsiteY2" fmla="*/ 2557533 h 4364264"/>
              <a:gd name="connsiteX3" fmla="*/ 1915946 w 3722677"/>
              <a:gd name="connsiteY3" fmla="*/ 4364264 h 4364264"/>
              <a:gd name="connsiteX4" fmla="*/ 0 w 3722677"/>
              <a:gd name="connsiteY4" fmla="*/ 4364264 h 4364264"/>
              <a:gd name="connsiteX5" fmla="*/ 0 w 3722677"/>
              <a:gd name="connsiteY5" fmla="*/ 4359729 h 4364264"/>
              <a:gd name="connsiteX6" fmla="*/ 7021 w 3722677"/>
              <a:gd name="connsiteY6" fmla="*/ 4359729 h 436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2677" h="4364264">
                <a:moveTo>
                  <a:pt x="7021" y="0"/>
                </a:moveTo>
                <a:lnTo>
                  <a:pt x="3722677" y="0"/>
                </a:lnTo>
                <a:lnTo>
                  <a:pt x="3722677" y="2557533"/>
                </a:lnTo>
                <a:cubicBezTo>
                  <a:pt x="3722677" y="3555363"/>
                  <a:pt x="2913776" y="4364264"/>
                  <a:pt x="1915946" y="4364264"/>
                </a:cubicBezTo>
                <a:lnTo>
                  <a:pt x="0" y="4364264"/>
                </a:lnTo>
                <a:lnTo>
                  <a:pt x="0" y="4359729"/>
                </a:lnTo>
                <a:lnTo>
                  <a:pt x="7021" y="4359729"/>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4" name="Picture Placeholder 5"/>
          <p:cNvSpPr>
            <a:spLocks noGrp="1"/>
          </p:cNvSpPr>
          <p:nvPr>
            <p:ph type="pic" sz="quarter" idx="11" hasCustomPrompt="1"/>
          </p:nvPr>
        </p:nvSpPr>
        <p:spPr>
          <a:xfrm>
            <a:off x="2718753" y="0"/>
            <a:ext cx="2747737" cy="561703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0 h 6858000"/>
              <a:gd name="connsiteX1" fmla="*/ 4681431 w 12192000"/>
              <a:gd name="connsiteY1" fmla="*/ 7125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85121 w 12277121"/>
              <a:gd name="connsiteY0" fmla="*/ 0 h 6858000"/>
              <a:gd name="connsiteX1" fmla="*/ 4766552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6" fmla="*/ 85121 w 12277121"/>
              <a:gd name="connsiteY6" fmla="*/ 0 h 6858000"/>
              <a:gd name="connsiteX0" fmla="*/ 0 w 12277121"/>
              <a:gd name="connsiteY0" fmla="*/ 1713428 h 6858000"/>
              <a:gd name="connsiteX1" fmla="*/ 4766552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0" fmla="*/ 0 w 12277121"/>
              <a:gd name="connsiteY0" fmla="*/ 1713428 h 6858000"/>
              <a:gd name="connsiteX1" fmla="*/ 4766552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0" fmla="*/ 0 w 12277121"/>
              <a:gd name="connsiteY0" fmla="*/ 1713428 h 6858000"/>
              <a:gd name="connsiteX1" fmla="*/ 4766552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0" fmla="*/ 0 w 12277121"/>
              <a:gd name="connsiteY0" fmla="*/ 1713428 h 6858000"/>
              <a:gd name="connsiteX1" fmla="*/ 8155755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0" fmla="*/ 0 w 12277121"/>
              <a:gd name="connsiteY0" fmla="*/ 2415544 h 6858000"/>
              <a:gd name="connsiteX1" fmla="*/ 8155755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24155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7121" h="6858000">
                <a:moveTo>
                  <a:pt x="0" y="2415544"/>
                </a:moveTo>
                <a:cubicBezTo>
                  <a:pt x="56745" y="529630"/>
                  <a:pt x="4779447" y="66995"/>
                  <a:pt x="8155755" y="7125"/>
                </a:cubicBezTo>
                <a:lnTo>
                  <a:pt x="12277121" y="0"/>
                </a:lnTo>
                <a:lnTo>
                  <a:pt x="12277121" y="6858000"/>
                </a:lnTo>
                <a:lnTo>
                  <a:pt x="85121" y="6858000"/>
                </a:lnTo>
                <a:lnTo>
                  <a:pt x="0" y="2415544"/>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33748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761725"/>
            <a:ext cx="12192000" cy="3219451"/>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62628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p:cNvSpPr/>
          <p:nvPr userDrawn="1"/>
        </p:nvSpPr>
        <p:spPr>
          <a:xfrm>
            <a:off x="0"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13" name="Picture Placeholder 3"/>
          <p:cNvSpPr>
            <a:spLocks noGrp="1"/>
          </p:cNvSpPr>
          <p:nvPr>
            <p:ph type="pic" sz="quarter" idx="10" hasCustomPrompt="1"/>
          </p:nvPr>
        </p:nvSpPr>
        <p:spPr>
          <a:xfrm>
            <a:off x="904874" y="1639887"/>
            <a:ext cx="2595329" cy="3400425"/>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4" name="Picture Placeholder 3"/>
          <p:cNvSpPr>
            <a:spLocks noGrp="1"/>
          </p:cNvSpPr>
          <p:nvPr>
            <p:ph type="pic" sz="quarter" idx="11" hasCustomPrompt="1"/>
          </p:nvPr>
        </p:nvSpPr>
        <p:spPr>
          <a:xfrm>
            <a:off x="3500437" y="1639887"/>
            <a:ext cx="2595329" cy="3400425"/>
          </a:xfrm>
          <a:prstGeom prst="rect">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5" name="Picture Placeholder 3"/>
          <p:cNvSpPr>
            <a:spLocks noGrp="1"/>
          </p:cNvSpPr>
          <p:nvPr>
            <p:ph type="pic" sz="quarter" idx="12" hasCustomPrompt="1"/>
          </p:nvPr>
        </p:nvSpPr>
        <p:spPr>
          <a:xfrm>
            <a:off x="6096233" y="1639887"/>
            <a:ext cx="2595329" cy="3400425"/>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57786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7734299" cy="6858000"/>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93159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764696" y="0"/>
            <a:ext cx="6427304" cy="6857999"/>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68633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2843213" y="0"/>
            <a:ext cx="9348787"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4" name="Rectangle 3"/>
          <p:cNvSpPr/>
          <p:nvPr userDrawn="1"/>
        </p:nvSpPr>
        <p:spPr>
          <a:xfrm>
            <a:off x="0" y="0"/>
            <a:ext cx="2843213" cy="6858000"/>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Tree>
    <p:extLst>
      <p:ext uri="{BB962C8B-B14F-4D97-AF65-F5344CB8AC3E}">
        <p14:creationId xmlns:p14="http://schemas.microsoft.com/office/powerpoint/2010/main" val="179809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034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4" r:id="rId23"/>
    <p:sldLayoutId id="214748367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education.ec.europa.eu/hr/education-levels/school-education/key-competences-and-basic-skills?" TargetMode="External"/><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education.ec.europa.eu/hr/education-levels/higher-education/relevant-and-high-quality-higher-education?" TargetMode="External"/><Relationship Id="rId4" Type="http://schemas.openxmlformats.org/officeDocument/2006/relationships/image" Target="../media/image3.png"/><Relationship Id="rId9" Type="http://schemas.openxmlformats.org/officeDocument/2006/relationships/hyperlink" Target="https://education.ec.europa.eu/hr/focus-topics/improving-quality/inclusive-education?"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8" Type="http://schemas.openxmlformats.org/officeDocument/2006/relationships/hyperlink" Target="https://faktograf.hr/2024/07/03/treba-li-se-protiv-tuce-boriti-protugradnim-raketama/" TargetMode="External"/><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866000"/>
            <a:ext cx="12192000" cy="5991999"/>
          </a:xfrm>
          <a:prstGeom prst="rect">
            <a:avLst/>
          </a:prstGeom>
          <a:solidFill>
            <a:srgbClr val="35465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27" name="TextBox 26"/>
          <p:cNvSpPr txBox="1"/>
          <p:nvPr/>
        </p:nvSpPr>
        <p:spPr>
          <a:xfrm>
            <a:off x="3855711" y="1710138"/>
            <a:ext cx="7222573" cy="1200329"/>
          </a:xfrm>
          <a:prstGeom prst="rect">
            <a:avLst/>
          </a:prstGeom>
          <a:noFill/>
        </p:spPr>
        <p:txBody>
          <a:bodyPr wrap="square" rtlCol="0">
            <a:spAutoFit/>
          </a:bodyPr>
          <a:lstStyle/>
          <a:p>
            <a:r>
              <a:rPr lang="en-US" sz="2400" spc="180" dirty="0" err="1">
                <a:solidFill>
                  <a:srgbClr val="354659"/>
                </a:solidFill>
                <a:latin typeface="Avenir Next LT Pro" panose="020B0504020202020204" pitchFamily="34" charset="0"/>
                <a:ea typeface="Montserrat Alternates" charset="0"/>
                <a:cs typeface="Montserrat Alternates" charset="0"/>
              </a:rPr>
              <a:t>EkonInfoChecker</a:t>
            </a:r>
            <a:r>
              <a:rPr lang="en-US" sz="2400" spc="180" dirty="0">
                <a:solidFill>
                  <a:srgbClr val="354659"/>
                </a:solidFill>
                <a:latin typeface="Avenir Next LT Pro" panose="020B0504020202020204" pitchFamily="34" charset="0"/>
                <a:ea typeface="Montserrat Alternates" charset="0"/>
                <a:cs typeface="Montserrat Alternates" charset="0"/>
              </a:rPr>
              <a:t> - </a:t>
            </a:r>
            <a:r>
              <a:rPr lang="en-US" sz="2400" spc="180" dirty="0" err="1">
                <a:solidFill>
                  <a:srgbClr val="354659"/>
                </a:solidFill>
                <a:latin typeface="Avenir Next LT Pro" panose="020B0504020202020204" pitchFamily="34" charset="0"/>
                <a:ea typeface="Montserrat Alternates" charset="0"/>
                <a:cs typeface="Montserrat Alternates" charset="0"/>
              </a:rPr>
              <a:t>Uspostava</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novog</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neovisnog</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provjeravatelja</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informacija</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na</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Ekonomskom</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fakultetu</a:t>
            </a:r>
            <a:r>
              <a:rPr lang="en-US" sz="2400" spc="180" dirty="0">
                <a:solidFill>
                  <a:srgbClr val="354659"/>
                </a:solidFill>
                <a:latin typeface="Avenir Next LT Pro" panose="020B0504020202020204" pitchFamily="34" charset="0"/>
                <a:ea typeface="Montserrat Alternates" charset="0"/>
                <a:cs typeface="Montserrat Alternates" charset="0"/>
              </a:rPr>
              <a:t> u </a:t>
            </a:r>
            <a:r>
              <a:rPr lang="en-US" sz="2400" spc="180" dirty="0" err="1">
                <a:solidFill>
                  <a:srgbClr val="354659"/>
                </a:solidFill>
                <a:latin typeface="Avenir Next LT Pro" panose="020B0504020202020204" pitchFamily="34" charset="0"/>
                <a:ea typeface="Montserrat Alternates" charset="0"/>
                <a:cs typeface="Montserrat Alternates" charset="0"/>
              </a:rPr>
              <a:t>Rijeci</a:t>
            </a:r>
            <a:endParaRPr lang="en-US" sz="2400" spc="180" dirty="0">
              <a:solidFill>
                <a:srgbClr val="354659"/>
              </a:solidFill>
              <a:latin typeface="Avenir Next LT Pro" panose="020B0504020202020204" pitchFamily="34" charset="0"/>
              <a:ea typeface="Montserrat Alternates" charset="0"/>
              <a:cs typeface="Montserrat Alternates" charset="0"/>
            </a:endParaRPr>
          </a:p>
        </p:txBody>
      </p:sp>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1057691" y="2641336"/>
            <a:ext cx="2627604" cy="749873"/>
          </a:xfrm>
          <a:prstGeom prst="rect">
            <a:avLst/>
          </a:prstGeom>
        </p:spPr>
      </p:pic>
      <p:sp>
        <p:nvSpPr>
          <p:cNvPr id="7" name="TextBox 6"/>
          <p:cNvSpPr txBox="1"/>
          <p:nvPr/>
        </p:nvSpPr>
        <p:spPr>
          <a:xfrm>
            <a:off x="1550020" y="5943600"/>
            <a:ext cx="9545444" cy="553998"/>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6000" y="252000"/>
            <a:ext cx="2348215" cy="612000"/>
          </a:xfrm>
          <a:prstGeom prst="rect">
            <a:avLst/>
          </a:prstGeom>
        </p:spPr>
      </p:pic>
      <p:pic>
        <p:nvPicPr>
          <p:cNvPr id="11" name="Picture 10"/>
          <p:cNvPicPr>
            <a:picLocks noChangeAspect="1"/>
          </p:cNvPicPr>
          <p:nvPr/>
        </p:nvPicPr>
        <p:blipFill>
          <a:blip r:embed="rId4"/>
          <a:stretch>
            <a:fillRect/>
          </a:stretch>
        </p:blipFill>
        <p:spPr>
          <a:xfrm>
            <a:off x="3512635" y="252000"/>
            <a:ext cx="2570396" cy="612000"/>
          </a:xfrm>
          <a:prstGeom prst="rect">
            <a:avLst/>
          </a:prstGeom>
        </p:spPr>
      </p:pic>
      <p:pic>
        <p:nvPicPr>
          <p:cNvPr id="15" name="Picture 14"/>
          <p:cNvPicPr>
            <a:picLocks noChangeAspect="1"/>
          </p:cNvPicPr>
          <p:nvPr/>
        </p:nvPicPr>
        <p:blipFill>
          <a:blip r:embed="rId5"/>
          <a:stretch>
            <a:fillRect/>
          </a:stretch>
        </p:blipFill>
        <p:spPr>
          <a:xfrm>
            <a:off x="6949990" y="58396"/>
            <a:ext cx="1034017" cy="1012779"/>
          </a:xfrm>
          <a:prstGeom prst="rect">
            <a:avLst/>
          </a:prstGeom>
        </p:spPr>
      </p:pic>
      <p:pic>
        <p:nvPicPr>
          <p:cNvPr id="16" name="Picture 15"/>
          <p:cNvPicPr>
            <a:picLocks noChangeAspect="1"/>
          </p:cNvPicPr>
          <p:nvPr/>
        </p:nvPicPr>
        <p:blipFill>
          <a:blip r:embed="rId6"/>
          <a:stretch>
            <a:fillRect/>
          </a:stretch>
        </p:blipFill>
        <p:spPr>
          <a:xfrm>
            <a:off x="8854071" y="252000"/>
            <a:ext cx="2133705" cy="612000"/>
          </a:xfrm>
          <a:prstGeom prst="rect">
            <a:avLst/>
          </a:prstGeom>
        </p:spPr>
      </p:pic>
      <p:pic>
        <p:nvPicPr>
          <p:cNvPr id="6" name="Picture 5">
            <a:extLst>
              <a:ext uri="{FF2B5EF4-FFF2-40B4-BE49-F238E27FC236}">
                <a16:creationId xmlns:a16="http://schemas.microsoft.com/office/drawing/2014/main" id="{03ED378B-D6AE-40A7-8B30-6884C91BE8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691" y="4399776"/>
            <a:ext cx="2199155" cy="749873"/>
          </a:xfrm>
          <a:prstGeom prst="rect">
            <a:avLst/>
          </a:prstGeom>
        </p:spPr>
      </p:pic>
      <p:sp>
        <p:nvSpPr>
          <p:cNvPr id="20" name="TextBox 19">
            <a:extLst>
              <a:ext uri="{FF2B5EF4-FFF2-40B4-BE49-F238E27FC236}">
                <a16:creationId xmlns:a16="http://schemas.microsoft.com/office/drawing/2014/main" id="{CDEF0388-296B-4E0D-9BF5-2A8433E07D7E}"/>
              </a:ext>
            </a:extLst>
          </p:cNvPr>
          <p:cNvSpPr txBox="1"/>
          <p:nvPr/>
        </p:nvSpPr>
        <p:spPr>
          <a:xfrm>
            <a:off x="3855711" y="3068175"/>
            <a:ext cx="7908292" cy="2405017"/>
          </a:xfrm>
          <a:prstGeom prst="rect">
            <a:avLst/>
          </a:prstGeom>
          <a:noFill/>
        </p:spPr>
        <p:txBody>
          <a:bodyPr wrap="square">
            <a:spAutoFit/>
          </a:bodyPr>
          <a:lstStyle/>
          <a:p>
            <a:pPr>
              <a:lnSpc>
                <a:spcPct val="115000"/>
              </a:lnSpc>
              <a:spcAft>
                <a:spcPts val="1000"/>
              </a:spcAft>
            </a:pPr>
            <a:r>
              <a:rPr lang="hr-HR" sz="28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RAZVOJ KOMPETENCIJA U FACT-CHECKINGU: </a:t>
            </a:r>
            <a:r>
              <a:rPr lang="en-US" sz="2800" b="1"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        </a:t>
            </a:r>
            <a:r>
              <a:rPr lang="hr-HR" sz="28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OD TEMELJA DO</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hr-HR" sz="2800" b="1"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NAPREDNIH </a:t>
            </a:r>
            <a:r>
              <a:rPr lang="hr-HR" sz="28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PRISTUPA</a:t>
            </a:r>
            <a:endParaRPr lang="en-US" sz="28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200" b="1" dirty="0">
              <a:solidFill>
                <a:srgbClr val="2F5496"/>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Predavač</a:t>
            </a:r>
            <a:r>
              <a:rPr lang="en-US" sz="24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Bojana Borić, </a:t>
            </a:r>
            <a:r>
              <a:rPr lang="en-US" sz="2400"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dipl.ing.met</a:t>
            </a:r>
            <a:r>
              <a:rPr lang="en-US" sz="24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univ.spec.oecoing</a:t>
            </a:r>
            <a:r>
              <a:rPr lang="en-US" sz="24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PMP</a:t>
            </a:r>
          </a:p>
          <a:p>
            <a:pPr algn="r">
              <a:lnSpc>
                <a:spcPct val="115000"/>
              </a:lnSpc>
              <a:spcAft>
                <a:spcPts val="1000"/>
              </a:spcAft>
            </a:pPr>
            <a:r>
              <a:rPr lang="en-US" i="1"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4. </a:t>
            </a:r>
            <a:r>
              <a:rPr lang="en-US" i="1" dirty="0" err="1">
                <a:solidFill>
                  <a:srgbClr val="2F5496"/>
                </a:solidFill>
                <a:latin typeface="Calibri" panose="020F0502020204030204" pitchFamily="34" charset="0"/>
                <a:ea typeface="Times New Roman" panose="02020603050405020304" pitchFamily="18" charset="0"/>
                <a:cs typeface="Times New Roman" panose="02020603050405020304" pitchFamily="18" charset="0"/>
              </a:rPr>
              <a:t>srpnja</a:t>
            </a:r>
            <a:r>
              <a:rPr lang="en-US" i="1"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 2024.</a:t>
            </a:r>
            <a:endParaRPr lang="hr-HR"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601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0" y="1351293"/>
            <a:ext cx="11769633" cy="779444"/>
          </a:xfrm>
          <a:prstGeom prst="rect">
            <a:avLst/>
          </a:prstGeom>
          <a:noFill/>
        </p:spPr>
        <p:txBody>
          <a:bodyPr wrap="square" rtlCol="0">
            <a:spAutoFit/>
          </a:bodyPr>
          <a:lstStyle/>
          <a:p>
            <a:pPr algn="just">
              <a:lnSpc>
                <a:spcPct val="115000"/>
              </a:lnSpc>
              <a:spcAft>
                <a:spcPts val="1000"/>
              </a:spcAft>
            </a:pP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Razotkrivanje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informacija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(2024)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pedlaže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ishode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učenja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za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kolegij</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koji bi u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fokusu</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imao</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razotkrivanje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dezinformacija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8EB33F4D-4AD1-4534-8EF3-DBC893812F2F}"/>
              </a:ext>
            </a:extLst>
          </p:cNvPr>
          <p:cNvSpPr txBox="1"/>
          <p:nvPr/>
        </p:nvSpPr>
        <p:spPr>
          <a:xfrm>
            <a:off x="156753" y="2262033"/>
            <a:ext cx="11456126" cy="2534284"/>
          </a:xfrm>
          <a:prstGeom prst="rect">
            <a:avLst/>
          </a:prstGeom>
          <a:noFill/>
        </p:spPr>
        <p:txBody>
          <a:bodyPr wrap="square">
            <a:spAutoFit/>
          </a:bodyPr>
          <a:lstStyle/>
          <a:p>
            <a:pPr marL="342900" lvl="0" indent="-342900" algn="just">
              <a:lnSpc>
                <a:spcPct val="115000"/>
              </a:lnSpc>
              <a:spcAft>
                <a:spcPts val="1000"/>
              </a:spcAft>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Calibri" panose="020F0502020204030204" pitchFamily="34" charset="0"/>
              </a:rPr>
              <a:t>Razumijevanje važnosti razotkrivanja dezinformacija</a:t>
            </a:r>
            <a:r>
              <a:rPr lang="hr-HR" sz="1800" dirty="0">
                <a:effectLst/>
                <a:latin typeface="Calibri" panose="020F0502020204030204" pitchFamily="34" charset="0"/>
                <a:ea typeface="Times New Roman" panose="02020603050405020304" pitchFamily="18" charset="0"/>
                <a:cs typeface="Calibri" panose="020F0502020204030204" pitchFamily="34" charset="0"/>
              </a:rPr>
              <a:t>: Student će razumjeti važnost razotkrivanja dezinformacija u cilju poboljšanja informiranosti i obrazovanja javnosti.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Calibri" panose="020F0502020204030204" pitchFamily="34" charset="0"/>
              </a:rPr>
              <a:t>Provjera izvora informacija</a:t>
            </a:r>
            <a:r>
              <a:rPr lang="hr-HR" sz="1800" dirty="0">
                <a:effectLst/>
                <a:latin typeface="Calibri" panose="020F0502020204030204" pitchFamily="34" charset="0"/>
                <a:ea typeface="Times New Roman" panose="02020603050405020304" pitchFamily="18" charset="0"/>
                <a:cs typeface="Calibri" panose="020F0502020204030204" pitchFamily="34" charset="0"/>
              </a:rPr>
              <a:t>: Student će naučiti provjeravati izvore informacija kako bi utvrdio njihovu pouzdanost i vjerodostojnost. To uključuje provjeru autorstva, svrhe, izdavača i usporedbu s drugim izvorima.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Calibri" panose="020F0502020204030204" pitchFamily="34" charset="0"/>
              </a:rPr>
              <a:t>Korištenje softverskih alata za razotkrivanje dezinformacija</a:t>
            </a:r>
            <a:r>
              <a:rPr lang="hr-HR" sz="1800" dirty="0">
                <a:effectLst/>
                <a:latin typeface="Calibri" panose="020F0502020204030204" pitchFamily="34" charset="0"/>
                <a:ea typeface="Times New Roman" panose="02020603050405020304" pitchFamily="18" charset="0"/>
                <a:cs typeface="Calibri" panose="020F0502020204030204" pitchFamily="34" charset="0"/>
              </a:rPr>
              <a:t>: Student će biti upoznat s raznim softverskim alatima koji pomažu u razotkrivanju dezinformacija, poput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InVID</a:t>
            </a:r>
            <a:r>
              <a:rPr lang="hr-HR" sz="1800" dirty="0">
                <a:effectLst/>
                <a:latin typeface="Calibri" panose="020F0502020204030204" pitchFamily="34" charset="0"/>
                <a:ea typeface="Times New Roman" panose="02020603050405020304" pitchFamily="18" charset="0"/>
                <a:cs typeface="Calibri" panose="020F0502020204030204" pitchFamily="34" charset="0"/>
              </a:rPr>
              <a:t> &amp;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WeVerify</a:t>
            </a:r>
            <a:r>
              <a:rPr lang="hr-HR" sz="1800" dirty="0">
                <a:effectLst/>
                <a:latin typeface="Calibri" panose="020F0502020204030204" pitchFamily="34" charset="0"/>
                <a:ea typeface="Times New Roman" panose="02020603050405020304" pitchFamily="18" charset="0"/>
                <a:cs typeface="Calibri" panose="020F0502020204030204" pitchFamily="34" charset="0"/>
              </a:rPr>
              <a:t> Chrome ekstenzije, Google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a:t>
            </a: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Explorear</a:t>
            </a:r>
            <a:r>
              <a:rPr lang="hr-HR" sz="1800" dirty="0">
                <a:effectLst/>
                <a:latin typeface="Calibri" panose="020F0502020204030204" pitchFamily="34" charset="0"/>
                <a:ea typeface="Times New Roman" panose="02020603050405020304" pitchFamily="18" charset="0"/>
                <a:cs typeface="Calibri" panose="020F0502020204030204" pitchFamily="34" charset="0"/>
              </a:rPr>
              <a:t>, Google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Eartha</a:t>
            </a:r>
            <a:r>
              <a:rPr lang="hr-HR" sz="1800" dirty="0">
                <a:effectLst/>
                <a:latin typeface="Calibri" panose="020F0502020204030204" pitchFamily="34" charset="0"/>
                <a:ea typeface="Times New Roman" panose="02020603050405020304" pitchFamily="18" charset="0"/>
                <a:cs typeface="Calibri" panose="020F0502020204030204" pitchFamily="34" charset="0"/>
              </a:rPr>
              <a:t> i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SunCalca</a:t>
            </a:r>
            <a:r>
              <a:rPr lang="hr-HR" sz="1800" dirty="0">
                <a:effectLst/>
                <a:latin typeface="Calibri" panose="020F0502020204030204" pitchFamily="34" charset="0"/>
                <a:ea typeface="Times New Roman" panose="02020603050405020304" pitchFamily="18" charset="0"/>
                <a:cs typeface="Calibri" panose="020F0502020204030204" pitchFamily="34"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67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159701" y="1441486"/>
            <a:ext cx="11769633" cy="3808478"/>
          </a:xfrm>
          <a:prstGeom prst="rect">
            <a:avLst/>
          </a:prstGeom>
          <a:noFill/>
        </p:spPr>
        <p:txBody>
          <a:bodyPr wrap="square" rtlCol="0">
            <a:spAutoFit/>
          </a:bodyPr>
          <a:lstStyle/>
          <a:p>
            <a:pPr marL="342900" lvl="0" indent="-342900" algn="just">
              <a:lnSpc>
                <a:spcPct val="115000"/>
              </a:lnSpc>
              <a:spcAft>
                <a:spcPts val="1000"/>
              </a:spcAft>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Calibri" panose="020F0502020204030204" pitchFamily="34" charset="0"/>
              </a:rPr>
              <a:t>Primjena kritičkog razmišljanja</a:t>
            </a:r>
            <a:r>
              <a:rPr lang="hr-HR" sz="1800" dirty="0">
                <a:effectLst/>
                <a:latin typeface="Calibri" panose="020F0502020204030204" pitchFamily="34" charset="0"/>
                <a:ea typeface="Times New Roman" panose="02020603050405020304" pitchFamily="18" charset="0"/>
                <a:cs typeface="Calibri" panose="020F0502020204030204" pitchFamily="34" charset="0"/>
              </a:rPr>
              <a:t>: Student će razviti vještine kritičkog razmišljanja i prepoznavanja manipulativnih tehnika u informacijama. Bit će svjestan senzacionalističkih naslova, nedostatka izvora ili dokaza te pretjeranih ili emotivnih izjava. Matični mediji često nekritički preuzimaju informacije objavljene na društvenim mrežama iz nepouzdanih izvora bez prethodne provjere tih informacija. Točnost informacija za sve vrste medija danas je manje važna od broja klikova i pregleda medijskih sadržaja. Dokazana je korelacija između stupnja medijske pismenosti i demokratskog razvoja nekog društva te da mediji stvaranjem agende i medijskim uokvirivanjem imaju veliki utjecaj na kreiranje javnog mnijenja. (Holy i Borčić, 2023)</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Calibri" panose="020F0502020204030204" pitchFamily="34" charset="0"/>
              </a:rPr>
              <a:t>Edukacija o prepoznavanju dezinformacija</a:t>
            </a:r>
            <a:r>
              <a:rPr lang="hr-HR" sz="1800" dirty="0">
                <a:effectLst/>
                <a:latin typeface="Calibri" panose="020F0502020204030204" pitchFamily="34" charset="0"/>
                <a:ea typeface="Times New Roman" panose="02020603050405020304" pitchFamily="18" charset="0"/>
                <a:cs typeface="Calibri" panose="020F0502020204030204" pitchFamily="34" charset="0"/>
              </a:rPr>
              <a:t>: Student će razumjeti važnost edukacije o načinima prepoznavanja i osporavanja lažnih ili obmanjujućih tvrdnji.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Calibri" panose="020F0502020204030204" pitchFamily="34" charset="0"/>
              </a:rPr>
              <a:t>Dijeljenje provjerenih informacija</a:t>
            </a:r>
            <a:r>
              <a:rPr lang="hr-HR" sz="1800" dirty="0">
                <a:effectLst/>
                <a:latin typeface="Calibri" panose="020F0502020204030204" pitchFamily="34" charset="0"/>
                <a:ea typeface="Times New Roman" panose="02020603050405020304" pitchFamily="18" charset="0"/>
                <a:cs typeface="Calibri" panose="020F0502020204030204" pitchFamily="34" charset="0"/>
              </a:rPr>
              <a:t>: Student će shvatiti važnost dijeljenja samo provjerenih informacija s drugima kako bi pomogao u borbi protiv dezinformacija. Bit će svjestan odgovornosti kao potrošač informacija.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4501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49112" y="1623423"/>
            <a:ext cx="11390811" cy="2852832"/>
          </a:xfrm>
          <a:prstGeom prst="rect">
            <a:avLst/>
          </a:prstGeom>
          <a:noFill/>
        </p:spPr>
        <p:txBody>
          <a:bodyPr wrap="square" rtlCol="0">
            <a:spAutoFit/>
          </a:bodyPr>
          <a:lstStyle/>
          <a:p>
            <a:pPr marL="342900" lvl="0" indent="-342900" algn="just">
              <a:lnSpc>
                <a:spcPct val="115000"/>
              </a:lnSpc>
              <a:spcAft>
                <a:spcPts val="1000"/>
              </a:spcAft>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Calibri" panose="020F0502020204030204" pitchFamily="34" charset="0"/>
              </a:rPr>
              <a:t>Razumijevanje konteksta informacija</a:t>
            </a:r>
            <a:r>
              <a:rPr lang="hr-HR" sz="1800" dirty="0">
                <a:effectLst/>
                <a:latin typeface="Calibri" panose="020F0502020204030204" pitchFamily="34" charset="0"/>
                <a:ea typeface="Times New Roman" panose="02020603050405020304" pitchFamily="18" charset="0"/>
                <a:cs typeface="Calibri" panose="020F0502020204030204" pitchFamily="34" charset="0"/>
              </a:rPr>
              <a:t>: Student će razumjeti važnost konteksta u pravilnom tumačenju informacija. Bit će upućen na pronalaženje dodatnih relevantnih informacija koje pružaju širu perspektivu ili razumijevanje događaja ili tvrdnji.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Calibri" panose="020F0502020204030204" pitchFamily="34" charset="0"/>
              </a:rPr>
              <a:t>Razvijanje zdrave doze skeptičnosti</a:t>
            </a:r>
            <a:r>
              <a:rPr lang="hr-HR" sz="1800" dirty="0">
                <a:effectLst/>
                <a:latin typeface="Calibri" panose="020F0502020204030204" pitchFamily="34" charset="0"/>
                <a:ea typeface="Times New Roman" panose="02020603050405020304" pitchFamily="18" charset="0"/>
                <a:cs typeface="Calibri" panose="020F0502020204030204" pitchFamily="34" charset="0"/>
              </a:rPr>
              <a:t>: Student će razviti zdravu dozu skeptičnosti prema svim informacijama koje dobiva. Bit će potaknut da uvijek provjeri informacije prije nego što ih prihvati kao istinite.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Calibri" panose="020F0502020204030204" pitchFamily="34" charset="0"/>
              </a:rPr>
              <a:t>Kritičko razmišljanje o novinskim izvorima</a:t>
            </a:r>
            <a:r>
              <a:rPr lang="hr-HR" sz="1800" dirty="0">
                <a:effectLst/>
                <a:latin typeface="Calibri" panose="020F0502020204030204" pitchFamily="34" charset="0"/>
                <a:ea typeface="Times New Roman" panose="02020603050405020304" pitchFamily="18" charset="0"/>
                <a:cs typeface="Calibri" panose="020F0502020204030204" pitchFamily="34" charset="0"/>
              </a:rPr>
              <a:t>: Student će primijeniti smjernice poput pitanja 5W, pametnih provjera i CRAAP testa kako bi kritički procijenio novinske izvore. Bit će svjestan važnosti valute, relevantnosti, autoriteta, točnosti i svrhe informacija.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1733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CD60D121-1CE3-4F6D-93EB-EF85B78CD8FC}"/>
              </a:ext>
            </a:extLst>
          </p:cNvPr>
          <p:cNvSpPr txBox="1"/>
          <p:nvPr/>
        </p:nvSpPr>
        <p:spPr>
          <a:xfrm>
            <a:off x="313509" y="1782743"/>
            <a:ext cx="11273245" cy="2749407"/>
          </a:xfrm>
          <a:prstGeom prst="rect">
            <a:avLst/>
          </a:prstGeom>
          <a:noFill/>
        </p:spPr>
        <p:txBody>
          <a:bodyPr wrap="square">
            <a:spAutoFit/>
          </a:bodyPr>
          <a:lstStyle/>
          <a:p>
            <a:pPr marL="342900" lvl="0" indent="-342900" algn="just">
              <a:lnSpc>
                <a:spcPct val="115000"/>
              </a:lnSpc>
              <a:spcAft>
                <a:spcPts val="1000"/>
              </a:spcAft>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Calibri" panose="020F0502020204030204" pitchFamily="34" charset="0"/>
              </a:rPr>
              <a:t>Kombinacija koraka za provjeru izvora</a:t>
            </a:r>
            <a:r>
              <a:rPr lang="hr-HR" sz="1800" dirty="0">
                <a:effectLst/>
                <a:latin typeface="Calibri" panose="020F0502020204030204" pitchFamily="34" charset="0"/>
                <a:ea typeface="Times New Roman" panose="02020603050405020304" pitchFamily="18" charset="0"/>
                <a:cs typeface="Calibri" panose="020F0502020204030204" pitchFamily="34" charset="0"/>
              </a:rPr>
              <a:t>: Student će biti sposoban kombinirati različite korake potrebne za provjeru izvora.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15000"/>
              </a:lnSpc>
              <a:spcAft>
                <a:spcPts val="1000"/>
              </a:spcAft>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rPr>
              <a:t>Uključivanje </a:t>
            </a:r>
            <a:r>
              <a:rPr lang="hr-HR" sz="1800" b="1" i="1" dirty="0" err="1">
                <a:effectLst/>
                <a:latin typeface="Calibri" panose="020F0502020204030204" pitchFamily="34" charset="0"/>
                <a:ea typeface="Times New Roman" panose="02020603050405020304" pitchFamily="18" charset="0"/>
              </a:rPr>
              <a:t>blockchain</a:t>
            </a:r>
            <a:r>
              <a:rPr lang="hr-HR" sz="1800" b="1" i="1" dirty="0">
                <a:effectLst/>
                <a:latin typeface="Calibri" panose="020F0502020204030204" pitchFamily="34" charset="0"/>
                <a:ea typeface="Times New Roman" panose="02020603050405020304" pitchFamily="18" charset="0"/>
              </a:rPr>
              <a:t> tehnologija</a:t>
            </a:r>
            <a:r>
              <a:rPr lang="hr-HR" sz="1800" dirty="0">
                <a:effectLst/>
                <a:latin typeface="Calibri" panose="020F0502020204030204" pitchFamily="34" charset="0"/>
                <a:ea typeface="Times New Roman" panose="02020603050405020304" pitchFamily="18" charset="0"/>
              </a:rPr>
              <a:t>: Uključivanje </a:t>
            </a:r>
            <a:r>
              <a:rPr lang="hr-HR" sz="1800" i="1" dirty="0" err="1">
                <a:effectLst/>
                <a:latin typeface="Calibri" panose="020F0502020204030204" pitchFamily="34" charset="0"/>
                <a:ea typeface="Times New Roman" panose="02020603050405020304" pitchFamily="18" charset="0"/>
              </a:rPr>
              <a:t>blockchain</a:t>
            </a:r>
            <a:r>
              <a:rPr lang="hr-HR" sz="1800" dirty="0">
                <a:effectLst/>
                <a:latin typeface="Calibri" panose="020F0502020204030204" pitchFamily="34" charset="0"/>
                <a:ea typeface="Times New Roman" panose="02020603050405020304" pitchFamily="18" charset="0"/>
              </a:rPr>
              <a:t> tehnologija u edukaciju moglo bi doprinijeti rješavanju brojnih problema medijske ekologije počevši od lažnih vijesti, narušenih autorskih prava, netransparentne monetizacije autorskih prava i skrivene propagande. Ova tehnologija kreatorima medijskih sadržaja nameće odgovornost za objavljene medijske sadržaje jer je u svakom trenutku moguće utvrditi izvor sadržaja, kao i povijest izmjena sadržaja koju nije moguće brisati niti modificirati. Zahvaljujući </a:t>
            </a:r>
            <a:r>
              <a:rPr lang="hr-HR" sz="1800" dirty="0" err="1">
                <a:effectLst/>
                <a:latin typeface="Calibri" panose="020F0502020204030204" pitchFamily="34" charset="0"/>
                <a:ea typeface="Times New Roman" panose="02020603050405020304" pitchFamily="18" charset="0"/>
              </a:rPr>
              <a:t>blockchain</a:t>
            </a:r>
            <a:r>
              <a:rPr lang="hr-HR" sz="1800" dirty="0">
                <a:effectLst/>
                <a:latin typeface="Calibri" panose="020F0502020204030204" pitchFamily="34" charset="0"/>
                <a:ea typeface="Times New Roman" panose="02020603050405020304" pitchFamily="18" charset="0"/>
              </a:rPr>
              <a:t> tehnologiji, u svakom je trenutku moguće nedvojbeno utvrditi tko je autor medijskog sadržaja i opseg korištenja autorskog djela.</a:t>
            </a:r>
            <a:endParaRPr lang="hr-HR" dirty="0"/>
          </a:p>
        </p:txBody>
      </p:sp>
    </p:spTree>
    <p:extLst>
      <p:ext uri="{BB962C8B-B14F-4D97-AF65-F5344CB8AC3E}">
        <p14:creationId xmlns:p14="http://schemas.microsoft.com/office/powerpoint/2010/main" val="13288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482251" cy="1347805"/>
          </a:xfrm>
          <a:prstGeom prst="rect">
            <a:avLst/>
          </a:prstGeom>
          <a:noFill/>
        </p:spPr>
        <p:txBody>
          <a:bodyPr wrap="square" rtlCol="0">
            <a:spAutoFit/>
          </a:bodyPr>
          <a:lstStyle/>
          <a:p>
            <a:pPr algn="just">
              <a:lnSpc>
                <a:spcPct val="115000"/>
              </a:lnSpc>
              <a:spcAft>
                <a:spcPts val="1000"/>
              </a:spcAft>
            </a:pPr>
            <a:r>
              <a:rPr lang="hr-HR" sz="1800" b="1" dirty="0">
                <a:solidFill>
                  <a:srgbClr val="03378B"/>
                </a:solidFill>
                <a:effectLst/>
                <a:latin typeface="Calibri" panose="020F0502020204030204" pitchFamily="34" charset="0"/>
                <a:ea typeface="Times New Roman" panose="02020603050405020304" pitchFamily="18" charset="0"/>
              </a:rPr>
              <a:t>Edukacija, informiranje i podizanje svijesti ključni su faktori u borbi protiv štetnih utjecaja dezinformacija</a:t>
            </a:r>
            <a:r>
              <a:rPr lang="hr-HR" sz="1800" dirty="0">
                <a:effectLst/>
                <a:latin typeface="Calibri" panose="020F0502020204030204" pitchFamily="34" charset="0"/>
                <a:ea typeface="Times New Roman" panose="02020603050405020304" pitchFamily="18" charset="0"/>
              </a:rPr>
              <a:t>, a inicijative poput razvoja medijske pismenosti i kritičkih digitalnih kompetencija od vitalne su važnosti u jačanju otpornosti društva na dezinformacije. Ograničenja istraživanja, poput nedostatka psiho-socijalnih varijabli, pružaju smjernice za nadogradnju budućih istraživanja u ovom području.</a:t>
            </a: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FE1F4041-B8A4-45F8-A847-3568C5485A38}"/>
              </a:ext>
            </a:extLst>
          </p:cNvPr>
          <p:cNvSpPr txBox="1"/>
          <p:nvPr/>
        </p:nvSpPr>
        <p:spPr>
          <a:xfrm>
            <a:off x="298589" y="2945943"/>
            <a:ext cx="11482250" cy="707886"/>
          </a:xfrm>
          <a:prstGeom prst="rect">
            <a:avLst/>
          </a:prstGeom>
          <a:noFill/>
        </p:spPr>
        <p:txBody>
          <a:bodyPr wrap="square">
            <a:spAutoFit/>
          </a:bodyPr>
          <a:lstStyle/>
          <a:p>
            <a:r>
              <a:rPr lang="en-US" sz="2000" b="1" dirty="0">
                <a:latin typeface="Calibri" panose="020F0502020204030204" pitchFamily="34" charset="0"/>
                <a:ea typeface="Times New Roman" panose="02020603050405020304" pitchFamily="18" charset="0"/>
              </a:rPr>
              <a:t>U</a:t>
            </a:r>
            <a:r>
              <a:rPr lang="hr-HR" sz="2000" b="1" dirty="0">
                <a:effectLst/>
                <a:latin typeface="Calibri" panose="020F0502020204030204" pitchFamily="34" charset="0"/>
                <a:ea typeface="Times New Roman" panose="02020603050405020304" pitchFamily="18" charset="0"/>
              </a:rPr>
              <a:t> nastavku je dano nekoliko metoda i strategija za uspješnu implementaciju </a:t>
            </a:r>
            <a:r>
              <a:rPr lang="hr-HR" sz="2000" b="1" dirty="0" err="1">
                <a:effectLst/>
                <a:latin typeface="Calibri" panose="020F0502020204030204" pitchFamily="34" charset="0"/>
                <a:ea typeface="Times New Roman" panose="02020603050405020304" pitchFamily="18" charset="0"/>
              </a:rPr>
              <a:t>fact-checkinga</a:t>
            </a:r>
            <a:r>
              <a:rPr lang="hr-HR" sz="2000" b="1" dirty="0">
                <a:effectLst/>
                <a:latin typeface="Calibri" panose="020F0502020204030204" pitchFamily="34" charset="0"/>
                <a:ea typeface="Times New Roman" panose="02020603050405020304" pitchFamily="18" charset="0"/>
              </a:rPr>
              <a:t> u akademski kurikulum</a:t>
            </a:r>
            <a:r>
              <a:rPr lang="en-US" sz="2000" b="1" dirty="0">
                <a:effectLst/>
                <a:latin typeface="Calibri" panose="020F0502020204030204" pitchFamily="34" charset="0"/>
                <a:ea typeface="Times New Roman" panose="02020603050405020304" pitchFamily="18" charset="0"/>
              </a:rPr>
              <a:t>.</a:t>
            </a:r>
            <a:endParaRPr lang="hr-HR" sz="2000" b="1" dirty="0"/>
          </a:p>
        </p:txBody>
      </p:sp>
    </p:spTree>
    <p:extLst>
      <p:ext uri="{BB962C8B-B14F-4D97-AF65-F5344CB8AC3E}">
        <p14:creationId xmlns:p14="http://schemas.microsoft.com/office/powerpoint/2010/main" val="4043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223D9593-E08A-4649-836A-3BB69E03B7D8}"/>
              </a:ext>
            </a:extLst>
          </p:cNvPr>
          <p:cNvSpPr txBox="1"/>
          <p:nvPr/>
        </p:nvSpPr>
        <p:spPr>
          <a:xfrm>
            <a:off x="196026" y="1154757"/>
            <a:ext cx="11612797" cy="4452501"/>
          </a:xfrm>
          <a:prstGeom prst="rect">
            <a:avLst/>
          </a:prstGeom>
          <a:noFill/>
        </p:spPr>
        <p:txBody>
          <a:bodyPr wrap="square">
            <a:spAutoFit/>
          </a:bodyPr>
          <a:lstStyle/>
          <a:p>
            <a:pPr lvl="1" algn="just">
              <a:spcAft>
                <a:spcPts val="1000"/>
              </a:spcAft>
            </a:pPr>
            <a:r>
              <a:rPr lang="en-US" sz="2000" b="1" dirty="0">
                <a:latin typeface="Calibri" panose="020F0502020204030204" pitchFamily="34" charset="0"/>
                <a:ea typeface="Calibri" panose="020F0502020204030204" pitchFamily="34" charset="0"/>
                <a:cs typeface="Calibri" panose="020F0502020204030204" pitchFamily="34" charset="0"/>
              </a:rPr>
              <a:t>1. </a:t>
            </a:r>
            <a:r>
              <a:rPr lang="hr-HR" sz="2000" b="1" dirty="0">
                <a:effectLst/>
                <a:latin typeface="Calibri" panose="020F0502020204030204" pitchFamily="34" charset="0"/>
                <a:ea typeface="Calibri" panose="020F0502020204030204" pitchFamily="34" charset="0"/>
                <a:cs typeface="Calibri" panose="020F0502020204030204" pitchFamily="34" charset="0"/>
              </a:rPr>
              <a:t>Integracija u postojeće predmete</a:t>
            </a:r>
            <a:endParaRPr lang="hr-HR" sz="20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800"/>
              </a:spcAft>
            </a:pPr>
            <a:r>
              <a:rPr lang="hr-HR" sz="2000" dirty="0">
                <a:effectLst/>
                <a:latin typeface="Calibri" panose="020F0502020204030204" pitchFamily="34" charset="0"/>
                <a:ea typeface="Calibri" panose="020F0502020204030204" pitchFamily="34" charset="0"/>
                <a:cs typeface="Calibri" panose="020F0502020204030204" pitchFamily="34" charset="0"/>
              </a:rPr>
              <a:t>1.1. Medijska pismenost: Integriranje modula o </a:t>
            </a:r>
            <a:r>
              <a:rPr lang="hr-HR" sz="2000" dirty="0" err="1">
                <a:effectLst/>
                <a:latin typeface="Calibri" panose="020F0502020204030204" pitchFamily="34" charset="0"/>
                <a:ea typeface="Calibri" panose="020F0502020204030204" pitchFamily="34" charset="0"/>
                <a:cs typeface="Calibri" panose="020F0502020204030204" pitchFamily="34" charset="0"/>
              </a:rPr>
              <a:t>fact-checkingu</a:t>
            </a:r>
            <a:r>
              <a:rPr lang="hr-HR" sz="2000" dirty="0">
                <a:effectLst/>
                <a:latin typeface="Calibri" panose="020F0502020204030204" pitchFamily="34" charset="0"/>
                <a:ea typeface="Calibri" panose="020F0502020204030204" pitchFamily="34" charset="0"/>
                <a:cs typeface="Calibri" panose="020F0502020204030204" pitchFamily="34" charset="0"/>
              </a:rPr>
              <a:t> u predmete koji se bave medijima i komunikacijom.</a:t>
            </a:r>
          </a:p>
          <a:p>
            <a:pPr algn="just">
              <a:spcAft>
                <a:spcPts val="800"/>
              </a:spcAft>
            </a:pPr>
            <a:r>
              <a:rPr lang="hr-HR" sz="2000" dirty="0">
                <a:effectLst/>
                <a:latin typeface="Calibri" panose="020F0502020204030204" pitchFamily="34" charset="0"/>
                <a:ea typeface="Calibri" panose="020F0502020204030204" pitchFamily="34" charset="0"/>
                <a:cs typeface="Calibri" panose="020F0502020204030204" pitchFamily="34" charset="0"/>
              </a:rPr>
              <a:t>1.2. Kritičko mišljenje: Uvođenje tema o </a:t>
            </a:r>
            <a:r>
              <a:rPr lang="hr-HR" sz="2000" dirty="0" err="1">
                <a:effectLst/>
                <a:latin typeface="Calibri" panose="020F0502020204030204" pitchFamily="34" charset="0"/>
                <a:ea typeface="Calibri" panose="020F0502020204030204" pitchFamily="34" charset="0"/>
                <a:cs typeface="Calibri" panose="020F0502020204030204" pitchFamily="34" charset="0"/>
              </a:rPr>
              <a:t>fact-checkingu</a:t>
            </a:r>
            <a:r>
              <a:rPr lang="hr-HR" sz="2000" dirty="0">
                <a:effectLst/>
                <a:latin typeface="Calibri" panose="020F0502020204030204" pitchFamily="34" charset="0"/>
                <a:ea typeface="Calibri" panose="020F0502020204030204" pitchFamily="34" charset="0"/>
                <a:cs typeface="Calibri" panose="020F0502020204030204" pitchFamily="34" charset="0"/>
              </a:rPr>
              <a:t> u predmete filozofije, sociologije i politologije, koji već obrađuju kritičko mišljenje i analizu informacija.</a:t>
            </a:r>
          </a:p>
          <a:p>
            <a:pPr algn="just">
              <a:spcAft>
                <a:spcPts val="1000"/>
              </a:spcAft>
            </a:pPr>
            <a:r>
              <a:rPr lang="hr-HR" sz="2000" dirty="0">
                <a:effectLst/>
                <a:latin typeface="Calibri" panose="020F0502020204030204" pitchFamily="34" charset="0"/>
                <a:ea typeface="Calibri" panose="020F0502020204030204" pitchFamily="34" charset="0"/>
                <a:cs typeface="Calibri" panose="020F0502020204030204" pitchFamily="34" charset="0"/>
              </a:rPr>
              <a:t>1.3. Informatika i tehnologija: Dodavanje sadržaja o alatima i tehnologijama za provjeru činjenica u informatičke predmete.</a:t>
            </a:r>
          </a:p>
          <a:p>
            <a:pPr lvl="1" algn="just">
              <a:spcAft>
                <a:spcPts val="8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2. </a:t>
            </a:r>
            <a:r>
              <a:rPr lang="hr-HR" sz="2000" b="1" dirty="0">
                <a:effectLst/>
                <a:latin typeface="Calibri" panose="020F0502020204030204" pitchFamily="34" charset="0"/>
                <a:ea typeface="Calibri" panose="020F0502020204030204" pitchFamily="34" charset="0"/>
                <a:cs typeface="Calibri" panose="020F0502020204030204" pitchFamily="34" charset="0"/>
              </a:rPr>
              <a:t>Razvoj specijaliziranih tečajeva</a:t>
            </a:r>
            <a:endParaRPr lang="hr-HR" sz="20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800"/>
              </a:spcAft>
            </a:pPr>
            <a:r>
              <a:rPr lang="hr-HR" sz="2000" dirty="0">
                <a:effectLst/>
                <a:latin typeface="Calibri" panose="020F0502020204030204" pitchFamily="34" charset="0"/>
                <a:ea typeface="Calibri" panose="020F0502020204030204" pitchFamily="34" charset="0"/>
                <a:cs typeface="Calibri" panose="020F0502020204030204" pitchFamily="34" charset="0"/>
              </a:rPr>
              <a:t>2.1. Kreiranje posebnih tečajeva koji će se fokusirati na metode i tehnike provjere činjenica, analizu dezinformacija i razumijevanje digitalne medijske sfere.</a:t>
            </a:r>
          </a:p>
          <a:p>
            <a:pPr algn="just">
              <a:spcAft>
                <a:spcPts val="1000"/>
              </a:spcAft>
            </a:pPr>
            <a:r>
              <a:rPr lang="hr-HR" sz="2000" dirty="0">
                <a:effectLst/>
                <a:latin typeface="Calibri" panose="020F0502020204030204" pitchFamily="34" charset="0"/>
                <a:ea typeface="Calibri" panose="020F0502020204030204" pitchFamily="34" charset="0"/>
                <a:cs typeface="Calibri" panose="020F0502020204030204" pitchFamily="34" charset="0"/>
              </a:rPr>
              <a:t>2.2. Organiziranje praktičnih radionica gdje studenti mogu raditi na stvarnim primjerima provjere činjenica, koristeći različite alate i metode.</a:t>
            </a:r>
          </a:p>
        </p:txBody>
      </p:sp>
    </p:spTree>
    <p:extLst>
      <p:ext uri="{BB962C8B-B14F-4D97-AF65-F5344CB8AC3E}">
        <p14:creationId xmlns:p14="http://schemas.microsoft.com/office/powerpoint/2010/main" val="2419280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211183" y="1266777"/>
            <a:ext cx="11769633" cy="4175246"/>
          </a:xfrm>
          <a:prstGeom prst="rect">
            <a:avLst/>
          </a:prstGeom>
          <a:noFill/>
        </p:spPr>
        <p:txBody>
          <a:bodyPr wrap="square" rtlCol="0">
            <a:spAutoFit/>
          </a:bodyPr>
          <a:lstStyle/>
          <a:p>
            <a:pPr lvl="1" algn="just">
              <a:lnSpc>
                <a:spcPct val="115000"/>
              </a:lnSpc>
              <a:spcAft>
                <a:spcPts val="1000"/>
              </a:spcAft>
            </a:pPr>
            <a:r>
              <a:rPr lang="en-US" sz="2000" b="1" dirty="0">
                <a:latin typeface="Calibri" panose="020F0502020204030204" pitchFamily="34" charset="0"/>
                <a:ea typeface="Calibri" panose="020F0502020204030204" pitchFamily="34" charset="0"/>
                <a:cs typeface="Calibri" panose="020F0502020204030204" pitchFamily="34" charset="0"/>
              </a:rPr>
              <a:t>3. </a:t>
            </a:r>
            <a:r>
              <a:rPr lang="hr-HR" sz="2000" b="1" dirty="0">
                <a:effectLst/>
                <a:latin typeface="Calibri" panose="020F0502020204030204" pitchFamily="34" charset="0"/>
                <a:ea typeface="Calibri" panose="020F0502020204030204" pitchFamily="34" charset="0"/>
                <a:cs typeface="Calibri" panose="020F0502020204030204" pitchFamily="34" charset="0"/>
              </a:rPr>
              <a:t>Interdisciplinarni pristup</a:t>
            </a:r>
            <a:endParaRPr lang="hr-HR" sz="20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r>
              <a:rPr lang="hr-HR" sz="2000" dirty="0">
                <a:effectLst/>
                <a:latin typeface="Calibri" panose="020F0502020204030204" pitchFamily="34" charset="0"/>
                <a:ea typeface="Calibri" panose="020F0502020204030204" pitchFamily="34" charset="0"/>
                <a:cs typeface="Calibri" panose="020F0502020204030204" pitchFamily="34" charset="0"/>
              </a:rPr>
              <a:t>3.1. Suradnja između odsjeka: Promoviranje suradnje između različitih odsjeka (npr. novinarstva, informatike, politologije) kako bi se razvili interdisciplinarni tečajevi i projekti.</a:t>
            </a:r>
          </a:p>
          <a:p>
            <a:pPr algn="just">
              <a:lnSpc>
                <a:spcPct val="115000"/>
              </a:lnSpc>
              <a:spcAft>
                <a:spcPts val="1000"/>
              </a:spcAft>
            </a:pPr>
            <a:r>
              <a:rPr lang="hr-HR" sz="2000" dirty="0">
                <a:effectLst/>
                <a:latin typeface="Calibri" panose="020F0502020204030204" pitchFamily="34" charset="0"/>
                <a:ea typeface="Calibri" panose="020F0502020204030204" pitchFamily="34" charset="0"/>
                <a:cs typeface="Calibri" panose="020F0502020204030204" pitchFamily="34" charset="0"/>
              </a:rPr>
              <a:t>3.2. Gostujući predavači: Pozivanje stručnjaka iz različitih oblasti (novinari, analitičari, IT stručnjaci) kako bi održali predavanja ili radionice o relevantnim temama.</a:t>
            </a:r>
          </a:p>
          <a:p>
            <a:pPr lvl="1" algn="just">
              <a:lnSpc>
                <a:spcPct val="115000"/>
              </a:lnSpc>
              <a:spcAft>
                <a:spcPts val="8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4. </a:t>
            </a:r>
            <a:r>
              <a:rPr lang="hr-HR" sz="2000" b="1" dirty="0">
                <a:effectLst/>
                <a:latin typeface="Calibri" panose="020F0502020204030204" pitchFamily="34" charset="0"/>
                <a:ea typeface="Calibri" panose="020F0502020204030204" pitchFamily="34" charset="0"/>
                <a:cs typeface="Calibri" panose="020F0502020204030204" pitchFamily="34" charset="0"/>
              </a:rPr>
              <a:t>Korištenje praktičnih alata i resursa</a:t>
            </a:r>
            <a:endParaRPr lang="hr-HR" sz="20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r>
              <a:rPr lang="hr-HR" sz="2000" dirty="0">
                <a:effectLst/>
                <a:latin typeface="Calibri" panose="020F0502020204030204" pitchFamily="34" charset="0"/>
                <a:ea typeface="Calibri" panose="020F0502020204030204" pitchFamily="34" charset="0"/>
                <a:cs typeface="Calibri" panose="020F0502020204030204" pitchFamily="34" charset="0"/>
              </a:rPr>
              <a:t>4.1. Digitalni alati: Uvođenje studenata u korištenje digitalnih alata za provjeru činjenica kao što su FactCheck.org, </a:t>
            </a:r>
            <a:r>
              <a:rPr lang="hr-HR" sz="2000" dirty="0" err="1">
                <a:effectLst/>
                <a:latin typeface="Calibri" panose="020F0502020204030204" pitchFamily="34" charset="0"/>
                <a:ea typeface="Calibri" panose="020F0502020204030204" pitchFamily="34" charset="0"/>
                <a:cs typeface="Calibri" panose="020F0502020204030204" pitchFamily="34" charset="0"/>
              </a:rPr>
              <a:t>Snopes</a:t>
            </a:r>
            <a:r>
              <a:rPr lang="hr-HR" sz="2000" dirty="0">
                <a:effectLst/>
                <a:latin typeface="Calibri" panose="020F0502020204030204" pitchFamily="34" charset="0"/>
                <a:ea typeface="Calibri" panose="020F0502020204030204" pitchFamily="34" charset="0"/>
                <a:cs typeface="Calibri" panose="020F0502020204030204" pitchFamily="34" charset="0"/>
              </a:rPr>
              <a:t>, i različiti softveri za analizu podataka.</a:t>
            </a:r>
          </a:p>
          <a:p>
            <a:pPr algn="just">
              <a:lnSpc>
                <a:spcPct val="115000"/>
              </a:lnSpc>
              <a:spcAft>
                <a:spcPts val="1000"/>
              </a:spcAft>
            </a:pPr>
            <a:r>
              <a:rPr lang="hr-HR" sz="2000" dirty="0">
                <a:effectLst/>
                <a:latin typeface="Calibri" panose="020F0502020204030204" pitchFamily="34" charset="0"/>
                <a:ea typeface="Calibri" panose="020F0502020204030204" pitchFamily="34" charset="0"/>
                <a:cs typeface="Calibri" panose="020F0502020204030204" pitchFamily="34" charset="0"/>
              </a:rPr>
              <a:t>4.2. Biblioteke resursa: Kreiranje online biblioteka s resursima i materijalima za učenje o </a:t>
            </a:r>
            <a:r>
              <a:rPr lang="hr-HR" sz="2000" dirty="0" err="1">
                <a:effectLst/>
                <a:latin typeface="Calibri" panose="020F0502020204030204" pitchFamily="34" charset="0"/>
                <a:ea typeface="Calibri" panose="020F0502020204030204" pitchFamily="34" charset="0"/>
                <a:cs typeface="Calibri" panose="020F0502020204030204" pitchFamily="34" charset="0"/>
              </a:rPr>
              <a:t>fact-checkingu</a:t>
            </a:r>
            <a:r>
              <a:rPr lang="hr-HR" sz="2000" dirty="0">
                <a:effectLst/>
                <a:latin typeface="Calibri" panose="020F0502020204030204" pitchFamily="34" charset="0"/>
                <a:ea typeface="Calibri" panose="020F0502020204030204" pitchFamily="34" charset="0"/>
                <a:cs typeface="Calibri" panose="020F0502020204030204" pitchFamily="34" charset="0"/>
              </a:rPr>
              <a:t>, uključujući članke, vodiče, video zapise i primjere studija slučaja.</a:t>
            </a: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101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4175246"/>
          </a:xfrm>
          <a:prstGeom prst="rect">
            <a:avLst/>
          </a:prstGeom>
          <a:noFill/>
        </p:spPr>
        <p:txBody>
          <a:bodyPr wrap="square" rtlCol="0">
            <a:spAutoFit/>
          </a:bodyPr>
          <a:lstStyle/>
          <a:p>
            <a:pPr lvl="1" algn="just">
              <a:lnSpc>
                <a:spcPct val="115000"/>
              </a:lnSpc>
              <a:spcAft>
                <a:spcPts val="1000"/>
              </a:spcAft>
            </a:pPr>
            <a:r>
              <a:rPr lang="en-US" sz="2000" b="1" dirty="0">
                <a:latin typeface="Calibri" panose="020F0502020204030204" pitchFamily="34" charset="0"/>
                <a:ea typeface="Calibri" panose="020F0502020204030204" pitchFamily="34" charset="0"/>
                <a:cs typeface="Calibri" panose="020F0502020204030204" pitchFamily="34" charset="0"/>
              </a:rPr>
              <a:t>5. </a:t>
            </a:r>
            <a:r>
              <a:rPr lang="hr-HR" sz="2000" b="1" dirty="0">
                <a:effectLst/>
                <a:latin typeface="Calibri" panose="020F0502020204030204" pitchFamily="34" charset="0"/>
                <a:ea typeface="Calibri" panose="020F0502020204030204" pitchFamily="34" charset="0"/>
                <a:cs typeface="Calibri" panose="020F0502020204030204" pitchFamily="34" charset="0"/>
              </a:rPr>
              <a:t>Evaluacija i povratne informacije</a:t>
            </a:r>
            <a:endParaRPr lang="hr-HR" sz="20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r>
              <a:rPr lang="hr-HR" sz="2000" dirty="0">
                <a:effectLst/>
                <a:latin typeface="Calibri" panose="020F0502020204030204" pitchFamily="34" charset="0"/>
                <a:ea typeface="Calibri" panose="020F0502020204030204" pitchFamily="34" charset="0"/>
                <a:cs typeface="Calibri" panose="020F0502020204030204" pitchFamily="34" charset="0"/>
              </a:rPr>
              <a:t>5.1. Studenti kao </a:t>
            </a:r>
            <a:r>
              <a:rPr lang="hr-HR" sz="2000" dirty="0" err="1">
                <a:effectLst/>
                <a:latin typeface="Calibri" panose="020F0502020204030204" pitchFamily="34" charset="0"/>
                <a:ea typeface="Calibri" panose="020F0502020204030204" pitchFamily="34" charset="0"/>
                <a:cs typeface="Calibri" panose="020F0502020204030204" pitchFamily="34" charset="0"/>
              </a:rPr>
              <a:t>fact-checkeri</a:t>
            </a:r>
            <a:r>
              <a:rPr lang="hr-HR" sz="2000" dirty="0">
                <a:effectLst/>
                <a:latin typeface="Calibri" panose="020F0502020204030204" pitchFamily="34" charset="0"/>
                <a:ea typeface="Calibri" panose="020F0502020204030204" pitchFamily="34" charset="0"/>
                <a:cs typeface="Calibri" panose="020F0502020204030204" pitchFamily="34" charset="0"/>
              </a:rPr>
              <a:t>: Angažiranje studenata da rade na provjeravanju činjenica za sveučilišne publikacije ili web stranice, što može pružiti praktično iskustvo i osigurati povratne informacije o njihovom radu.</a:t>
            </a:r>
          </a:p>
          <a:p>
            <a:pPr algn="just">
              <a:lnSpc>
                <a:spcPct val="115000"/>
              </a:lnSpc>
              <a:spcAft>
                <a:spcPts val="1000"/>
              </a:spcAft>
            </a:pPr>
            <a:r>
              <a:rPr lang="hr-HR" sz="2000" dirty="0">
                <a:effectLst/>
                <a:latin typeface="Calibri" panose="020F0502020204030204" pitchFamily="34" charset="0"/>
                <a:ea typeface="Calibri" panose="020F0502020204030204" pitchFamily="34" charset="0"/>
                <a:cs typeface="Calibri" panose="020F0502020204030204" pitchFamily="34" charset="0"/>
              </a:rPr>
              <a:t>5.2. </a:t>
            </a:r>
            <a:r>
              <a:rPr lang="hr-HR" sz="2000" dirty="0" err="1">
                <a:effectLst/>
                <a:latin typeface="Calibri" panose="020F0502020204030204" pitchFamily="34" charset="0"/>
                <a:ea typeface="Calibri" panose="020F0502020204030204" pitchFamily="34" charset="0"/>
                <a:cs typeface="Calibri" panose="020F0502020204030204" pitchFamily="34" charset="0"/>
              </a:rPr>
              <a:t>Peer</a:t>
            </a:r>
            <a:r>
              <a:rPr lang="hr-HR" sz="2000" dirty="0">
                <a:effectLst/>
                <a:latin typeface="Calibri" panose="020F0502020204030204" pitchFamily="34" charset="0"/>
                <a:ea typeface="Calibri" panose="020F0502020204030204" pitchFamily="34" charset="0"/>
                <a:cs typeface="Calibri" panose="020F0502020204030204" pitchFamily="34" charset="0"/>
              </a:rPr>
              <a:t> </a:t>
            </a:r>
            <a:r>
              <a:rPr lang="hr-HR" sz="2000" dirty="0" err="1">
                <a:effectLst/>
                <a:latin typeface="Calibri" panose="020F0502020204030204" pitchFamily="34" charset="0"/>
                <a:ea typeface="Calibri" panose="020F0502020204030204" pitchFamily="34" charset="0"/>
                <a:cs typeface="Calibri" panose="020F0502020204030204" pitchFamily="34" charset="0"/>
              </a:rPr>
              <a:t>review</a:t>
            </a:r>
            <a:r>
              <a:rPr lang="hr-HR" sz="2000" dirty="0">
                <a:effectLst/>
                <a:latin typeface="Calibri" panose="020F0502020204030204" pitchFamily="34" charset="0"/>
                <a:ea typeface="Calibri" panose="020F0502020204030204" pitchFamily="34" charset="0"/>
                <a:cs typeface="Calibri" panose="020F0502020204030204" pitchFamily="34" charset="0"/>
              </a:rPr>
              <a:t>: </a:t>
            </a:r>
            <a:r>
              <a:rPr lang="hr-HR" sz="2000" dirty="0" err="1">
                <a:effectLst/>
                <a:latin typeface="Calibri" panose="020F0502020204030204" pitchFamily="34" charset="0"/>
                <a:ea typeface="Calibri" panose="020F0502020204030204" pitchFamily="34" charset="0"/>
                <a:cs typeface="Calibri" panose="020F0502020204030204" pitchFamily="34" charset="0"/>
              </a:rPr>
              <a:t>Promovisanje</a:t>
            </a:r>
            <a:r>
              <a:rPr lang="hr-HR" sz="2000" dirty="0">
                <a:effectLst/>
                <a:latin typeface="Calibri" panose="020F0502020204030204" pitchFamily="34" charset="0"/>
                <a:ea typeface="Calibri" panose="020F0502020204030204" pitchFamily="34" charset="0"/>
                <a:cs typeface="Calibri" panose="020F0502020204030204" pitchFamily="34" charset="0"/>
              </a:rPr>
              <a:t> </a:t>
            </a:r>
            <a:r>
              <a:rPr lang="hr-HR" sz="2000" dirty="0" err="1">
                <a:effectLst/>
                <a:latin typeface="Calibri" panose="020F0502020204030204" pitchFamily="34" charset="0"/>
                <a:ea typeface="Calibri" panose="020F0502020204030204" pitchFamily="34" charset="0"/>
                <a:cs typeface="Calibri" panose="020F0502020204030204" pitchFamily="34" charset="0"/>
              </a:rPr>
              <a:t>peer</a:t>
            </a:r>
            <a:r>
              <a:rPr lang="hr-HR" sz="2000" dirty="0">
                <a:effectLst/>
                <a:latin typeface="Calibri" panose="020F0502020204030204" pitchFamily="34" charset="0"/>
                <a:ea typeface="Calibri" panose="020F0502020204030204" pitchFamily="34" charset="0"/>
                <a:cs typeface="Calibri" panose="020F0502020204030204" pitchFamily="34" charset="0"/>
              </a:rPr>
              <a:t> </a:t>
            </a:r>
            <a:r>
              <a:rPr lang="hr-HR" sz="2000" dirty="0" err="1">
                <a:effectLst/>
                <a:latin typeface="Calibri" panose="020F0502020204030204" pitchFamily="34" charset="0"/>
                <a:ea typeface="Calibri" panose="020F0502020204030204" pitchFamily="34" charset="0"/>
                <a:cs typeface="Calibri" panose="020F0502020204030204" pitchFamily="34" charset="0"/>
              </a:rPr>
              <a:t>review</a:t>
            </a:r>
            <a:r>
              <a:rPr lang="hr-HR" sz="2000" dirty="0">
                <a:effectLst/>
                <a:latin typeface="Calibri" panose="020F0502020204030204" pitchFamily="34" charset="0"/>
                <a:ea typeface="Calibri" panose="020F0502020204030204" pitchFamily="34" charset="0"/>
                <a:cs typeface="Calibri" panose="020F0502020204030204" pitchFamily="34" charset="0"/>
              </a:rPr>
              <a:t> procesa gdje studenti međusobno evaluiraju radove na provjeri činjenica kako bi se poboljšala kvaliteta i preciznost.</a:t>
            </a:r>
          </a:p>
          <a:p>
            <a:pPr lvl="1" algn="just">
              <a:lnSpc>
                <a:spcPct val="115000"/>
              </a:lnSpc>
              <a:spcAft>
                <a:spcPts val="8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6. </a:t>
            </a:r>
            <a:r>
              <a:rPr lang="hr-HR" sz="2000" b="1" dirty="0">
                <a:effectLst/>
                <a:latin typeface="Calibri" panose="020F0502020204030204" pitchFamily="34" charset="0"/>
                <a:ea typeface="Calibri" panose="020F0502020204030204" pitchFamily="34" charset="0"/>
                <a:cs typeface="Calibri" panose="020F0502020204030204" pitchFamily="34" charset="0"/>
              </a:rPr>
              <a:t>Stvaranje centara za </a:t>
            </a:r>
            <a:r>
              <a:rPr lang="hr-HR" sz="2000" b="1" dirty="0" err="1">
                <a:effectLst/>
                <a:latin typeface="Calibri" panose="020F0502020204030204" pitchFamily="34" charset="0"/>
                <a:ea typeface="Calibri" panose="020F0502020204030204" pitchFamily="34" charset="0"/>
                <a:cs typeface="Calibri" panose="020F0502020204030204" pitchFamily="34" charset="0"/>
              </a:rPr>
              <a:t>fact-checking</a:t>
            </a:r>
            <a:endParaRPr lang="hr-HR" sz="20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r>
              <a:rPr lang="hr-HR" sz="2000" dirty="0">
                <a:effectLst/>
                <a:latin typeface="Calibri" panose="020F0502020204030204" pitchFamily="34" charset="0"/>
                <a:ea typeface="Calibri" panose="020F0502020204030204" pitchFamily="34" charset="0"/>
                <a:cs typeface="Calibri" panose="020F0502020204030204" pitchFamily="34" charset="0"/>
              </a:rPr>
              <a:t>6.1. Akademski centri: Osnivanje centara za </a:t>
            </a:r>
            <a:r>
              <a:rPr lang="hr-HR" sz="2000" dirty="0" err="1">
                <a:effectLst/>
                <a:latin typeface="Calibri" panose="020F0502020204030204" pitchFamily="34" charset="0"/>
                <a:ea typeface="Calibri" panose="020F0502020204030204" pitchFamily="34" charset="0"/>
                <a:cs typeface="Calibri" panose="020F0502020204030204" pitchFamily="34" charset="0"/>
              </a:rPr>
              <a:t>fact-checking</a:t>
            </a:r>
            <a:r>
              <a:rPr lang="hr-HR" sz="2000" dirty="0">
                <a:effectLst/>
                <a:latin typeface="Calibri" panose="020F0502020204030204" pitchFamily="34" charset="0"/>
                <a:ea typeface="Calibri" panose="020F0502020204030204" pitchFamily="34" charset="0"/>
                <a:cs typeface="Calibri" panose="020F0502020204030204" pitchFamily="34" charset="0"/>
              </a:rPr>
              <a:t> unutar </a:t>
            </a:r>
            <a:r>
              <a:rPr lang="hr-HR" sz="2000" dirty="0" err="1">
                <a:effectLst/>
                <a:latin typeface="Calibri" panose="020F0502020204030204" pitchFamily="34" charset="0"/>
                <a:ea typeface="Calibri" panose="020F0502020204030204" pitchFamily="34" charset="0"/>
                <a:cs typeface="Calibri" panose="020F0502020204030204" pitchFamily="34" charset="0"/>
              </a:rPr>
              <a:t>sveučilištra</a:t>
            </a:r>
            <a:r>
              <a:rPr lang="hr-HR" sz="2000" dirty="0">
                <a:effectLst/>
                <a:latin typeface="Calibri" panose="020F0502020204030204" pitchFamily="34" charset="0"/>
                <a:ea typeface="Calibri" panose="020F0502020204030204" pitchFamily="34" charset="0"/>
                <a:cs typeface="Calibri" panose="020F0502020204030204" pitchFamily="34" charset="0"/>
              </a:rPr>
              <a:t> koji bi služili kao resursi za studente i istraživače, pružajući edukaciju, alate i podršku.</a:t>
            </a:r>
          </a:p>
          <a:p>
            <a:pPr algn="just">
              <a:lnSpc>
                <a:spcPct val="115000"/>
              </a:lnSpc>
              <a:spcAft>
                <a:spcPts val="1000"/>
              </a:spcAft>
            </a:pPr>
            <a:r>
              <a:rPr lang="hr-HR" sz="2000" dirty="0">
                <a:effectLst/>
                <a:latin typeface="Calibri" panose="020F0502020204030204" pitchFamily="34" charset="0"/>
                <a:ea typeface="Calibri" panose="020F0502020204030204" pitchFamily="34" charset="0"/>
                <a:cs typeface="Calibri" panose="020F0502020204030204" pitchFamily="34" charset="0"/>
              </a:rPr>
              <a:t>6.2. Partnerstva s medijima: Razvijanje partnerstva s lokalnim medijima i organizacijama za </a:t>
            </a:r>
            <a:r>
              <a:rPr lang="hr-HR" sz="2000" dirty="0" err="1">
                <a:effectLst/>
                <a:latin typeface="Calibri" panose="020F0502020204030204" pitchFamily="34" charset="0"/>
                <a:ea typeface="Calibri" panose="020F0502020204030204" pitchFamily="34" charset="0"/>
                <a:cs typeface="Calibri" panose="020F0502020204030204" pitchFamily="34" charset="0"/>
              </a:rPr>
              <a:t>fact-checking</a:t>
            </a:r>
            <a:r>
              <a:rPr lang="hr-HR" sz="2000" dirty="0">
                <a:effectLst/>
                <a:latin typeface="Calibri" panose="020F0502020204030204" pitchFamily="34" charset="0"/>
                <a:ea typeface="Calibri" panose="020F0502020204030204" pitchFamily="34" charset="0"/>
                <a:cs typeface="Calibri" panose="020F0502020204030204" pitchFamily="34" charset="0"/>
              </a:rPr>
              <a:t> kako bi studenti mogli raditi na stvarnim projektima i dobiti praktično iskustvo.</a:t>
            </a: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5639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10" y="1379186"/>
            <a:ext cx="11652068" cy="4175246"/>
          </a:xfrm>
          <a:prstGeom prst="rect">
            <a:avLst/>
          </a:prstGeom>
          <a:noFill/>
        </p:spPr>
        <p:txBody>
          <a:bodyPr wrap="square" rtlCol="0">
            <a:spAutoFit/>
          </a:bodyPr>
          <a:lstStyle/>
          <a:p>
            <a:pPr lvl="1" algn="just">
              <a:lnSpc>
                <a:spcPct val="115000"/>
              </a:lnSpc>
              <a:spcAft>
                <a:spcPts val="10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7. </a:t>
            </a:r>
            <a:r>
              <a:rPr lang="hr-HR" sz="2000" b="1" dirty="0">
                <a:effectLst/>
                <a:latin typeface="Calibri" panose="020F0502020204030204" pitchFamily="34" charset="0"/>
                <a:ea typeface="Calibri" panose="020F0502020204030204" pitchFamily="34" charset="0"/>
                <a:cs typeface="Calibri" panose="020F0502020204030204" pitchFamily="34" charset="0"/>
              </a:rPr>
              <a:t>Podrška istraživanju i inovacijama</a:t>
            </a:r>
            <a:endParaRPr lang="hr-HR" sz="20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r>
              <a:rPr lang="hr-HR" sz="2000" dirty="0">
                <a:effectLst/>
                <a:latin typeface="Calibri" panose="020F0502020204030204" pitchFamily="34" charset="0"/>
                <a:ea typeface="Calibri" panose="020F0502020204030204" pitchFamily="34" charset="0"/>
                <a:cs typeface="Calibri" panose="020F0502020204030204" pitchFamily="34" charset="0"/>
              </a:rPr>
              <a:t>7.1. Istraživački projekti: </a:t>
            </a:r>
            <a:r>
              <a:rPr lang="hr-HR" sz="2000" dirty="0" err="1">
                <a:effectLst/>
                <a:latin typeface="Calibri" panose="020F0502020204030204" pitchFamily="34" charset="0"/>
                <a:ea typeface="Calibri" panose="020F0502020204030204" pitchFamily="34" charset="0"/>
                <a:cs typeface="Calibri" panose="020F0502020204030204" pitchFamily="34" charset="0"/>
              </a:rPr>
              <a:t>Podsticanje</a:t>
            </a:r>
            <a:r>
              <a:rPr lang="hr-HR" sz="2000" dirty="0">
                <a:effectLst/>
                <a:latin typeface="Calibri" panose="020F0502020204030204" pitchFamily="34" charset="0"/>
                <a:ea typeface="Calibri" panose="020F0502020204030204" pitchFamily="34" charset="0"/>
                <a:cs typeface="Calibri" panose="020F0502020204030204" pitchFamily="34" charset="0"/>
              </a:rPr>
              <a:t> istraživačkih projekata fokusiranih na analizu dezinformacija, efikasnost različitih metoda provjere činjenica i utjecaj </a:t>
            </a:r>
            <a:r>
              <a:rPr lang="hr-HR" sz="2000" dirty="0" err="1">
                <a:effectLst/>
                <a:latin typeface="Calibri" panose="020F0502020204030204" pitchFamily="34" charset="0"/>
                <a:ea typeface="Calibri" panose="020F0502020204030204" pitchFamily="34" charset="0"/>
                <a:cs typeface="Calibri" panose="020F0502020204030204" pitchFamily="34" charset="0"/>
              </a:rPr>
              <a:t>fact-checkinga</a:t>
            </a:r>
            <a:r>
              <a:rPr lang="hr-HR" sz="2000" dirty="0">
                <a:effectLst/>
                <a:latin typeface="Calibri" panose="020F0502020204030204" pitchFamily="34" charset="0"/>
                <a:ea typeface="Calibri" panose="020F0502020204030204" pitchFamily="34" charset="0"/>
                <a:cs typeface="Calibri" panose="020F0502020204030204" pitchFamily="34" charset="0"/>
              </a:rPr>
              <a:t> na javno mnijenje.</a:t>
            </a:r>
          </a:p>
          <a:p>
            <a:pPr algn="just">
              <a:lnSpc>
                <a:spcPct val="115000"/>
              </a:lnSpc>
              <a:spcAft>
                <a:spcPts val="1000"/>
              </a:spcAft>
            </a:pPr>
            <a:r>
              <a:rPr lang="hr-HR" sz="2000" dirty="0">
                <a:effectLst/>
                <a:latin typeface="Calibri" panose="020F0502020204030204" pitchFamily="34" charset="0"/>
                <a:ea typeface="Calibri" panose="020F0502020204030204" pitchFamily="34" charset="0"/>
                <a:cs typeface="Calibri" panose="020F0502020204030204" pitchFamily="34" charset="0"/>
              </a:rPr>
              <a:t>7.2. Konferencije i seminari: Organiziranje akademskih konferencija, seminara i radionica posvećenih temama </a:t>
            </a:r>
            <a:r>
              <a:rPr lang="hr-HR" sz="2000" dirty="0" err="1">
                <a:effectLst/>
                <a:latin typeface="Calibri" panose="020F0502020204030204" pitchFamily="34" charset="0"/>
                <a:ea typeface="Calibri" panose="020F0502020204030204" pitchFamily="34" charset="0"/>
                <a:cs typeface="Calibri" panose="020F0502020204030204" pitchFamily="34" charset="0"/>
              </a:rPr>
              <a:t>fact-checkinga</a:t>
            </a:r>
            <a:r>
              <a:rPr lang="hr-HR" sz="2000" dirty="0">
                <a:effectLst/>
                <a:latin typeface="Calibri" panose="020F0502020204030204" pitchFamily="34" charset="0"/>
                <a:ea typeface="Calibri" panose="020F0502020204030204" pitchFamily="34" charset="0"/>
                <a:cs typeface="Calibri" panose="020F0502020204030204" pitchFamily="34" charset="0"/>
              </a:rPr>
              <a:t> i borbe protiv dezinformacija.</a:t>
            </a:r>
          </a:p>
          <a:p>
            <a:pPr lvl="1" algn="just">
              <a:lnSpc>
                <a:spcPct val="115000"/>
              </a:lnSpc>
              <a:spcAft>
                <a:spcPts val="8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8. </a:t>
            </a:r>
            <a:r>
              <a:rPr lang="hr-HR" sz="2000" b="1" dirty="0">
                <a:effectLst/>
                <a:latin typeface="Calibri" panose="020F0502020204030204" pitchFamily="34" charset="0"/>
                <a:ea typeface="Calibri" panose="020F0502020204030204" pitchFamily="34" charset="0"/>
                <a:cs typeface="Calibri" panose="020F0502020204030204" pitchFamily="34" charset="0"/>
              </a:rPr>
              <a:t>Evaluacija i prilagodba kurikuluma</a:t>
            </a:r>
            <a:endParaRPr lang="hr-HR" sz="20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r>
              <a:rPr lang="hr-HR" sz="2000" dirty="0">
                <a:effectLst/>
                <a:latin typeface="Calibri" panose="020F0502020204030204" pitchFamily="34" charset="0"/>
                <a:ea typeface="Calibri" panose="020F0502020204030204" pitchFamily="34" charset="0"/>
                <a:cs typeface="Calibri" panose="020F0502020204030204" pitchFamily="34" charset="0"/>
              </a:rPr>
              <a:t>8.1. Kontinuirano praćenje: Redovno </a:t>
            </a:r>
            <a:r>
              <a:rPr lang="hr-HR" sz="2000" dirty="0" err="1">
                <a:effectLst/>
                <a:latin typeface="Calibri" panose="020F0502020204030204" pitchFamily="34" charset="0"/>
                <a:ea typeface="Calibri" panose="020F0502020204030204" pitchFamily="34" charset="0"/>
                <a:cs typeface="Calibri" panose="020F0502020204030204" pitchFamily="34" charset="0"/>
              </a:rPr>
              <a:t>evaluiranje</a:t>
            </a:r>
            <a:r>
              <a:rPr lang="hr-HR" sz="2000" dirty="0">
                <a:effectLst/>
                <a:latin typeface="Calibri" panose="020F0502020204030204" pitchFamily="34" charset="0"/>
                <a:ea typeface="Calibri" panose="020F0502020204030204" pitchFamily="34" charset="0"/>
                <a:cs typeface="Calibri" panose="020F0502020204030204" pitchFamily="34" charset="0"/>
              </a:rPr>
              <a:t> učinkovitosti kurikuluma kroz povratne informacije studenata, analiza rezultata i praćenje novih trendova u oblasti </a:t>
            </a:r>
            <a:r>
              <a:rPr lang="hr-HR" sz="2000" dirty="0" err="1">
                <a:effectLst/>
                <a:latin typeface="Calibri" panose="020F0502020204030204" pitchFamily="34" charset="0"/>
                <a:ea typeface="Calibri" panose="020F0502020204030204" pitchFamily="34" charset="0"/>
                <a:cs typeface="Calibri" panose="020F0502020204030204" pitchFamily="34" charset="0"/>
              </a:rPr>
              <a:t>fact-checkinga</a:t>
            </a:r>
            <a:r>
              <a:rPr lang="hr-HR" sz="2000" dirty="0">
                <a:effectLst/>
                <a:latin typeface="Calibri" panose="020F0502020204030204" pitchFamily="34" charset="0"/>
                <a:ea typeface="Calibri" panose="020F0502020204030204" pitchFamily="34" charset="0"/>
                <a:cs typeface="Calibri" panose="020F0502020204030204" pitchFamily="34" charset="0"/>
              </a:rPr>
              <a:t>.</a:t>
            </a:r>
          </a:p>
          <a:p>
            <a:pPr algn="just">
              <a:lnSpc>
                <a:spcPct val="115000"/>
              </a:lnSpc>
              <a:spcAft>
                <a:spcPts val="1000"/>
              </a:spcAft>
            </a:pPr>
            <a:r>
              <a:rPr lang="hr-HR" sz="2000" dirty="0">
                <a:effectLst/>
                <a:latin typeface="Calibri" panose="020F0502020204030204" pitchFamily="34" charset="0"/>
                <a:ea typeface="Calibri" panose="020F0502020204030204" pitchFamily="34" charset="0"/>
                <a:cs typeface="Calibri" panose="020F0502020204030204" pitchFamily="34" charset="0"/>
              </a:rPr>
              <a:t>8.2. Fleksibilnost: Fleksibilno prilagođavanje nastavnih planova i programa na osnovu evaluacija i novih saznanja kako bi se osiguralo da studenti dobiju najnovije i najrelevantnije informacije i vještine.</a:t>
            </a: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1352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8" y="1808186"/>
            <a:ext cx="11769633" cy="1794594"/>
          </a:xfrm>
          <a:prstGeom prst="rect">
            <a:avLst/>
          </a:prstGeom>
          <a:noFill/>
        </p:spPr>
        <p:txBody>
          <a:bodyPr wrap="square" rtlCol="0">
            <a:spAutoFit/>
          </a:bodyPr>
          <a:lstStyle/>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Implementacija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fact-checkinga</a:t>
            </a:r>
            <a:r>
              <a:rPr lang="hr-HR" sz="1800" dirty="0">
                <a:effectLst/>
                <a:latin typeface="Calibri" panose="020F0502020204030204" pitchFamily="34" charset="0"/>
                <a:ea typeface="Times New Roman" panose="02020603050405020304" pitchFamily="18" charset="0"/>
                <a:cs typeface="Calibri" panose="020F0502020204030204" pitchFamily="34" charset="0"/>
              </a:rPr>
              <a:t> u nastavne planove i programe visokog obrazovanja zahtijeva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pažljivo planiranje, interdisciplinarnu suradnju i korištenje suvremenih alata i resursa</a:t>
            </a: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Kroz integraciju u postojeće predmete, razvoj specijaliziranih tečajeva, praktične radionice i stvaranje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podržavajuće</a:t>
            </a:r>
            <a:r>
              <a:rPr lang="hr-HR" sz="1800" dirty="0">
                <a:effectLst/>
                <a:latin typeface="Calibri" panose="020F0502020204030204" pitchFamily="34" charset="0"/>
                <a:ea typeface="Times New Roman" panose="02020603050405020304" pitchFamily="18" charset="0"/>
                <a:cs typeface="Calibri" panose="020F0502020204030204" pitchFamily="34" charset="0"/>
              </a:rPr>
              <a:t> infrastrukture, sveučilišta mogu značajno unaprijediti medijsku pismenost i kritičko mišljenje svojih studenata, osposobljavajući ih da se efikasno nose s izazovima modernog informacijskog društva.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032859C1-B4DC-4E8F-9781-3DE109924719}"/>
              </a:ext>
            </a:extLst>
          </p:cNvPr>
          <p:cNvSpPr txBox="1"/>
          <p:nvPr/>
        </p:nvSpPr>
        <p:spPr>
          <a:xfrm>
            <a:off x="313508" y="3874844"/>
            <a:ext cx="11599817" cy="710707"/>
          </a:xfrm>
          <a:prstGeom prst="rect">
            <a:avLst/>
          </a:prstGeom>
          <a:noFill/>
        </p:spPr>
        <p:txBody>
          <a:bodyPr wrap="square">
            <a:spAutoFit/>
          </a:bodyPr>
          <a:lstStyle/>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Da bi se osigurala dugoročna društvena promjena, osviješteno i angažirano građanstvo potrebno je razvijati skup vještina koje nisu samo usmjerene na aktualne tehnologije.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886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8132EF97-144A-47E3-9C41-1E3C483DDA42}"/>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4C264600-9C1E-4A42-ADF9-1880006D2CFF}"/>
              </a:ext>
            </a:extLst>
          </p:cNvPr>
          <p:cNvSpPr txBox="1"/>
          <p:nvPr/>
        </p:nvSpPr>
        <p:spPr>
          <a:xfrm>
            <a:off x="329518" y="1874978"/>
            <a:ext cx="11430000" cy="3370923"/>
          </a:xfrm>
          <a:prstGeom prst="rect">
            <a:avLst/>
          </a:prstGeom>
          <a:noFill/>
        </p:spPr>
        <p:txBody>
          <a:bodyPr wrap="square">
            <a:spAutoFit/>
          </a:bodyPr>
          <a:lstStyle/>
          <a:p>
            <a:pPr lvl="0" algn="ct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SADRŽAJ </a:t>
            </a:r>
          </a:p>
          <a:p>
            <a:pPr lvl="0" algn="ctr">
              <a:lnSpc>
                <a:spcPct val="107000"/>
              </a:lnSpc>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5. </a:t>
            </a:r>
            <a:r>
              <a:rPr lang="hr-HR" sz="2000" b="1" dirty="0">
                <a:effectLst/>
                <a:latin typeface="Calibri" panose="020F0502020204030204" pitchFamily="34" charset="0"/>
                <a:ea typeface="Calibri" panose="020F0502020204030204" pitchFamily="34" charset="0"/>
                <a:cs typeface="Times New Roman" panose="02020603050405020304" pitchFamily="18" charset="0"/>
              </a:rPr>
              <a:t>Integracija </a:t>
            </a:r>
            <a:r>
              <a:rPr lang="hr-HR" sz="2000" b="1" dirty="0" err="1">
                <a:effectLst/>
                <a:latin typeface="Calibri" panose="020F0502020204030204" pitchFamily="34" charset="0"/>
                <a:ea typeface="Calibri" panose="020F0502020204030204" pitchFamily="34" charset="0"/>
                <a:cs typeface="Times New Roman" panose="02020603050405020304" pitchFamily="18" charset="0"/>
              </a:rPr>
              <a:t>fact-checkinga</a:t>
            </a:r>
            <a:r>
              <a:rPr lang="hr-HR" sz="2000" b="1" dirty="0">
                <a:effectLst/>
                <a:latin typeface="Calibri" panose="020F0502020204030204" pitchFamily="34" charset="0"/>
                <a:ea typeface="Calibri" panose="020F0502020204030204" pitchFamily="34" charset="0"/>
                <a:cs typeface="Times New Roman" panose="02020603050405020304" pitchFamily="18" charset="0"/>
              </a:rPr>
              <a:t> u akademski kurikulum</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hr-HR" sz="2000" dirty="0">
                <a:effectLst/>
                <a:latin typeface="Calibri" panose="020F0502020204030204" pitchFamily="34" charset="0"/>
                <a:ea typeface="Calibri" panose="020F0502020204030204" pitchFamily="34" charset="0"/>
                <a:cs typeface="Times New Roman" panose="02020603050405020304" pitchFamily="18" charset="0"/>
              </a:rPr>
              <a:t>Metode i strategije za uvođenje </a:t>
            </a:r>
            <a:r>
              <a:rPr lang="hr-HR" sz="2000" dirty="0" err="1">
                <a:effectLst/>
                <a:latin typeface="Calibri" panose="020F0502020204030204" pitchFamily="34" charset="0"/>
                <a:ea typeface="Calibri" panose="020F0502020204030204" pitchFamily="34" charset="0"/>
                <a:cs typeface="Times New Roman" panose="02020603050405020304" pitchFamily="18" charset="0"/>
              </a:rPr>
              <a:t>fact-checkinga</a:t>
            </a:r>
            <a:r>
              <a:rPr lang="hr-HR" sz="2000" dirty="0">
                <a:effectLst/>
                <a:latin typeface="Calibri" panose="020F0502020204030204" pitchFamily="34" charset="0"/>
                <a:ea typeface="Calibri" panose="020F0502020204030204" pitchFamily="34" charset="0"/>
                <a:cs typeface="Times New Roman" panose="02020603050405020304" pitchFamily="18" charset="0"/>
              </a:rPr>
              <a:t> u nastavne planove i programe visokog obrazovanja.</a:t>
            </a:r>
          </a:p>
          <a:p>
            <a:pPr marL="342900" lvl="0" indent="-342900">
              <a:lnSpc>
                <a:spcPct val="107000"/>
              </a:lnSpc>
              <a:buFont typeface="Calibri" panose="020F0502020204030204" pitchFamily="34" charset="0"/>
              <a:buChar char="-"/>
            </a:pPr>
            <a:r>
              <a:rPr lang="hr-HR" sz="2000" dirty="0">
                <a:effectLst/>
                <a:latin typeface="Calibri" panose="020F0502020204030204" pitchFamily="34" charset="0"/>
                <a:ea typeface="Calibri" panose="020F0502020204030204" pitchFamily="34" charset="0"/>
                <a:cs typeface="Times New Roman" panose="02020603050405020304" pitchFamily="18" charset="0"/>
              </a:rPr>
              <a:t>Razmatranje potreba studenata i tržišta rada pri oblikovanju kurikuluma.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2000" b="1" dirty="0">
                <a:effectLst/>
                <a:latin typeface="Calibri" panose="020F0502020204030204" pitchFamily="34" charset="0"/>
                <a:ea typeface="Calibri" panose="020F0502020204030204" pitchFamily="34" charset="0"/>
                <a:cs typeface="Times New Roman" panose="02020603050405020304" pitchFamily="18" charset="0"/>
              </a:rPr>
              <a:t>6. </a:t>
            </a:r>
            <a:r>
              <a:rPr lang="hr-HR" sz="2000" b="1" dirty="0">
                <a:effectLst/>
                <a:latin typeface="Calibri" panose="020F0502020204030204" pitchFamily="34" charset="0"/>
                <a:ea typeface="Calibri" panose="020F0502020204030204" pitchFamily="34" charset="0"/>
                <a:cs typeface="Times New Roman" panose="02020603050405020304" pitchFamily="18" charset="0"/>
              </a:rPr>
              <a:t>Primjena </a:t>
            </a:r>
            <a:r>
              <a:rPr lang="hr-HR" sz="2000" b="1" dirty="0" err="1">
                <a:effectLst/>
                <a:latin typeface="Calibri" panose="020F0502020204030204" pitchFamily="34" charset="0"/>
                <a:ea typeface="Calibri" panose="020F0502020204030204" pitchFamily="34" charset="0"/>
                <a:cs typeface="Times New Roman" panose="02020603050405020304" pitchFamily="18" charset="0"/>
              </a:rPr>
              <a:t>fact-checking</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a:t>
            </a:r>
            <a:r>
              <a:rPr lang="hr-HR" sz="2000" b="1" dirty="0">
                <a:effectLst/>
                <a:latin typeface="Calibri" panose="020F0502020204030204" pitchFamily="34" charset="0"/>
                <a:ea typeface="Calibri" panose="020F0502020204030204" pitchFamily="34" charset="0"/>
                <a:cs typeface="Times New Roman" panose="02020603050405020304" pitchFamily="18" charset="0"/>
              </a:rPr>
              <a:t> u istraživačkim projektima</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hr-HR" sz="2000" dirty="0">
                <a:effectLst/>
                <a:latin typeface="Calibri" panose="020F0502020204030204" pitchFamily="34" charset="0"/>
                <a:ea typeface="Calibri" panose="020F0502020204030204" pitchFamily="34" charset="0"/>
                <a:cs typeface="Times New Roman" panose="02020603050405020304" pitchFamily="18" charset="0"/>
              </a:rPr>
              <a:t>Kako koristiti </a:t>
            </a:r>
            <a:r>
              <a:rPr lang="hr-HR" sz="2000" dirty="0" err="1">
                <a:effectLst/>
                <a:latin typeface="Calibri" panose="020F0502020204030204" pitchFamily="34" charset="0"/>
                <a:ea typeface="Calibri" panose="020F0502020204030204" pitchFamily="34" charset="0"/>
                <a:cs typeface="Times New Roman" panose="02020603050405020304" pitchFamily="18" charset="0"/>
              </a:rPr>
              <a:t>fact-checking</a:t>
            </a:r>
            <a:r>
              <a:rPr lang="hr-HR" sz="2000" dirty="0">
                <a:effectLst/>
                <a:latin typeface="Calibri" panose="020F0502020204030204" pitchFamily="34" charset="0"/>
                <a:ea typeface="Calibri" panose="020F0502020204030204" pitchFamily="34" charset="0"/>
                <a:cs typeface="Times New Roman" panose="02020603050405020304" pitchFamily="18" charset="0"/>
              </a:rPr>
              <a:t> metodologiju u istraživačkim projektima na razini visokog obrazovanja.</a:t>
            </a:r>
          </a:p>
          <a:p>
            <a:pPr marL="342900" lvl="0" indent="-342900">
              <a:lnSpc>
                <a:spcPct val="107000"/>
              </a:lnSpc>
              <a:buFont typeface="Calibri" panose="020F0502020204030204" pitchFamily="34" charset="0"/>
              <a:buChar char="-"/>
            </a:pPr>
            <a:r>
              <a:rPr lang="hr-HR" sz="2000" dirty="0">
                <a:effectLst/>
                <a:latin typeface="Calibri" panose="020F0502020204030204" pitchFamily="34" charset="0"/>
                <a:ea typeface="Calibri" panose="020F0502020204030204" pitchFamily="34" charset="0"/>
                <a:cs typeface="Times New Roman" panose="02020603050405020304" pitchFamily="18" charset="0"/>
              </a:rPr>
              <a:t>Integracija provjere činjenica u metodologiju istraživanja i prikupljanje podataka.</a:t>
            </a:r>
          </a:p>
          <a:p>
            <a:pPr lvl="0">
              <a:lnSpc>
                <a:spcPct val="107000"/>
              </a:lnSpc>
            </a:pP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1454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E032D169-516A-4F85-BCA2-F61342CBD1EB}"/>
              </a:ext>
            </a:extLst>
          </p:cNvPr>
          <p:cNvSpPr txBox="1"/>
          <p:nvPr/>
        </p:nvSpPr>
        <p:spPr>
          <a:xfrm>
            <a:off x="313509" y="1236563"/>
            <a:ext cx="11235146" cy="4121898"/>
          </a:xfrm>
          <a:prstGeom prst="rect">
            <a:avLst/>
          </a:prstGeom>
          <a:noFill/>
        </p:spPr>
        <p:txBody>
          <a:bodyPr wrap="square">
            <a:spAutoFit/>
          </a:bodyPr>
          <a:lstStyle/>
          <a:p>
            <a:pPr algn="just">
              <a:spcAft>
                <a:spcPts val="1000"/>
              </a:spcAft>
            </a:pPr>
            <a:r>
              <a:rPr lang="en-US" b="1" dirty="0" err="1">
                <a:latin typeface="Calibri" panose="020F0502020204030204" pitchFamily="34" charset="0"/>
                <a:ea typeface="Calibri" panose="020F0502020204030204" pitchFamily="34" charset="0"/>
                <a:cs typeface="Calibri" panose="020F0502020204030204" pitchFamily="34" charset="0"/>
              </a:rPr>
              <a:t>Prema</a:t>
            </a:r>
            <a:r>
              <a:rPr lang="en-US" b="1" dirty="0">
                <a:latin typeface="Calibri" panose="020F0502020204030204" pitchFamily="34" charset="0"/>
                <a:ea typeface="Calibri" panose="020F0502020204030204" pitchFamily="34" charset="0"/>
                <a:cs typeface="Calibri" panose="020F0502020204030204" pitchFamily="34" charset="0"/>
              </a:rPr>
              <a:t> </a:t>
            </a:r>
            <a:r>
              <a:rPr lang="hr-HR" sz="1800" b="1" dirty="0">
                <a:effectLst/>
                <a:latin typeface="Calibri" panose="020F0502020204030204" pitchFamily="34" charset="0"/>
                <a:ea typeface="Calibri" panose="020F0502020204030204" pitchFamily="34" charset="0"/>
                <a:cs typeface="Calibri" panose="020F0502020204030204" pitchFamily="34" charset="0"/>
              </a:rPr>
              <a:t>UNESCO (2018) </a:t>
            </a:r>
            <a:r>
              <a:rPr lang="en-US" b="1" dirty="0">
                <a:latin typeface="Calibri" panose="020F0502020204030204" pitchFamily="34" charset="0"/>
                <a:ea typeface="Calibri" panose="020F0502020204030204" pitchFamily="34" charset="0"/>
                <a:cs typeface="Calibri" panose="020F0502020204030204" pitchFamily="34" charset="0"/>
              </a:rPr>
              <a:t>5 </a:t>
            </a:r>
            <a:r>
              <a:rPr lang="hr-HR" sz="1800" b="1" dirty="0">
                <a:effectLst/>
                <a:latin typeface="Calibri" panose="020F0502020204030204" pitchFamily="34" charset="0"/>
                <a:ea typeface="Calibri" panose="020F0502020204030204" pitchFamily="34" charset="0"/>
                <a:cs typeface="Calibri" panose="020F0502020204030204" pitchFamily="34" charset="0"/>
              </a:rPr>
              <a:t>stupova medijske i informacijske pismenosti</a:t>
            </a:r>
            <a:r>
              <a:rPr lang="en-US" dirty="0">
                <a:latin typeface="Calibri" panose="020F0502020204030204" pitchFamily="34" charset="0"/>
                <a:ea typeface="Calibri" panose="020F0502020204030204" pitchFamily="34" charset="0"/>
                <a:cs typeface="Calibri" panose="020F0502020204030204" pitchFamily="34" charset="0"/>
              </a:rPr>
              <a:t>: </a:t>
            </a:r>
          </a:p>
          <a:p>
            <a:pPr marL="342900" indent="-342900" algn="just">
              <a:spcAft>
                <a:spcPts val="1000"/>
              </a:spcAft>
              <a:buAutoNum type="arabicPeriod"/>
            </a:pPr>
            <a:r>
              <a:rPr lang="en-US" dirty="0">
                <a:latin typeface="Calibri" panose="020F0502020204030204" pitchFamily="34" charset="0"/>
                <a:ea typeface="Calibri" panose="020F0502020204030204" pitchFamily="34" charset="0"/>
                <a:cs typeface="Calibri" panose="020F0502020204030204" pitchFamily="34" charset="0"/>
              </a:rPr>
              <a:t>I</a:t>
            </a:r>
            <a:r>
              <a:rPr lang="hr-HR" sz="1800" dirty="0" err="1">
                <a:effectLst/>
                <a:latin typeface="Calibri" panose="020F0502020204030204" pitchFamily="34" charset="0"/>
                <a:ea typeface="Calibri" panose="020F0502020204030204" pitchFamily="34" charset="0"/>
                <a:cs typeface="Calibri" panose="020F0502020204030204" pitchFamily="34" charset="0"/>
              </a:rPr>
              <a:t>nformacija</a:t>
            </a:r>
            <a:r>
              <a:rPr lang="hr-HR" sz="1800" dirty="0">
                <a:effectLst/>
                <a:latin typeface="Calibri" panose="020F0502020204030204" pitchFamily="34" charset="0"/>
                <a:ea typeface="Calibri" panose="020F0502020204030204" pitchFamily="34" charset="0"/>
                <a:cs typeface="Calibri" panose="020F0502020204030204" pitchFamily="34" charset="0"/>
              </a:rPr>
              <a:t>, komunikacija, knjižnice, mediji, tehnologija, Internet i drugi pružatelji informacija trebaju se koristiti za kritički građanski angažman i održivi razvoj. </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lgn="just">
              <a:spcAft>
                <a:spcPts val="1000"/>
              </a:spcAft>
              <a:buAutoNum type="arabicPeriod"/>
            </a:pPr>
            <a:r>
              <a:rPr lang="en-US" dirty="0">
                <a:latin typeface="Calibri" panose="020F0502020204030204" pitchFamily="34" charset="0"/>
                <a:ea typeface="Calibri" panose="020F0502020204030204" pitchFamily="34" charset="0"/>
                <a:cs typeface="Calibri" panose="020F0502020204030204" pitchFamily="34" charset="0"/>
              </a:rPr>
              <a:t>S</a:t>
            </a:r>
            <a:r>
              <a:rPr lang="hr-HR" sz="1800" dirty="0" err="1">
                <a:effectLst/>
                <a:latin typeface="Calibri" panose="020F0502020204030204" pitchFamily="34" charset="0"/>
                <a:ea typeface="Calibri" panose="020F0502020204030204" pitchFamily="34" charset="0"/>
                <a:cs typeface="Calibri" panose="020F0502020204030204" pitchFamily="34" charset="0"/>
              </a:rPr>
              <a:t>vaki</a:t>
            </a:r>
            <a:r>
              <a:rPr lang="hr-HR" sz="1800" dirty="0">
                <a:effectLst/>
                <a:latin typeface="Calibri" panose="020F0502020204030204" pitchFamily="34" charset="0"/>
                <a:ea typeface="Calibri" panose="020F0502020204030204" pitchFamily="34" charset="0"/>
                <a:cs typeface="Calibri" panose="020F0502020204030204" pitchFamily="34" charset="0"/>
              </a:rPr>
              <a:t> je građanin stvaratelj novih informacija i znanja koja sadrže neku poruku. Građani moraju biti osnaženi da ostvaruju pristup informacijama i znanju te novim oblicima izražavanja. Medijska i informacijska pismenost mora biti dostupna svim građanima. </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lgn="just">
              <a:spcAft>
                <a:spcPts val="1000"/>
              </a:spcAft>
              <a:buAutoNum type="arabicPeriod"/>
            </a:pPr>
            <a:r>
              <a:rPr lang="en-US" dirty="0">
                <a:latin typeface="Calibri" panose="020F0502020204030204" pitchFamily="34" charset="0"/>
                <a:ea typeface="Calibri" panose="020F0502020204030204" pitchFamily="34" charset="0"/>
                <a:cs typeface="Calibri" panose="020F0502020204030204" pitchFamily="34" charset="0"/>
              </a:rPr>
              <a:t>I</a:t>
            </a:r>
            <a:r>
              <a:rPr lang="hr-HR" sz="1800" dirty="0" err="1">
                <a:effectLst/>
                <a:latin typeface="Calibri" panose="020F0502020204030204" pitchFamily="34" charset="0"/>
                <a:ea typeface="Calibri" panose="020F0502020204030204" pitchFamily="34" charset="0"/>
                <a:cs typeface="Calibri" panose="020F0502020204030204" pitchFamily="34" charset="0"/>
              </a:rPr>
              <a:t>nformacije</a:t>
            </a:r>
            <a:r>
              <a:rPr lang="hr-HR" sz="1800" dirty="0">
                <a:effectLst/>
                <a:latin typeface="Calibri" panose="020F0502020204030204" pitchFamily="34" charset="0"/>
                <a:ea typeface="Calibri" panose="020F0502020204030204" pitchFamily="34" charset="0"/>
                <a:cs typeface="Calibri" panose="020F0502020204030204" pitchFamily="34" charset="0"/>
              </a:rPr>
              <a:t>, znanje i poruke nisu uvijek vrijednosno neutralni. Medijska i informacijska pismenost pomaže da građani to razumiju. </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lgn="just">
              <a:spcAft>
                <a:spcPts val="1000"/>
              </a:spcAft>
              <a:buAutoNum type="arabicPeriod"/>
            </a:pPr>
            <a:r>
              <a:rPr lang="en-US" dirty="0">
                <a:latin typeface="Calibri" panose="020F0502020204030204" pitchFamily="34" charset="0"/>
                <a:ea typeface="Calibri" panose="020F0502020204030204" pitchFamily="34" charset="0"/>
                <a:cs typeface="Calibri" panose="020F0502020204030204" pitchFamily="34" charset="0"/>
              </a:rPr>
              <a:t>S</a:t>
            </a:r>
            <a:r>
              <a:rPr lang="hr-HR" sz="1800" dirty="0" err="1">
                <a:effectLst/>
                <a:latin typeface="Calibri" panose="020F0502020204030204" pitchFamily="34" charset="0"/>
                <a:ea typeface="Calibri" panose="020F0502020204030204" pitchFamily="34" charset="0"/>
                <a:cs typeface="Calibri" panose="020F0502020204030204" pitchFamily="34" charset="0"/>
              </a:rPr>
              <a:t>vaki</a:t>
            </a:r>
            <a:r>
              <a:rPr lang="hr-HR" sz="1800" dirty="0">
                <a:effectLst/>
                <a:latin typeface="Calibri" panose="020F0502020204030204" pitchFamily="34" charset="0"/>
                <a:ea typeface="Calibri" panose="020F0502020204030204" pitchFamily="34" charset="0"/>
                <a:cs typeface="Calibri" panose="020F0502020204030204" pitchFamily="34" charset="0"/>
              </a:rPr>
              <a:t> građanin želi znati i razumjeti nove informacije, znanje i poruke te komunicirati čak i ako toga nije svjestan. Ova se ljudska prava ne smiju ugroziti. </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1000"/>
              </a:spcAft>
              <a:buAutoNum type="arabicPeriod"/>
            </a:pPr>
            <a:r>
              <a:rPr lang="en-US" dirty="0">
                <a:latin typeface="Calibri" panose="020F0502020204030204" pitchFamily="34" charset="0"/>
                <a:ea typeface="Calibri" panose="020F0502020204030204" pitchFamily="34" charset="0"/>
                <a:cs typeface="Calibri" panose="020F0502020204030204" pitchFamily="34" charset="0"/>
              </a:rPr>
              <a:t>M</a:t>
            </a:r>
            <a:r>
              <a:rPr lang="hr-HR" sz="1800" dirty="0" err="1">
                <a:effectLst/>
                <a:latin typeface="Calibri" panose="020F0502020204030204" pitchFamily="34" charset="0"/>
                <a:ea typeface="Calibri" panose="020F0502020204030204" pitchFamily="34" charset="0"/>
                <a:cs typeface="Calibri" panose="020F0502020204030204" pitchFamily="34" charset="0"/>
              </a:rPr>
              <a:t>edijska</a:t>
            </a:r>
            <a:r>
              <a:rPr lang="hr-HR" sz="1800" dirty="0">
                <a:effectLst/>
                <a:latin typeface="Calibri" panose="020F0502020204030204" pitchFamily="34" charset="0"/>
                <a:ea typeface="Calibri" panose="020F0502020204030204" pitchFamily="34" charset="0"/>
                <a:cs typeface="Calibri" panose="020F0502020204030204" pitchFamily="34" charset="0"/>
              </a:rPr>
              <a:t> se pismenost ne stječe odjednom. Ona je dinamičan iskustveni proces. Potpuna je kada podrazumijeva znanja, vještine i stavove koji se odnose na pristup, vrednovanje, korištenje i proizvodnju sadržaja.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532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85745AEC-96FB-4F56-8152-DBEEF3871D0B}"/>
              </a:ext>
            </a:extLst>
          </p:cNvPr>
          <p:cNvSpPr txBox="1"/>
          <p:nvPr/>
        </p:nvSpPr>
        <p:spPr>
          <a:xfrm>
            <a:off x="154632" y="1663924"/>
            <a:ext cx="11508377" cy="3643818"/>
          </a:xfrm>
          <a:prstGeom prst="rect">
            <a:avLst/>
          </a:prstGeom>
          <a:noFill/>
        </p:spPr>
        <p:txBody>
          <a:bodyPr wrap="square">
            <a:spAutoFit/>
          </a:bodyPr>
          <a:lstStyle/>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Medijska je pismenost, dakle, proces cjeloživotnog učenja (Vijeće Europe, 2022b; Vijeće Europske Unije, 2018) koji podrazumijeva kombinaciju </a:t>
            </a:r>
            <a:r>
              <a:rPr lang="hr-HR" sz="1800" b="1" dirty="0">
                <a:effectLst/>
                <a:latin typeface="Calibri" panose="020F0502020204030204" pitchFamily="34" charset="0"/>
                <a:ea typeface="Calibri" panose="020F0502020204030204" pitchFamily="34" charset="0"/>
                <a:cs typeface="Calibri" panose="020F0502020204030204" pitchFamily="34" charset="0"/>
              </a:rPr>
              <a:t>kritičkog mišljenja, tehničkih vještina i aktivne komunikacije </a:t>
            </a:r>
            <a:r>
              <a:rPr lang="hr-HR" sz="1800" dirty="0">
                <a:effectLst/>
                <a:latin typeface="Calibri" panose="020F0502020204030204" pitchFamily="34" charset="0"/>
                <a:ea typeface="Calibri" panose="020F0502020204030204" pitchFamily="34" charset="0"/>
                <a:cs typeface="Calibri" panose="020F0502020204030204" pitchFamily="34" charset="0"/>
              </a:rPr>
              <a:t>(</a:t>
            </a:r>
            <a:r>
              <a:rPr lang="hr-HR" sz="1800" dirty="0" err="1">
                <a:effectLst/>
                <a:latin typeface="Calibri" panose="020F0502020204030204" pitchFamily="34" charset="0"/>
                <a:ea typeface="Calibri" panose="020F0502020204030204" pitchFamily="34" charset="0"/>
                <a:cs typeface="Calibri" panose="020F0502020204030204" pitchFamily="34" charset="0"/>
              </a:rPr>
              <a:t>Aufderheide</a:t>
            </a:r>
            <a:r>
              <a:rPr lang="hr-HR" sz="1800" dirty="0">
                <a:effectLst/>
                <a:latin typeface="Calibri" panose="020F0502020204030204" pitchFamily="34" charset="0"/>
                <a:ea typeface="Calibri" panose="020F0502020204030204" pitchFamily="34" charset="0"/>
                <a:cs typeface="Calibri" panose="020F0502020204030204" pitchFamily="34" charset="0"/>
              </a:rPr>
              <a:t>, 1993, </a:t>
            </a:r>
            <a:r>
              <a:rPr lang="hr-HR" sz="1800" dirty="0" err="1">
                <a:effectLst/>
                <a:latin typeface="Calibri" panose="020F0502020204030204" pitchFamily="34" charset="0"/>
                <a:ea typeface="Calibri" panose="020F0502020204030204" pitchFamily="34" charset="0"/>
                <a:cs typeface="Calibri" panose="020F0502020204030204" pitchFamily="34" charset="0"/>
              </a:rPr>
              <a:t>Hobbs</a:t>
            </a:r>
            <a:r>
              <a:rPr lang="hr-HR" sz="1800" dirty="0">
                <a:effectLst/>
                <a:latin typeface="Calibri" panose="020F0502020204030204" pitchFamily="34" charset="0"/>
                <a:ea typeface="Calibri" panose="020F0502020204030204" pitchFamily="34" charset="0"/>
                <a:cs typeface="Calibri" panose="020F0502020204030204" pitchFamily="34" charset="0"/>
              </a:rPr>
              <a:t>, 2019, </a:t>
            </a:r>
            <a:r>
              <a:rPr lang="hr-HR" sz="1800" dirty="0" err="1">
                <a:effectLst/>
                <a:latin typeface="Calibri" panose="020F0502020204030204" pitchFamily="34" charset="0"/>
                <a:ea typeface="Calibri" panose="020F0502020204030204" pitchFamily="34" charset="0"/>
                <a:cs typeface="Calibri" panose="020F0502020204030204" pitchFamily="34" charset="0"/>
              </a:rPr>
              <a:t>Kellner</a:t>
            </a:r>
            <a:r>
              <a:rPr lang="hr-HR" sz="1800" dirty="0">
                <a:effectLst/>
                <a:latin typeface="Calibri" panose="020F0502020204030204" pitchFamily="34" charset="0"/>
                <a:ea typeface="Calibri" panose="020F0502020204030204" pitchFamily="34" charset="0"/>
                <a:cs typeface="Calibri" panose="020F0502020204030204" pitchFamily="34" charset="0"/>
              </a:rPr>
              <a:t> i </a:t>
            </a:r>
            <a:r>
              <a:rPr lang="hr-HR" sz="1800" dirty="0" err="1">
                <a:effectLst/>
                <a:latin typeface="Calibri" panose="020F0502020204030204" pitchFamily="34" charset="0"/>
                <a:ea typeface="Calibri" panose="020F0502020204030204" pitchFamily="34" charset="0"/>
                <a:cs typeface="Calibri" panose="020F0502020204030204" pitchFamily="34" charset="0"/>
              </a:rPr>
              <a:t>Share</a:t>
            </a:r>
            <a:r>
              <a:rPr lang="hr-HR" sz="1800" dirty="0">
                <a:effectLst/>
                <a:latin typeface="Calibri" panose="020F0502020204030204" pitchFamily="34" charset="0"/>
                <a:ea typeface="Calibri" panose="020F0502020204030204" pitchFamily="34" charset="0"/>
                <a:cs typeface="Calibri" panose="020F0502020204030204" pitchFamily="34" charset="0"/>
              </a:rPr>
              <a:t>, 2019).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Međutim, njezin je začetak rezerviran za obiteljsku i ranu socijalizaciju te za osnovnoškolsko obrazovanje.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r-HR" sz="1800" b="1" i="1" dirty="0">
                <a:effectLst/>
                <a:latin typeface="Calibri" panose="020F0502020204030204" pitchFamily="34" charset="0"/>
                <a:ea typeface="Calibri" panose="020F0502020204030204" pitchFamily="34" charset="0"/>
                <a:cs typeface="Calibri" panose="020F0502020204030204" pitchFamily="34" charset="0"/>
              </a:rPr>
              <a:t>Razvoj obrazovnih kurikuluma treba se temeljiti na principima kao što su unapređenje ljudskih prava, poticanje kulturne i jezične raznolikosti, osnaživanje i zaštita građana, rodna ravnopravnost, uklanjanje prepreka međusobnom razumijevanju (religijske, etničke, rodne, dobne, itd.), smanjivanje nejednakosti, vladavina prava, društvena participacija i tolerancija za ekonomski razvoj (UNESCO, 2019). </a:t>
            </a:r>
            <a:endParaRPr lang="en-US" sz="1800" b="1" i="1"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Ovi principi podrazumijevaju razvoj niza kompetencija, društvenih vrijednosti i stavova. Da bi se to postiglo, potrebno je sistematizirati postojeću fragmentarnost i marginaliziranost medijskog obrazovanja u Republici Hrvatskoj.</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0615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407035"/>
          </a:xfrm>
          <a:prstGeom prst="rect">
            <a:avLst/>
          </a:prstGeom>
          <a:noFill/>
        </p:spPr>
        <p:txBody>
          <a:bodyPr wrap="square" rtlCol="0">
            <a:spAutoFit/>
          </a:bodyPr>
          <a:lstStyle/>
          <a:p>
            <a:pPr lvl="3" algn="just">
              <a:lnSpc>
                <a:spcPct val="107000"/>
              </a:lnSpc>
              <a:spcBef>
                <a:spcPts val="800"/>
              </a:spcBef>
              <a:spcAft>
                <a:spcPts val="800"/>
              </a:spcAft>
            </a:pPr>
            <a:r>
              <a:rPr lang="hr-HR" sz="2000" b="1"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Razmatranje potreba studenata i tržišta rada pri oblikovanju kurikuluma</a:t>
            </a:r>
            <a:endParaRPr lang="hr-HR"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4EC4127D-B873-46F3-87D6-FE27D23CD646}"/>
              </a:ext>
            </a:extLst>
          </p:cNvPr>
          <p:cNvSpPr txBox="1"/>
          <p:nvPr/>
        </p:nvSpPr>
        <p:spPr>
          <a:xfrm>
            <a:off x="574850" y="2436549"/>
            <a:ext cx="10829024" cy="1732526"/>
          </a:xfrm>
          <a:prstGeom prst="rect">
            <a:avLst/>
          </a:prstGeom>
          <a:noFill/>
        </p:spPr>
        <p:txBody>
          <a:bodyPr wrap="square">
            <a:spAutoFit/>
          </a:bodyPr>
          <a:lstStyle/>
          <a:p>
            <a:pPr algn="just">
              <a:lnSpc>
                <a:spcPct val="115000"/>
              </a:lnSpc>
              <a:spcAft>
                <a:spcPts val="1000"/>
              </a:spcAft>
            </a:pPr>
            <a:r>
              <a:rPr lang="en-US" dirty="0">
                <a:latin typeface="Calibri" panose="020F0502020204030204" pitchFamily="34" charset="0"/>
                <a:ea typeface="Calibri" panose="020F0502020204030204" pitchFamily="34" charset="0"/>
                <a:cs typeface="Calibri" panose="020F0502020204030204" pitchFamily="34" charset="0"/>
              </a:rPr>
              <a:t>K</a:t>
            </a:r>
            <a:r>
              <a:rPr lang="hr-HR" sz="1800" dirty="0" err="1">
                <a:effectLst/>
                <a:latin typeface="Calibri" panose="020F0502020204030204" pitchFamily="34" charset="0"/>
                <a:ea typeface="Calibri" panose="020F0502020204030204" pitchFamily="34" charset="0"/>
                <a:cs typeface="Calibri" panose="020F0502020204030204" pitchFamily="34" charset="0"/>
              </a:rPr>
              <a:t>ritičko</a:t>
            </a:r>
            <a:r>
              <a:rPr lang="hr-HR" sz="1800" dirty="0">
                <a:effectLst/>
                <a:latin typeface="Calibri" panose="020F0502020204030204" pitchFamily="34" charset="0"/>
                <a:ea typeface="Calibri" panose="020F0502020204030204" pitchFamily="34" charset="0"/>
                <a:cs typeface="Calibri" panose="020F0502020204030204" pitchFamily="34" charset="0"/>
              </a:rPr>
              <a:t> mišljenje hrvatskih građana ne vodi većoj društvenoj participaciji.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1000"/>
              </a:spcAft>
              <a:buFont typeface="Wingdings" panose="05000000000000000000" pitchFamily="2" charset="2"/>
              <a:buChar char="Ø"/>
            </a:pPr>
            <a:r>
              <a:rPr lang="hr-HR" sz="1800" dirty="0">
                <a:effectLst/>
                <a:latin typeface="Calibri" panose="020F0502020204030204" pitchFamily="34" charset="0"/>
                <a:ea typeface="Calibri" panose="020F0502020204030204" pitchFamily="34" charset="0"/>
                <a:cs typeface="Calibri" panose="020F0502020204030204" pitchFamily="34" charset="0"/>
              </a:rPr>
              <a:t>6.4% ukupnog stanovništva proizvelo neki oblik medijskog sadržaja.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1000"/>
              </a:spcAft>
              <a:buFont typeface="Wingdings" panose="05000000000000000000" pitchFamily="2" charset="2"/>
              <a:buChar char="Ø"/>
            </a:pPr>
            <a:r>
              <a:rPr lang="hr-HR" sz="1800" dirty="0">
                <a:effectLst/>
                <a:latin typeface="Calibri" panose="020F0502020204030204" pitchFamily="34" charset="0"/>
                <a:ea typeface="Calibri" panose="020F0502020204030204" pitchFamily="34" charset="0"/>
                <a:cs typeface="Calibri" panose="020F0502020204030204" pitchFamily="34" charset="0"/>
              </a:rPr>
              <a:t>32.3% populacije proizvodilo sadržaj na internetu, a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1000"/>
              </a:spcAft>
              <a:buFont typeface="Wingdings" panose="05000000000000000000" pitchFamily="2" charset="2"/>
              <a:buChar char="Ø"/>
            </a:pPr>
            <a:r>
              <a:rPr lang="hr-HR" dirty="0">
                <a:latin typeface="Calibri" panose="020F0502020204030204" pitchFamily="34" charset="0"/>
                <a:ea typeface="Calibri" panose="020F0502020204030204" pitchFamily="34" charset="0"/>
                <a:cs typeface="Calibri" panose="020F0502020204030204" pitchFamily="34" charset="0"/>
              </a:rPr>
              <a:t>45%</a:t>
            </a:r>
            <a:r>
              <a:rPr lang="en-US" dirty="0">
                <a:latin typeface="Calibri" panose="020F0502020204030204" pitchFamily="34" charset="0"/>
                <a:ea typeface="Calibri" panose="020F0502020204030204" pitchFamily="34" charset="0"/>
                <a:cs typeface="Calibri" panose="020F0502020204030204" pitchFamily="34" charset="0"/>
              </a:rPr>
              <a:t> </a:t>
            </a:r>
            <a:r>
              <a:rPr lang="hr-HR" sz="1800" dirty="0">
                <a:effectLst/>
                <a:latin typeface="Calibri" panose="020F0502020204030204" pitchFamily="34" charset="0"/>
                <a:ea typeface="Calibri" panose="020F0502020204030204" pitchFamily="34" charset="0"/>
                <a:cs typeface="Calibri" panose="020F0502020204030204" pitchFamily="34" charset="0"/>
              </a:rPr>
              <a:t>proizvođač</a:t>
            </a:r>
            <a:r>
              <a:rPr lang="en-US" sz="1800" dirty="0">
                <a:effectLst/>
                <a:latin typeface="Calibri" panose="020F0502020204030204" pitchFamily="34" charset="0"/>
                <a:ea typeface="Calibri" panose="020F0502020204030204" pitchFamily="34" charset="0"/>
                <a:cs typeface="Calibri" panose="020F0502020204030204" pitchFamily="34" charset="0"/>
              </a:rPr>
              <a:t>a</a:t>
            </a:r>
            <a:r>
              <a:rPr lang="hr-HR" sz="1800" dirty="0">
                <a:effectLst/>
                <a:latin typeface="Calibri" panose="020F0502020204030204" pitchFamily="34" charset="0"/>
                <a:ea typeface="Calibri" panose="020F0502020204030204" pitchFamily="34" charset="0"/>
                <a:cs typeface="Calibri" panose="020F0502020204030204" pitchFamily="34" charset="0"/>
              </a:rPr>
              <a:t> sadržaja na internetu stvara sadržaj vezan uz društvene i političke teme.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512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27C96B48-57C7-401F-8232-2A0050454743}"/>
              </a:ext>
            </a:extLst>
          </p:cNvPr>
          <p:cNvSpPr txBox="1"/>
          <p:nvPr/>
        </p:nvSpPr>
        <p:spPr>
          <a:xfrm>
            <a:off x="313509" y="1725909"/>
            <a:ext cx="11564982" cy="1631216"/>
          </a:xfrm>
          <a:prstGeom prst="rect">
            <a:avLst/>
          </a:prstGeom>
          <a:noFill/>
        </p:spPr>
        <p:txBody>
          <a:bodyPr wrap="square">
            <a:spAutoFit/>
          </a:bodyPr>
          <a:lstStyle/>
          <a:p>
            <a:r>
              <a:rPr lang="en-US" sz="2000" dirty="0">
                <a:effectLst/>
                <a:latin typeface="Calibri" panose="020F0502020204030204" pitchFamily="34" charset="0"/>
                <a:ea typeface="Calibri" panose="020F0502020204030204" pitchFamily="34" charset="0"/>
              </a:rPr>
              <a:t>P</a:t>
            </a:r>
            <a:r>
              <a:rPr lang="hr-HR" sz="2000" dirty="0" err="1">
                <a:effectLst/>
                <a:latin typeface="Calibri" panose="020F0502020204030204" pitchFamily="34" charset="0"/>
                <a:ea typeface="Calibri" panose="020F0502020204030204" pitchFamily="34" charset="0"/>
              </a:rPr>
              <a:t>ohađanje</a:t>
            </a:r>
            <a:r>
              <a:rPr lang="hr-HR" sz="2000" dirty="0">
                <a:effectLst/>
                <a:latin typeface="Calibri" panose="020F0502020204030204" pitchFamily="34" charset="0"/>
                <a:ea typeface="Calibri" panose="020F0502020204030204" pitchFamily="34" charset="0"/>
              </a:rPr>
              <a:t> programa medijske pismenosti statistički je značajan prediktor građanskog angažmana i digitalne umrežene participacije u općoj populaciji. </a:t>
            </a:r>
            <a:endParaRPr lang="en-US" sz="2000" dirty="0">
              <a:effectLst/>
              <a:latin typeface="Calibri" panose="020F0502020204030204" pitchFamily="34" charset="0"/>
              <a:ea typeface="Calibri" panose="020F0502020204030204" pitchFamily="34" charset="0"/>
            </a:endParaRPr>
          </a:p>
          <a:p>
            <a:endParaRPr lang="en-US" sz="2000" dirty="0">
              <a:effectLst/>
              <a:latin typeface="Calibri" panose="020F0502020204030204" pitchFamily="34" charset="0"/>
              <a:ea typeface="Calibri" panose="020F0502020204030204" pitchFamily="34" charset="0"/>
            </a:endParaRPr>
          </a:p>
          <a:p>
            <a:r>
              <a:rPr lang="en-US" sz="2000" dirty="0">
                <a:effectLst/>
                <a:latin typeface="Calibri" panose="020F0502020204030204" pitchFamily="34" charset="0"/>
                <a:ea typeface="Calibri" panose="020F0502020204030204" pitchFamily="34" charset="0"/>
              </a:rPr>
              <a:t>M</a:t>
            </a:r>
            <a:r>
              <a:rPr lang="hr-HR" sz="2000" dirty="0" err="1">
                <a:effectLst/>
                <a:latin typeface="Calibri" panose="020F0502020204030204" pitchFamily="34" charset="0"/>
                <a:ea typeface="Calibri" panose="020F0502020204030204" pitchFamily="34" charset="0"/>
              </a:rPr>
              <a:t>edijska</a:t>
            </a:r>
            <a:r>
              <a:rPr lang="hr-HR" sz="2000" dirty="0">
                <a:effectLst/>
                <a:latin typeface="Calibri" panose="020F0502020204030204" pitchFamily="34" charset="0"/>
                <a:ea typeface="Calibri" panose="020F0502020204030204" pitchFamily="34" charset="0"/>
              </a:rPr>
              <a:t> pismenost punoljetnih građana Republike Hrvatske ne postoji kao jedinstvena i povezana kombinacija kritičkog mišljenja, tehničkih vještina i aktivne komunikacije i participacije </a:t>
            </a:r>
            <a:endParaRPr lang="hr-HR" sz="2000" dirty="0"/>
          </a:p>
        </p:txBody>
      </p:sp>
      <p:sp>
        <p:nvSpPr>
          <p:cNvPr id="19" name="TextBox 18">
            <a:extLst>
              <a:ext uri="{FF2B5EF4-FFF2-40B4-BE49-F238E27FC236}">
                <a16:creationId xmlns:a16="http://schemas.microsoft.com/office/drawing/2014/main" id="{88FEC1F5-1E83-4029-BA10-9B16B2753380}"/>
              </a:ext>
            </a:extLst>
          </p:cNvPr>
          <p:cNvSpPr txBox="1"/>
          <p:nvPr/>
        </p:nvSpPr>
        <p:spPr>
          <a:xfrm>
            <a:off x="313509" y="3633570"/>
            <a:ext cx="11250992" cy="1615570"/>
          </a:xfrm>
          <a:prstGeom prst="rect">
            <a:avLst/>
          </a:prstGeom>
          <a:noFill/>
        </p:spPr>
        <p:txBody>
          <a:bodyPr wrap="square">
            <a:spAutoFit/>
          </a:bodyPr>
          <a:lstStyle/>
          <a:p>
            <a:pPr algn="just">
              <a:lnSpc>
                <a:spcPct val="115000"/>
              </a:lnSpc>
              <a:spcAft>
                <a:spcPts val="1000"/>
              </a:spcAft>
            </a:pPr>
            <a:r>
              <a:rPr lang="hr-HR" sz="2000" u="sng" dirty="0">
                <a:effectLst/>
                <a:latin typeface="Calibri" panose="020F0502020204030204" pitchFamily="34" charset="0"/>
                <a:ea typeface="Times New Roman" panose="02020603050405020304" pitchFamily="18" charset="0"/>
                <a:cs typeface="Calibri" panose="020F0502020204030204" pitchFamily="34" charset="0"/>
              </a:rPr>
              <a:t>Uspješna integracija </a:t>
            </a:r>
            <a:r>
              <a:rPr lang="hr-HR" sz="2000" u="sng" dirty="0" err="1">
                <a:effectLst/>
                <a:latin typeface="Calibri" panose="020F0502020204030204" pitchFamily="34" charset="0"/>
                <a:ea typeface="Times New Roman" panose="02020603050405020304" pitchFamily="18" charset="0"/>
                <a:cs typeface="Calibri" panose="020F0502020204030204" pitchFamily="34" charset="0"/>
              </a:rPr>
              <a:t>fact-checkinga</a:t>
            </a:r>
            <a:r>
              <a:rPr lang="hr-HR" sz="2000" u="sng" dirty="0">
                <a:effectLst/>
                <a:latin typeface="Calibri" panose="020F0502020204030204" pitchFamily="34" charset="0"/>
                <a:ea typeface="Times New Roman" panose="02020603050405020304" pitchFamily="18" charset="0"/>
                <a:cs typeface="Calibri" panose="020F0502020204030204" pitchFamily="34" charset="0"/>
              </a:rPr>
              <a:t> u visoko obrazovanje zahtijeva balansiranje potreba studenata i zahtjeva tržišta rada. </a:t>
            </a:r>
            <a:endParaRPr lang="en-US" sz="2000" u="sng"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hr-HR" sz="2000" dirty="0">
                <a:effectLst/>
                <a:latin typeface="Calibri" panose="020F0502020204030204" pitchFamily="34" charset="0"/>
                <a:ea typeface="Times New Roman" panose="02020603050405020304" pitchFamily="18" charset="0"/>
                <a:cs typeface="Calibri" panose="020F0502020204030204" pitchFamily="34" charset="0"/>
              </a:rPr>
              <a:t>Kroz prilagođeni kurikulum, praktične radionice, suradnju s industrijom i kontinuiranu evaluaciju, studenti mogu steći relevantne vještine i znanja koja će im omogućiti uspješnu karijeru u različitim sektorima.</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86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6CE88305-1795-4655-8308-48C5EB23FDE9}"/>
              </a:ext>
            </a:extLst>
          </p:cNvPr>
          <p:cNvSpPr txBox="1"/>
          <p:nvPr/>
        </p:nvSpPr>
        <p:spPr>
          <a:xfrm>
            <a:off x="405033" y="1916702"/>
            <a:ext cx="11011904" cy="2241383"/>
          </a:xfrm>
          <a:prstGeom prst="rect">
            <a:avLst/>
          </a:prstGeom>
          <a:noFill/>
        </p:spPr>
        <p:txBody>
          <a:bodyPr wrap="square">
            <a:spAutoFit/>
          </a:bodyPr>
          <a:lstStyle/>
          <a:p>
            <a:pPr algn="just">
              <a:lnSpc>
                <a:spcPct val="115000"/>
              </a:lnSpc>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rovedena</a:t>
            </a:r>
            <a:r>
              <a:rPr lang="hr-HR" sz="1800" dirty="0">
                <a:effectLst/>
                <a:latin typeface="Calibri" panose="020F0502020204030204" pitchFamily="34" charset="0"/>
                <a:ea typeface="Times New Roman" panose="02020603050405020304" pitchFamily="18" charset="0"/>
                <a:cs typeface="Calibri" panose="020F0502020204030204" pitchFamily="34" charset="0"/>
              </a:rPr>
              <a:t> su istraživanja </a:t>
            </a:r>
            <a:r>
              <a:rPr lang="hr-HR" sz="1800" dirty="0" err="1">
                <a:effectLst/>
                <a:latin typeface="Calibri" panose="020F0502020204030204" pitchFamily="34" charset="0"/>
                <a:ea typeface="Calibri" panose="020F0502020204030204" pitchFamily="34" charset="0"/>
                <a:cs typeface="Calibri" panose="020F0502020204030204" pitchFamily="34" charset="0"/>
              </a:rPr>
              <a:t>razin</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hr-HR" sz="1800" dirty="0">
                <a:effectLst/>
                <a:latin typeface="Calibri" panose="020F0502020204030204" pitchFamily="34" charset="0"/>
                <a:ea typeface="Calibri" panose="020F0502020204030204" pitchFamily="34" charset="0"/>
                <a:cs typeface="Calibri" panose="020F0502020204030204" pitchFamily="34" charset="0"/>
              </a:rPr>
              <a:t> medijske pismenosti kod studenata triju hrvatskih fakulteta.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Istraživanje je provedeno na Sveučilištu u Zagrebu Fakultetu elektrotehnike i računarstva, Medicinskom fakultetu u Rijeci i Medicinskom fakultetu Osijek.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r-HR" sz="1800" b="1" dirty="0">
                <a:effectLst/>
                <a:latin typeface="Calibri" panose="020F0502020204030204" pitchFamily="34" charset="0"/>
                <a:ea typeface="Calibri" panose="020F0502020204030204" pitchFamily="34" charset="0"/>
                <a:cs typeface="Calibri" panose="020F0502020204030204" pitchFamily="34" charset="0"/>
              </a:rPr>
              <a:t>Rezultati istraživanja pružaju uvid u trenutačno stanje medijske pismenosti u hrvatskom visokoškolskom obrazovanju i mogu poslužiti kao polazište za daljnja istraživanja i za razumijevanje potreba i izazova s kojima se studenti susreću u medijskom okruženju</a:t>
            </a:r>
            <a:r>
              <a:rPr lang="hr-HR" sz="1800" b="1" dirty="0">
                <a:effectLst/>
                <a:latin typeface="Calibri" panose="020F0502020204030204" pitchFamily="34" charset="0"/>
                <a:ea typeface="Times New Roman" panose="02020603050405020304" pitchFamily="18" charset="0"/>
                <a:cs typeface="Calibri" panose="020F0502020204030204" pitchFamily="34" charset="0"/>
              </a:rPr>
              <a:t>.</a:t>
            </a:r>
            <a:endParaRPr lang="hr-H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6750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159701" y="1584228"/>
            <a:ext cx="11769633" cy="3464603"/>
          </a:xfrm>
          <a:prstGeom prst="rect">
            <a:avLst/>
          </a:prstGeom>
          <a:noFill/>
        </p:spPr>
        <p:txBody>
          <a:bodyPr wrap="square" rtlCol="0">
            <a:spAutoFit/>
          </a:bodyPr>
          <a:lstStyle/>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Anketni upitnik pripremljen je s ciljevima: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a) utvrditi osnovna obilježja medijske pismenosti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b) utvrditi koji društveni čimbenici utječu na medijsku pismenost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c) utvrditi povezanost kritičkog mišljenja, tehničkih sposobnosti i proizvodnje sadržaja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d) utvrditi na koji način medijska pismenost utječe na političku participaciju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e) utvrditi na koji način medijska pismenost utječe na kulturnu potrošnju.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te se sastojao od sljedećih tematskih cjelina: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osnovne medijske prakse, tehničke sposobnosti,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proizvodnja sadržaja,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kritičko mišljenje,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prakse kulturne potrošnje,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politička participacija i</a:t>
            </a:r>
            <a:r>
              <a:rPr lang="en-US" dirty="0">
                <a:latin typeface="Calibri" panose="020F0502020204030204" pitchFamily="34" charset="0"/>
                <a:ea typeface="Calibri" panose="020F0502020204030204" pitchFamily="34" charset="0"/>
                <a:cs typeface="Times New Roman" panose="02020603050405020304" pitchFamily="18" charset="0"/>
              </a:rPr>
              <a:t> s</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ocio</a:t>
            </a:r>
            <a:r>
              <a:rPr lang="hr-HR" sz="1800" dirty="0">
                <a:effectLst/>
                <a:latin typeface="Calibri" panose="020F0502020204030204" pitchFamily="34" charset="0"/>
                <a:ea typeface="Times New Roman" panose="02020603050405020304" pitchFamily="18" charset="0"/>
                <a:cs typeface="Calibri" panose="020F0502020204030204" pitchFamily="34" charset="0"/>
              </a:rPr>
              <a:t>-demografske varijable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6773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4FCC7B88-95BB-45EA-9043-2B271AC83D29}"/>
              </a:ext>
            </a:extLst>
          </p:cNvPr>
          <p:cNvPicPr/>
          <p:nvPr/>
        </p:nvPicPr>
        <p:blipFill>
          <a:blip r:embed="rId8"/>
          <a:stretch>
            <a:fillRect/>
          </a:stretch>
        </p:blipFill>
        <p:spPr>
          <a:xfrm>
            <a:off x="558891" y="1672152"/>
            <a:ext cx="4927509" cy="1634004"/>
          </a:xfrm>
          <a:prstGeom prst="rect">
            <a:avLst/>
          </a:prstGeom>
        </p:spPr>
      </p:pic>
      <p:pic>
        <p:nvPicPr>
          <p:cNvPr id="19" name="Picture 18">
            <a:extLst>
              <a:ext uri="{FF2B5EF4-FFF2-40B4-BE49-F238E27FC236}">
                <a16:creationId xmlns:a16="http://schemas.microsoft.com/office/drawing/2014/main" id="{9755BA9B-C6B6-4B5E-8A0E-187A8C2D98F4}"/>
              </a:ext>
            </a:extLst>
          </p:cNvPr>
          <p:cNvPicPr/>
          <p:nvPr/>
        </p:nvPicPr>
        <p:blipFill>
          <a:blip r:embed="rId9"/>
          <a:stretch>
            <a:fillRect/>
          </a:stretch>
        </p:blipFill>
        <p:spPr>
          <a:xfrm>
            <a:off x="6535782" y="1249714"/>
            <a:ext cx="4023360" cy="4229100"/>
          </a:xfrm>
          <a:prstGeom prst="rect">
            <a:avLst/>
          </a:prstGeom>
        </p:spPr>
      </p:pic>
      <p:pic>
        <p:nvPicPr>
          <p:cNvPr id="20" name="Picture 19">
            <a:extLst>
              <a:ext uri="{FF2B5EF4-FFF2-40B4-BE49-F238E27FC236}">
                <a16:creationId xmlns:a16="http://schemas.microsoft.com/office/drawing/2014/main" id="{CD4DEA12-FD66-4E65-96A0-CCC60F046679}"/>
              </a:ext>
            </a:extLst>
          </p:cNvPr>
          <p:cNvPicPr/>
          <p:nvPr/>
        </p:nvPicPr>
        <p:blipFill>
          <a:blip r:embed="rId10"/>
          <a:stretch>
            <a:fillRect/>
          </a:stretch>
        </p:blipFill>
        <p:spPr>
          <a:xfrm>
            <a:off x="517845" y="3551845"/>
            <a:ext cx="4429888" cy="1689647"/>
          </a:xfrm>
          <a:prstGeom prst="rect">
            <a:avLst/>
          </a:prstGeom>
        </p:spPr>
      </p:pic>
    </p:spTree>
    <p:extLst>
      <p:ext uri="{BB962C8B-B14F-4D97-AF65-F5344CB8AC3E}">
        <p14:creationId xmlns:p14="http://schemas.microsoft.com/office/powerpoint/2010/main" val="1854145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1D5A4DBF-74F3-40A6-ABD9-6D97EB098239}"/>
              </a:ext>
            </a:extLst>
          </p:cNvPr>
          <p:cNvSpPr txBox="1"/>
          <p:nvPr/>
        </p:nvSpPr>
        <p:spPr>
          <a:xfrm>
            <a:off x="211183" y="1521000"/>
            <a:ext cx="11769633" cy="3643818"/>
          </a:xfrm>
          <a:prstGeom prst="rect">
            <a:avLst/>
          </a:prstGeom>
          <a:noFill/>
        </p:spPr>
        <p:txBody>
          <a:bodyPr wrap="square">
            <a:spAutoFit/>
          </a:bodyPr>
          <a:lstStyle/>
          <a:p>
            <a:pPr algn="just">
              <a:lnSpc>
                <a:spcPct val="115000"/>
              </a:lnSpc>
              <a:spcAft>
                <a:spcPts val="1000"/>
              </a:spcAft>
            </a:pPr>
            <a:r>
              <a:rPr lang="hr-HR" sz="1800" b="1" u="sng" dirty="0">
                <a:effectLst/>
                <a:latin typeface="Calibri" panose="020F0502020204030204" pitchFamily="34" charset="0"/>
                <a:ea typeface="Calibri" panose="020F0502020204030204" pitchFamily="34" charset="0"/>
                <a:cs typeface="Calibri" panose="020F0502020204030204" pitchFamily="34" charset="0"/>
              </a:rPr>
              <a:t>Osnovne medijske prakse</a:t>
            </a:r>
            <a:endParaRPr lang="hr-HR"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Rezulta</a:t>
            </a:r>
            <a:r>
              <a:rPr lang="hr-HR" sz="1800" dirty="0">
                <a:effectLst/>
                <a:latin typeface="Calibri" panose="020F0502020204030204" pitchFamily="34" charset="0"/>
                <a:ea typeface="MS Gothic" panose="020B0609070205080204" pitchFamily="49" charset="-128"/>
                <a:cs typeface="Calibri" panose="020F0502020204030204" pitchFamily="34" charset="0"/>
              </a:rPr>
              <a:t>ti </a:t>
            </a:r>
            <a:r>
              <a:rPr lang="hr-HR" sz="1800" dirty="0">
                <a:effectLst/>
                <a:latin typeface="Calibri" panose="020F0502020204030204" pitchFamily="34" charset="0"/>
                <a:ea typeface="Calibri" panose="020F0502020204030204" pitchFamily="34" charset="0"/>
                <a:cs typeface="Calibri" panose="020F0502020204030204" pitchFamily="34" charset="0"/>
              </a:rPr>
              <a:t>vezani za osnovne medijske prakse studenata ukazuju na slične medijske prakse za studente svih triju fakulteta.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Prema njima, </a:t>
            </a:r>
            <a:r>
              <a:rPr lang="hr-HR" sz="1800" b="1" u="sng" dirty="0">
                <a:effectLst/>
                <a:latin typeface="Calibri" panose="020F0502020204030204" pitchFamily="34" charset="0"/>
                <a:ea typeface="Calibri" panose="020F0502020204030204" pitchFamily="34" charset="0"/>
                <a:cs typeface="Calibri" panose="020F0502020204030204" pitchFamily="34" charset="0"/>
              </a:rPr>
              <a:t>otprilike polovica studenata konzumira tradicionalne medije manje od jednom tjedno ili uopće ne</a:t>
            </a:r>
            <a:r>
              <a:rPr lang="hr-HR" sz="1800" dirty="0">
                <a:effectLst/>
                <a:latin typeface="Calibri" panose="020F0502020204030204" pitchFamily="34" charset="0"/>
                <a:ea typeface="Calibri" panose="020F0502020204030204" pitchFamily="34" charset="0"/>
                <a:cs typeface="Calibri" panose="020F0502020204030204" pitchFamily="34" charset="0"/>
              </a:rPr>
              <a:t>. Studen</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 su </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jekom protekla tri mjeseca jednom dnevno ili uopće n</a:t>
            </a:r>
            <a:r>
              <a:rPr lang="en-US" sz="1800" dirty="0" err="1">
                <a:effectLst/>
                <a:latin typeface="Calibri" panose="020F0502020204030204" pitchFamily="34" charset="0"/>
                <a:ea typeface="Calibri" panose="020F0502020204030204" pitchFamily="34" charset="0"/>
                <a:cs typeface="Calibri" panose="020F0502020204030204" pitchFamily="34" charset="0"/>
              </a:rPr>
              <a:t>isu</a:t>
            </a:r>
            <a:r>
              <a:rPr lang="hr-HR" sz="1800" dirty="0">
                <a:effectLst/>
                <a:latin typeface="Calibri" panose="020F0502020204030204" pitchFamily="34" charset="0"/>
                <a:ea typeface="Calibri" panose="020F0502020204030204" pitchFamily="34" charset="0"/>
                <a:cs typeface="Calibri" panose="020F0502020204030204" pitchFamily="34" charset="0"/>
              </a:rPr>
              <a:t> konzumirali televiziju (50,8% za FER, 52,6% za MEDRI i 43,2% za MEFOS), kino (96,3% za FER, 100% za MEDRI i 91,9% za MEFOS), radio (57% za FER, 44,8% za MEDRI i 43,2% za MEFOS), </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skane novine (91,9% za FER, 81,65 za MEDRI i 91,9% za MEFOS) ili knjigu (48,3% za FER, 52,6% za MEDRI i 43,2% za MEFOS).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S druge stane, </a:t>
            </a:r>
            <a:r>
              <a:rPr lang="hr-HR" sz="1800" b="1" u="sng" dirty="0">
                <a:effectLst/>
                <a:latin typeface="Calibri" panose="020F0502020204030204" pitchFamily="34" charset="0"/>
                <a:ea typeface="Calibri" panose="020F0502020204030204" pitchFamily="34" charset="0"/>
                <a:cs typeface="Calibri" panose="020F0502020204030204" pitchFamily="34" charset="0"/>
              </a:rPr>
              <a:t>velika većina studenata svih triju fakulteta u posljednja tri mjeseca koris</a:t>
            </a:r>
            <a:r>
              <a:rPr lang="hr-HR" sz="1800" b="1" u="sng" dirty="0">
                <a:effectLst/>
                <a:latin typeface="Calibri" panose="020F0502020204030204" pitchFamily="34" charset="0"/>
                <a:ea typeface="MS Gothic" panose="020B0609070205080204" pitchFamily="49" charset="-128"/>
                <a:cs typeface="Calibri" panose="020F0502020204030204" pitchFamily="34" charset="0"/>
              </a:rPr>
              <a:t>ti </a:t>
            </a:r>
            <a:r>
              <a:rPr lang="hr-HR" sz="1800" b="1" u="sng" dirty="0">
                <a:effectLst/>
                <a:latin typeface="Calibri" panose="020F0502020204030204" pitchFamily="34" charset="0"/>
                <a:ea typeface="Calibri" panose="020F0502020204030204" pitchFamily="34" charset="0"/>
                <a:cs typeface="Calibri" panose="020F0502020204030204" pitchFamily="34" charset="0"/>
              </a:rPr>
              <a:t>se mobilnim telefonom svaki dan ili skoro svaki dan</a:t>
            </a:r>
            <a:r>
              <a:rPr lang="hr-HR" sz="1800" dirty="0">
                <a:effectLst/>
                <a:latin typeface="Calibri" panose="020F0502020204030204" pitchFamily="34" charset="0"/>
                <a:ea typeface="Calibri" panose="020F0502020204030204" pitchFamily="34" charset="0"/>
                <a:cs typeface="Calibri" panose="020F0502020204030204" pitchFamily="34" charset="0"/>
              </a:rPr>
              <a:t> (73,8% za FER, 86,8% za MEDRI i 64,9% za MEFOS), gotovi svi se svakodnevno koriste Internetom na mobilnom telefonu (98,3% za FER, 100,0% za MEDRI i 100,0% za MEFOS), a približno polovica ih svaki tjedan igra igre na mobilnom telefonu (59,8% za FER, 50,0% za MEDRI i 48,6% za MEFOS).</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2803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AD647EA4-C3DC-4E2B-9E69-8B518FD7238E}"/>
              </a:ext>
            </a:extLst>
          </p:cNvPr>
          <p:cNvSpPr txBox="1"/>
          <p:nvPr/>
        </p:nvSpPr>
        <p:spPr>
          <a:xfrm>
            <a:off x="108858" y="1125725"/>
            <a:ext cx="11974284" cy="4655249"/>
          </a:xfrm>
          <a:prstGeom prst="rect">
            <a:avLst/>
          </a:prstGeom>
          <a:noFill/>
        </p:spPr>
        <p:txBody>
          <a:bodyPr wrap="square">
            <a:spAutoFit/>
          </a:bodyPr>
          <a:lstStyle/>
          <a:p>
            <a:pPr algn="just">
              <a:lnSpc>
                <a:spcPct val="107000"/>
              </a:lnSpc>
              <a:spcAft>
                <a:spcPts val="800"/>
              </a:spcAft>
            </a:pPr>
            <a:r>
              <a:rPr lang="hr-HR" sz="1800" b="1" u="sng" dirty="0">
                <a:effectLst/>
                <a:latin typeface="Calibri" panose="020F0502020204030204" pitchFamily="34" charset="0"/>
                <a:ea typeface="Times New Roman" panose="02020603050405020304" pitchFamily="18" charset="0"/>
                <a:cs typeface="Calibri" panose="020F0502020204030204" pitchFamily="34" charset="0"/>
              </a:rPr>
              <a:t>Glavne svrhe korištenja interneta</a:t>
            </a:r>
            <a:endParaRPr lang="hr-HR"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Nitko od ispitanih studenata nije izjavio da se Internetom koris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manje od jednom tjedno.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Razlozi</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korištenja</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interneta</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uključuju slanje ili primanje elektroničke pošte (barem 98% studenata na svakom od fakulteta), traženje informacija o proizvodima i uslugama (barem 97% studenata na svakom od fakulteta), korištenje video streaming servisa (barem 84% studenata na svakom od fakulteta), čitanje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 </a:t>
            </a:r>
            <a:r>
              <a:rPr lang="hr-HR" sz="1800" dirty="0">
                <a:effectLst/>
                <a:latin typeface="Calibri" panose="020F0502020204030204" pitchFamily="34" charset="0"/>
                <a:ea typeface="Times New Roman" panose="02020603050405020304" pitchFamily="18" charset="0"/>
                <a:cs typeface="Calibri" panose="020F0502020204030204" pitchFamily="34" charset="0"/>
              </a:rPr>
              <a:t>na internetskim portalima (barem 86% studenata na svakom od fakulteta), korištenje Internet bankarstva (barem 89% studenata na svakom od fakulteta), interakciju s javnim ins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tucijama (barem 81% studenata na svakom od fakulteta), kupovinu proizvoda i usluga (barem 81% studenata na svakom od fakulteta), komunikaciju putem društvenih mreža (barem 91% studenata na svakom od fakulteta), komunikaciju putem </a:t>
            </a:r>
            <a:r>
              <a:rPr lang="hr-HR" sz="1800" i="1" dirty="0" err="1">
                <a:effectLst/>
                <a:latin typeface="Calibri" panose="020F0502020204030204" pitchFamily="34" charset="0"/>
                <a:ea typeface="Times New Roman" panose="02020603050405020304" pitchFamily="18" charset="0"/>
                <a:cs typeface="Calibri" panose="020F0502020204030204" pitchFamily="34" charset="0"/>
              </a:rPr>
              <a:t>messenger</a:t>
            </a:r>
            <a:r>
              <a:rPr lang="hr-HR" sz="1800" i="1"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aplikacija (barem 97% studenata na svakom od fakulteta).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Najmanje zastupljeni razlozi za korištenje Interneta su pisanje bloga (manje od 6% studenata na svakom od fakulteta), sudjelovanje u raspravama o građanskim i poli</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ti</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čkim</a:t>
            </a:r>
            <a:r>
              <a:rPr lang="hr-HR" sz="1800" dirty="0">
                <a:effectLst/>
                <a:latin typeface="Calibri" panose="020F0502020204030204" pitchFamily="34" charset="0"/>
                <a:ea typeface="Times New Roman" panose="02020603050405020304" pitchFamily="18" charset="0"/>
                <a:cs typeface="Calibri" panose="020F0502020204030204" pitchFamily="34" charset="0"/>
              </a:rPr>
              <a:t> temama (manje od 22% studenata na svakom od fakulteta) i proizvodnja i učitavanje vlastita sadržaja (manje od 62% studenata na svakom od fakulteta).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Ovi rezultati sugeriraju da studenti koriste potencijal usluga koje mogu koristiti putem Interneta i to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znatno više kao potrošači nego kao autori ili stvaratelji sadržaja.</a:t>
            </a:r>
            <a:endParaRPr lang="hr-H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435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2878480"/>
          </a:xfrm>
          <a:prstGeom prst="rect">
            <a:avLst/>
          </a:prstGeom>
          <a:noFill/>
        </p:spPr>
        <p:txBody>
          <a:bodyPr wrap="square" rtlCol="0">
            <a:spAutoFit/>
          </a:bodyPr>
          <a:lstStyle/>
          <a:p>
            <a:pPr algn="just">
              <a:lnSpc>
                <a:spcPct val="115000"/>
              </a:lnSpc>
              <a:spcAft>
                <a:spcPts val="1000"/>
              </a:spcAft>
            </a:pPr>
            <a:r>
              <a:rPr lang="hr-HR" sz="1800" b="1" u="sng" dirty="0" err="1">
                <a:effectLst/>
                <a:latin typeface="Calibri" panose="020F0502020204030204" pitchFamily="34" charset="0"/>
                <a:ea typeface="Calibri" panose="020F0502020204030204" pitchFamily="34" charset="0"/>
                <a:cs typeface="Calibri" panose="020F0502020204030204" pitchFamily="34" charset="0"/>
              </a:rPr>
              <a:t>Proizvodnj</a:t>
            </a:r>
            <a:r>
              <a:rPr lang="en-US" sz="1800" b="1" u="sng" dirty="0">
                <a:effectLst/>
                <a:latin typeface="Calibri" panose="020F0502020204030204" pitchFamily="34" charset="0"/>
                <a:ea typeface="Calibri" panose="020F0502020204030204" pitchFamily="34" charset="0"/>
                <a:cs typeface="Calibri" panose="020F0502020204030204" pitchFamily="34" charset="0"/>
              </a:rPr>
              <a:t>a</a:t>
            </a:r>
            <a:r>
              <a:rPr lang="hr-HR" sz="1800" b="1" u="sng" dirty="0">
                <a:effectLst/>
                <a:latin typeface="Calibri" panose="020F0502020204030204" pitchFamily="34" charset="0"/>
                <a:ea typeface="Calibri" panose="020F0502020204030204" pitchFamily="34" charset="0"/>
                <a:cs typeface="Calibri" panose="020F0502020204030204" pitchFamily="34" charset="0"/>
              </a:rPr>
              <a:t> sadržaja</a:t>
            </a:r>
            <a:endParaRPr lang="hr-HR"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S</a:t>
            </a:r>
            <a:r>
              <a:rPr lang="hr-HR" sz="1800" dirty="0" err="1">
                <a:effectLst/>
                <a:latin typeface="Calibri" panose="020F0502020204030204" pitchFamily="34" charset="0"/>
                <a:ea typeface="Calibri" panose="020F0502020204030204" pitchFamily="34" charset="0"/>
                <a:cs typeface="Calibri" panose="020F0502020204030204" pitchFamily="34" charset="0"/>
              </a:rPr>
              <a:t>tuden</a:t>
            </a:r>
            <a:r>
              <a:rPr lang="hr-HR" sz="1800" dirty="0" err="1">
                <a:effectLst/>
                <a:latin typeface="Calibri" panose="020F0502020204030204" pitchFamily="34" charset="0"/>
                <a:ea typeface="MS Gothic" panose="020B0609070205080204" pitchFamily="49" charset="-128"/>
                <a:cs typeface="Calibri" panose="020F0502020204030204" pitchFamily="34" charset="0"/>
              </a:rPr>
              <a:t>ti</a:t>
            </a:r>
            <a:r>
              <a:rPr lang="en-US" sz="1800" dirty="0">
                <a:effectLst/>
                <a:latin typeface="Calibri" panose="020F0502020204030204" pitchFamily="34" charset="0"/>
                <a:ea typeface="MS Gothic" panose="020B0609070205080204" pitchFamily="49" charset="-128"/>
                <a:cs typeface="Calibri" panose="020F0502020204030204" pitchFamily="34" charset="0"/>
              </a:rPr>
              <a:t> </a:t>
            </a:r>
            <a:r>
              <a:rPr lang="en-US" sz="1800" dirty="0" err="1">
                <a:effectLst/>
                <a:latin typeface="Calibri" panose="020F0502020204030204" pitchFamily="34" charset="0"/>
                <a:ea typeface="MS Gothic" panose="020B0609070205080204" pitchFamily="49" charset="-128"/>
                <a:cs typeface="Calibri" panose="020F0502020204030204" pitchFamily="34" charset="0"/>
              </a:rPr>
              <a:t>su</a:t>
            </a:r>
            <a:r>
              <a:rPr lang="hr-HR" sz="1800" dirty="0">
                <a:effectLst/>
                <a:latin typeface="Calibri" panose="020F0502020204030204" pitchFamily="34" charset="0"/>
                <a:ea typeface="Calibri" panose="020F0502020204030204" pitchFamily="34" charset="0"/>
                <a:cs typeface="Calibri" panose="020F0502020204030204" pitchFamily="34" charset="0"/>
              </a:rPr>
              <a:t> puno ak</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vniji kao korisnici Interneta i internetskih usluga nego što na njemu sudjeluju kao autori sadržaja. </a:t>
            </a:r>
            <a:r>
              <a:rPr lang="en-US" sz="1800" dirty="0">
                <a:effectLst/>
                <a:latin typeface="Calibri" panose="020F0502020204030204" pitchFamily="34" charset="0"/>
                <a:ea typeface="Calibri" panose="020F0502020204030204" pitchFamily="34" charset="0"/>
                <a:cs typeface="Calibri" panose="020F0502020204030204" pitchFamily="34" charset="0"/>
              </a:rPr>
              <a:t>Z</a:t>
            </a:r>
            <a:r>
              <a:rPr lang="hr-HR" sz="1800" dirty="0" err="1">
                <a:effectLst/>
                <a:latin typeface="Calibri" panose="020F0502020204030204" pitchFamily="34" charset="0"/>
                <a:ea typeface="Calibri" panose="020F0502020204030204" pitchFamily="34" charset="0"/>
                <a:cs typeface="Calibri" panose="020F0502020204030204" pitchFamily="34" charset="0"/>
              </a:rPr>
              <a:t>načajno</a:t>
            </a:r>
            <a:r>
              <a:rPr lang="hr-HR" sz="1800" dirty="0">
                <a:effectLst/>
                <a:latin typeface="Calibri" panose="020F0502020204030204" pitchFamily="34" charset="0"/>
                <a:ea typeface="Calibri" panose="020F0502020204030204" pitchFamily="34" charset="0"/>
                <a:cs typeface="Calibri" panose="020F0502020204030204" pitchFamily="34" charset="0"/>
              </a:rPr>
              <a:t> više studenata FER-a nego studenata preostala dva fakulteta proizvelo je neki medijski sadržaj (26,0% za FER, 10,5% za MEDRI i 13,5% za MEFOS), ali podjednako aktivni kao i studen</a:t>
            </a:r>
            <a:r>
              <a:rPr lang="hr-HR" sz="1800" dirty="0">
                <a:effectLst/>
                <a:latin typeface="Calibri" panose="020F0502020204030204" pitchFamily="34" charset="0"/>
                <a:ea typeface="MS Gothic" panose="020B0609070205080204" pitchFamily="49" charset="-128"/>
                <a:cs typeface="Calibri" panose="020F0502020204030204" pitchFamily="34" charset="0"/>
              </a:rPr>
              <a:t>ata</a:t>
            </a:r>
            <a:r>
              <a:rPr lang="hr-HR" sz="1800" dirty="0">
                <a:effectLst/>
                <a:latin typeface="Calibri" panose="020F0502020204030204" pitchFamily="34" charset="0"/>
                <a:ea typeface="Calibri" panose="020F0502020204030204" pitchFamily="34" charset="0"/>
                <a:cs typeface="Calibri" panose="020F0502020204030204" pitchFamily="34" charset="0"/>
              </a:rPr>
              <a:t> preostala dva fakulteta kada je u pitanju općenita proizvodnja sadržaja na Internetu u posljednjih godinu dana (39,7% za FER, 36,8% za MEDRI i 35,1% za MEFOS).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Dodatno, iako prikupljeni podaci sugeriraju da je svega 26% studenata FER-a u posljednjih godinu dana izradilo neki medijski sadržaj, proizvodnja barem jednog takvog sadržaja i to dvominutnog </a:t>
            </a:r>
            <a:r>
              <a:rPr lang="hr-HR" sz="1800" dirty="0" err="1">
                <a:effectLst/>
                <a:latin typeface="Calibri" panose="020F0502020204030204" pitchFamily="34" charset="0"/>
                <a:ea typeface="Calibri" panose="020F0502020204030204" pitchFamily="34" charset="0"/>
                <a:cs typeface="Calibri" panose="020F0502020204030204" pitchFamily="34" charset="0"/>
              </a:rPr>
              <a:t>videomaterijala</a:t>
            </a:r>
            <a:r>
              <a:rPr lang="hr-HR" sz="1800" dirty="0">
                <a:effectLst/>
                <a:latin typeface="Calibri" panose="020F0502020204030204" pitchFamily="34" charset="0"/>
                <a:ea typeface="Calibri" panose="020F0502020204030204" pitchFamily="34" charset="0"/>
                <a:cs typeface="Calibri" panose="020F0502020204030204" pitchFamily="34" charset="0"/>
              </a:rPr>
              <a:t> koji uključuje naraciju, preduvjet je za polaganje kolegija </a:t>
            </a:r>
            <a:r>
              <a:rPr lang="hr-HR" sz="1800" i="1" dirty="0">
                <a:effectLst/>
                <a:latin typeface="Calibri" panose="020F0502020204030204" pitchFamily="34" charset="0"/>
                <a:ea typeface="Calibri" panose="020F0502020204030204" pitchFamily="34" charset="0"/>
                <a:cs typeface="Calibri" panose="020F0502020204030204" pitchFamily="34" charset="0"/>
              </a:rPr>
              <a:t>Vješ</a:t>
            </a:r>
            <a:r>
              <a:rPr lang="hr-HR" sz="1800" i="1" dirty="0">
                <a:effectLst/>
                <a:latin typeface="Calibri" panose="020F0502020204030204" pitchFamily="34" charset="0"/>
                <a:ea typeface="MS Gothic" panose="020B0609070205080204" pitchFamily="49" charset="-128"/>
                <a:cs typeface="Calibri" panose="020F0502020204030204" pitchFamily="34" charset="0"/>
              </a:rPr>
              <a:t>ti</a:t>
            </a:r>
            <a:r>
              <a:rPr lang="hr-HR" sz="1800" i="1" dirty="0">
                <a:effectLst/>
                <a:latin typeface="Calibri" panose="020F0502020204030204" pitchFamily="34" charset="0"/>
                <a:ea typeface="Calibri" panose="020F0502020204030204" pitchFamily="34" charset="0"/>
                <a:cs typeface="Calibri" panose="020F0502020204030204" pitchFamily="34" charset="0"/>
              </a:rPr>
              <a:t>ne komuniciranja </a:t>
            </a:r>
            <a:r>
              <a:rPr lang="hr-HR" sz="1800" dirty="0">
                <a:effectLst/>
                <a:latin typeface="Calibri" panose="020F0502020204030204" pitchFamily="34" charset="0"/>
                <a:ea typeface="Calibri" panose="020F0502020204030204" pitchFamily="34" charset="0"/>
                <a:cs typeface="Calibri" panose="020F0502020204030204" pitchFamily="34" charset="0"/>
              </a:rPr>
              <a:t>koji je obavezni predmet prvog semestra preddiplomskog studija na FER-u.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778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8132EF97-144A-47E3-9C41-1E3C483DDA42}"/>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4C264600-9C1E-4A42-ADF9-1880006D2CFF}"/>
              </a:ext>
            </a:extLst>
          </p:cNvPr>
          <p:cNvSpPr txBox="1"/>
          <p:nvPr/>
        </p:nvSpPr>
        <p:spPr>
          <a:xfrm>
            <a:off x="381000" y="1739148"/>
            <a:ext cx="11430000" cy="2382960"/>
          </a:xfrm>
          <a:prstGeom prst="rect">
            <a:avLst/>
          </a:prstGeom>
          <a:noFill/>
        </p:spPr>
        <p:txBody>
          <a:bodyPr wrap="square">
            <a:spAutoFit/>
          </a:bodyPr>
          <a:lstStyle/>
          <a:p>
            <a:pPr lvl="0">
              <a:lnSpc>
                <a:spcPct val="107000"/>
              </a:lnSpc>
            </a:pPr>
            <a:r>
              <a:rPr lang="en-US" sz="2000" b="1" dirty="0">
                <a:effectLst/>
                <a:latin typeface="Calibri" panose="020F0502020204030204" pitchFamily="34" charset="0"/>
                <a:ea typeface="Calibri" panose="020F0502020204030204" pitchFamily="34" charset="0"/>
                <a:cs typeface="Times New Roman" panose="02020603050405020304" pitchFamily="18" charset="0"/>
              </a:rPr>
              <a:t>7. </a:t>
            </a:r>
            <a:r>
              <a:rPr lang="hr-HR" sz="2000" b="1" dirty="0">
                <a:effectLst/>
                <a:latin typeface="Calibri" panose="020F0502020204030204" pitchFamily="34" charset="0"/>
                <a:ea typeface="Calibri" panose="020F0502020204030204" pitchFamily="34" charset="0"/>
                <a:cs typeface="Times New Roman" panose="02020603050405020304" pitchFamily="18" charset="0"/>
              </a:rPr>
              <a:t>Razvoj kritičkog razmišljanja kroz </a:t>
            </a:r>
            <a:r>
              <a:rPr lang="hr-HR" sz="2000" b="1" dirty="0" err="1">
                <a:effectLst/>
                <a:latin typeface="Calibri" panose="020F0502020204030204" pitchFamily="34" charset="0"/>
                <a:ea typeface="Calibri" panose="020F0502020204030204" pitchFamily="34" charset="0"/>
                <a:cs typeface="Times New Roman" panose="02020603050405020304" pitchFamily="18" charset="0"/>
              </a:rPr>
              <a:t>fact-checking</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hr-HR" sz="2000" dirty="0">
                <a:effectLst/>
                <a:latin typeface="Calibri" panose="020F0502020204030204" pitchFamily="34" charset="0"/>
                <a:ea typeface="Calibri" panose="020F0502020204030204" pitchFamily="34" charset="0"/>
                <a:cs typeface="Times New Roman" panose="02020603050405020304" pitchFamily="18" charset="0"/>
              </a:rPr>
              <a:t>Promicanje kritičkog razmišljanja i analitičkih vještina kroz praktične vježbe </a:t>
            </a:r>
            <a:r>
              <a:rPr lang="hr-HR" sz="2000" dirty="0" err="1">
                <a:effectLst/>
                <a:latin typeface="Calibri" panose="020F0502020204030204" pitchFamily="34" charset="0"/>
                <a:ea typeface="Calibri" panose="020F0502020204030204" pitchFamily="34" charset="0"/>
                <a:cs typeface="Times New Roman" panose="02020603050405020304" pitchFamily="18" charset="0"/>
              </a:rPr>
              <a:t>fact-checkinga</a:t>
            </a:r>
            <a:r>
              <a:rPr lang="hr-HR"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Calibri" panose="020F0502020204030204" pitchFamily="34" charset="0"/>
              <a:buChar char="-"/>
            </a:pPr>
            <a:r>
              <a:rPr lang="hr-HR" sz="2000" dirty="0">
                <a:effectLst/>
                <a:latin typeface="Calibri" panose="020F0502020204030204" pitchFamily="34" charset="0"/>
                <a:ea typeface="Calibri" panose="020F0502020204030204" pitchFamily="34" charset="0"/>
                <a:cs typeface="Times New Roman" panose="02020603050405020304" pitchFamily="18" charset="0"/>
              </a:rPr>
              <a:t>Razumijevanje uloge </a:t>
            </a:r>
            <a:r>
              <a:rPr lang="hr-HR" sz="2000" dirty="0" err="1">
                <a:effectLst/>
                <a:latin typeface="Calibri" panose="020F0502020204030204" pitchFamily="34" charset="0"/>
                <a:ea typeface="Calibri" panose="020F0502020204030204" pitchFamily="34" charset="0"/>
                <a:cs typeface="Times New Roman" panose="02020603050405020304" pitchFamily="18" charset="0"/>
              </a:rPr>
              <a:t>fact-checkinga</a:t>
            </a:r>
            <a:r>
              <a:rPr lang="hr-HR" sz="2000" dirty="0">
                <a:effectLst/>
                <a:latin typeface="Calibri" panose="020F0502020204030204" pitchFamily="34" charset="0"/>
                <a:ea typeface="Calibri" panose="020F0502020204030204" pitchFamily="34" charset="0"/>
                <a:cs typeface="Times New Roman" panose="02020603050405020304" pitchFamily="18" charset="0"/>
              </a:rPr>
              <a:t> u razvoju medijske pismenosti među studentima.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8. </a:t>
            </a:r>
            <a:r>
              <a:rPr lang="hr-HR" sz="2000" b="1" dirty="0">
                <a:effectLst/>
                <a:latin typeface="Calibri" panose="020F0502020204030204" pitchFamily="34" charset="0"/>
                <a:ea typeface="Calibri" panose="020F0502020204030204" pitchFamily="34" charset="0"/>
                <a:cs typeface="Times New Roman" panose="02020603050405020304" pitchFamily="18" charset="0"/>
              </a:rPr>
              <a:t>Evaluacija i praćenje učinka edukacije o </a:t>
            </a:r>
            <a:r>
              <a:rPr lang="hr-HR" sz="2000" b="1" dirty="0" err="1">
                <a:effectLst/>
                <a:latin typeface="Calibri" panose="020F0502020204030204" pitchFamily="34" charset="0"/>
                <a:ea typeface="Calibri" panose="020F0502020204030204" pitchFamily="34" charset="0"/>
                <a:cs typeface="Times New Roman" panose="02020603050405020304" pitchFamily="18" charset="0"/>
              </a:rPr>
              <a:t>fact-checkingu</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hr-HR" sz="2000" dirty="0">
                <a:effectLst/>
                <a:latin typeface="Calibri" panose="020F0502020204030204" pitchFamily="34" charset="0"/>
                <a:ea typeface="Calibri" panose="020F0502020204030204" pitchFamily="34" charset="0"/>
                <a:cs typeface="Times New Roman" panose="02020603050405020304" pitchFamily="18" charset="0"/>
              </a:rPr>
              <a:t>Metode evaluacije uspješnosti programa </a:t>
            </a:r>
            <a:r>
              <a:rPr lang="hr-HR" sz="2000" dirty="0" err="1">
                <a:effectLst/>
                <a:latin typeface="Calibri" panose="020F0502020204030204" pitchFamily="34" charset="0"/>
                <a:ea typeface="Calibri" panose="020F0502020204030204" pitchFamily="34" charset="0"/>
                <a:cs typeface="Times New Roman" panose="02020603050405020304" pitchFamily="18" charset="0"/>
              </a:rPr>
              <a:t>fact-checkinga</a:t>
            </a:r>
            <a:r>
              <a:rPr lang="hr-HR" sz="2000" dirty="0">
                <a:effectLst/>
                <a:latin typeface="Calibri" panose="020F0502020204030204" pitchFamily="34" charset="0"/>
                <a:ea typeface="Calibri" panose="020F0502020204030204" pitchFamily="34" charset="0"/>
                <a:cs typeface="Times New Roman" panose="02020603050405020304" pitchFamily="18" charset="0"/>
              </a:rPr>
              <a:t> u visokom obrazovanju.</a:t>
            </a:r>
          </a:p>
          <a:p>
            <a:pPr marL="342900" lvl="0" indent="-342900">
              <a:lnSpc>
                <a:spcPct val="107000"/>
              </a:lnSpc>
              <a:spcAft>
                <a:spcPts val="800"/>
              </a:spcAft>
              <a:buFont typeface="Calibri" panose="020F0502020204030204" pitchFamily="34" charset="0"/>
              <a:buChar char="-"/>
            </a:pPr>
            <a:r>
              <a:rPr lang="hr-HR" sz="2000" dirty="0">
                <a:effectLst/>
                <a:latin typeface="Calibri" panose="020F0502020204030204" pitchFamily="34" charset="0"/>
                <a:ea typeface="Calibri" panose="020F0502020204030204" pitchFamily="34" charset="0"/>
                <a:cs typeface="Times New Roman" panose="02020603050405020304" pitchFamily="18" charset="0"/>
              </a:rPr>
              <a:t>Praćenje dugoročnih učinaka i utjecaja obrazovanja o provjeri činjenica na studente.</a:t>
            </a:r>
          </a:p>
        </p:txBody>
      </p:sp>
    </p:spTree>
    <p:extLst>
      <p:ext uri="{BB962C8B-B14F-4D97-AF65-F5344CB8AC3E}">
        <p14:creationId xmlns:p14="http://schemas.microsoft.com/office/powerpoint/2010/main" val="3644470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4090607"/>
          </a:xfrm>
          <a:prstGeom prst="rect">
            <a:avLst/>
          </a:prstGeom>
          <a:noFill/>
        </p:spPr>
        <p:txBody>
          <a:bodyPr wrap="square" rtlCol="0">
            <a:spAutoFit/>
          </a:bodyPr>
          <a:lstStyle/>
          <a:p>
            <a:pPr algn="just">
              <a:lnSpc>
                <a:spcPct val="115000"/>
              </a:lnSpc>
              <a:spcAft>
                <a:spcPts val="1000"/>
              </a:spcAft>
            </a:pPr>
            <a:r>
              <a:rPr lang="hr-HR" sz="1800" b="1" u="sng" dirty="0">
                <a:effectLst/>
                <a:latin typeface="Calibri" panose="020F0502020204030204" pitchFamily="34" charset="0"/>
                <a:ea typeface="Calibri" panose="020F0502020204030204" pitchFamily="34" charset="0"/>
                <a:cs typeface="Calibri" panose="020F0502020204030204" pitchFamily="34" charset="0"/>
              </a:rPr>
              <a:t>Vješ</a:t>
            </a:r>
            <a:r>
              <a:rPr lang="hr-HR" sz="1800" b="1" u="sng" dirty="0">
                <a:effectLst/>
                <a:latin typeface="Calibri" panose="020F0502020204030204" pitchFamily="34" charset="0"/>
                <a:ea typeface="MS Gothic" panose="020B0609070205080204" pitchFamily="49" charset="-128"/>
                <a:cs typeface="Calibri" panose="020F0502020204030204" pitchFamily="34" charset="0"/>
              </a:rPr>
              <a:t>ti</a:t>
            </a:r>
            <a:r>
              <a:rPr lang="hr-HR" sz="1800" b="1" u="sng" dirty="0">
                <a:effectLst/>
                <a:latin typeface="Calibri" panose="020F0502020204030204" pitchFamily="34" charset="0"/>
                <a:ea typeface="Calibri" panose="020F0502020204030204" pitchFamily="34" charset="0"/>
                <a:cs typeface="Calibri" panose="020F0502020204030204" pitchFamily="34" charset="0"/>
              </a:rPr>
              <a:t>ne proizvodnje sadržaja na Internetu</a:t>
            </a:r>
            <a:endParaRPr lang="hr-HR"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Idući dio anketnog upitnika odnosio se detaljnije na vješ</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ne proizvodnje sadržaja na Internetu. Rezulta</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 studenata s FER-a i MEFOS-a su slični i ukazuju na nešto veću razinu vješ</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ne proizvodnje sadržaja na Internetu u odnosu na studente MEDRI-ja.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Veliki udio studenata is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če da znaju izradi</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 novi sadržaj od postojećih internetskih slika, glazbe ili videa (84,6% za FER, 64,3% za MEDRI i 74,7% za MEFOS), izmijeni</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 sadržaj koji je netko drugi napravio (86,8% za FER, 57,1% za MEDRI i 84,6% za MEFOS).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r-HR" sz="1800" b="1" dirty="0">
                <a:effectLst/>
                <a:latin typeface="Calibri" panose="020F0502020204030204" pitchFamily="34" charset="0"/>
                <a:ea typeface="Calibri" panose="020F0502020204030204" pitchFamily="34" charset="0"/>
                <a:cs typeface="Calibri" panose="020F0502020204030204" pitchFamily="34" charset="0"/>
              </a:rPr>
              <a:t>Značajne razlike prisutne su u odgovoru na pitanje znaju li procijeni</a:t>
            </a:r>
            <a:r>
              <a:rPr lang="hr-HR" sz="1800" b="1" dirty="0">
                <a:effectLst/>
                <a:latin typeface="Calibri" panose="020F0502020204030204" pitchFamily="34" charset="0"/>
                <a:ea typeface="MS Gothic" panose="020B0609070205080204" pitchFamily="49" charset="-128"/>
                <a:cs typeface="Calibri" panose="020F0502020204030204" pitchFamily="34" charset="0"/>
              </a:rPr>
              <a:t>ti</a:t>
            </a:r>
            <a:r>
              <a:rPr lang="hr-HR" sz="1800" b="1" dirty="0">
                <a:effectLst/>
                <a:latin typeface="Calibri" panose="020F0502020204030204" pitchFamily="34" charset="0"/>
                <a:ea typeface="Calibri" panose="020F0502020204030204" pitchFamily="34" charset="0"/>
                <a:cs typeface="Calibri" panose="020F0502020204030204" pitchFamily="34" charset="0"/>
              </a:rPr>
              <a:t> je li neki so</a:t>
            </a:r>
            <a:r>
              <a:rPr lang="hr-HR" sz="1800" b="1" dirty="0">
                <a:effectLst/>
                <a:latin typeface="Calibri" panose="020F0502020204030204" pitchFamily="34" charset="0"/>
                <a:ea typeface="MS Gothic" panose="020B0609070205080204" pitchFamily="49" charset="-128"/>
                <a:cs typeface="Calibri" panose="020F0502020204030204" pitchFamily="34" charset="0"/>
              </a:rPr>
              <a:t>ft</a:t>
            </a:r>
            <a:r>
              <a:rPr lang="hr-HR" sz="1800" b="1" dirty="0">
                <a:effectLst/>
                <a:latin typeface="Calibri" panose="020F0502020204030204" pitchFamily="34" charset="0"/>
                <a:ea typeface="Calibri" panose="020F0502020204030204" pitchFamily="34" charset="0"/>
                <a:cs typeface="Calibri" panose="020F0502020204030204" pitchFamily="34" charset="0"/>
              </a:rPr>
              <a:t>ver ili aplikacija sigurna za preuzimanje. Uglavnom ili u potpunos</a:t>
            </a:r>
            <a:r>
              <a:rPr lang="hr-HR" sz="1800" b="1" dirty="0">
                <a:effectLst/>
                <a:latin typeface="Calibri" panose="020F0502020204030204" pitchFamily="34" charset="0"/>
                <a:ea typeface="MS Gothic" panose="020B0609070205080204" pitchFamily="49" charset="-128"/>
                <a:cs typeface="Calibri" panose="020F0502020204030204" pitchFamily="34" charset="0"/>
              </a:rPr>
              <a:t>ti</a:t>
            </a:r>
            <a:r>
              <a:rPr lang="hr-HR" sz="1800" b="1" dirty="0">
                <a:effectLst/>
                <a:latin typeface="Calibri" panose="020F0502020204030204" pitchFamily="34" charset="0"/>
                <a:ea typeface="Calibri" panose="020F0502020204030204" pitchFamily="34" charset="0"/>
                <a:cs typeface="Calibri" panose="020F0502020204030204" pitchFamily="34" charset="0"/>
              </a:rPr>
              <a:t> s se tom tvrdnjom slaže 42,9% studenata MEDRI-ja, 80,2% studenata FER-a i 92,3% studenata MEFOS-a. </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Rela</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vno mali postotak studenata (12,7% za FER, 14,3% MEDRI i 13,3% za MEFOS) studenata istaknulo je da su u posljednjih godinu dana izrađivali medijske sadržaje koji se odnose na poruke o građanskim i poli</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čkim temama koje su im važne.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2857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2559932"/>
          </a:xfrm>
          <a:prstGeom prst="rect">
            <a:avLst/>
          </a:prstGeom>
          <a:noFill/>
        </p:spPr>
        <p:txBody>
          <a:bodyPr wrap="square" rtlCol="0">
            <a:spAutoFit/>
          </a:bodyPr>
          <a:lstStyle/>
          <a:p>
            <a:pPr algn="just">
              <a:lnSpc>
                <a:spcPct val="115000"/>
              </a:lnSpc>
              <a:spcAft>
                <a:spcPts val="1000"/>
              </a:spcAft>
            </a:pPr>
            <a:r>
              <a:rPr lang="hr-HR" sz="1800" b="1" u="sng" dirty="0">
                <a:effectLst/>
                <a:latin typeface="Calibri" panose="020F0502020204030204" pitchFamily="34" charset="0"/>
                <a:ea typeface="Calibri" panose="020F0502020204030204" pitchFamily="34" charset="0"/>
                <a:cs typeface="Calibri" panose="020F0502020204030204" pitchFamily="34" charset="0"/>
              </a:rPr>
              <a:t>Kri</a:t>
            </a:r>
            <a:r>
              <a:rPr lang="hr-HR" sz="1800" b="1" u="sng" dirty="0">
                <a:effectLst/>
                <a:latin typeface="Calibri" panose="020F0502020204030204" pitchFamily="34" charset="0"/>
                <a:ea typeface="MS Gothic" panose="020B0609070205080204" pitchFamily="49" charset="-128"/>
                <a:cs typeface="Calibri" panose="020F0502020204030204" pitchFamily="34" charset="0"/>
              </a:rPr>
              <a:t>ti</a:t>
            </a:r>
            <a:r>
              <a:rPr lang="hr-HR" sz="1800" b="1" u="sng" dirty="0">
                <a:effectLst/>
                <a:latin typeface="Calibri" panose="020F0502020204030204" pitchFamily="34" charset="0"/>
                <a:ea typeface="Calibri" panose="020F0502020204030204" pitchFamily="34" charset="0"/>
                <a:cs typeface="Calibri" panose="020F0502020204030204" pitchFamily="34" charset="0"/>
              </a:rPr>
              <a:t>čko mišljenje i percepcija tradicionalnih medija</a:t>
            </a:r>
            <a:endParaRPr lang="hr-HR"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Razmatrajući kri</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čko mišljenje u odnosu na medije, barem 82% studenata sa svakog od ispitanih fakulteta slaže se s tvrdnjom da postoje razlike u načinu na koji se iste ili slične informacije prikazuju u različitim medijima.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Među načinima na koje studen</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 reagiraju kada primijete takve razlike daleko najčešći je da provjere informacije pomoću tražilice (94,1% za FER, 96,8% za MEDRI i 93,8% za MEFOS), dok ostali uključuju savjetovanje s drugim ljudima ili članovima obitelji (74,7% za FER, 71,0% za MEDRI, 75,0% za MEFOS) i usporedbu informacija s drugim izvorima (71,5% za FER, 71% za MEDRI i 65,6% za MEFOS).</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6769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3515578"/>
          </a:xfrm>
          <a:prstGeom prst="rect">
            <a:avLst/>
          </a:prstGeom>
          <a:noFill/>
        </p:spPr>
        <p:txBody>
          <a:bodyPr wrap="square" rtlCol="0">
            <a:spAutoFit/>
          </a:bodyPr>
          <a:lstStyle/>
          <a:p>
            <a:pPr algn="just">
              <a:lnSpc>
                <a:spcPct val="115000"/>
              </a:lnSpc>
              <a:spcAft>
                <a:spcPts val="1000"/>
              </a:spcAft>
            </a:pPr>
            <a:r>
              <a:rPr lang="hr-HR" sz="1800" b="1" u="sng" dirty="0">
                <a:effectLst/>
                <a:latin typeface="Calibri" panose="020F0502020204030204" pitchFamily="34" charset="0"/>
                <a:ea typeface="Calibri" panose="020F0502020204030204" pitchFamily="34" charset="0"/>
                <a:cs typeface="Calibri" panose="020F0502020204030204" pitchFamily="34" charset="0"/>
              </a:rPr>
              <a:t>Kritički odnos studenata prema tradicionalnim medijima</a:t>
            </a:r>
            <a:endParaRPr lang="en-US" sz="1800" b="1" u="sng"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U skladu s njima, najmanje 80% studenata sa svakog od ispitanih fakulteta slaže se uglavnom ili u potpunos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 s tvrdnjama da vlasnici medija utječu na sadržaj koji se proizvede u njihovim medijima, da medijske kompanije odabiru izvještaje kojima će privući publiku, da publika traži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 koje odgovaraju njezinim poli</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čkim uvjerenjima, da dvoje ljudi može istu vijest protumačiti na različite načine, da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 utječu na ljude bili oni toga svjesni ili ne, da su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 napravljene da privuku pozornost, da zbog rasvjete u studiju neki ljudi mogu izgleda</a:t>
            </a:r>
            <a:r>
              <a:rPr lang="hr-HR" sz="1800" dirty="0">
                <a:effectLst/>
                <a:latin typeface="Calibri" panose="020F0502020204030204" pitchFamily="34" charset="0"/>
                <a:ea typeface="MS Gothic" panose="020B0609070205080204" pitchFamily="49" charset="-128"/>
                <a:cs typeface="Calibri" panose="020F0502020204030204" pitchFamily="34" charset="0"/>
              </a:rPr>
              <a:t>ti </a:t>
            </a:r>
            <a:r>
              <a:rPr lang="hr-HR" sz="1800" dirty="0">
                <a:effectLst/>
                <a:latin typeface="Calibri" panose="020F0502020204030204" pitchFamily="34" charset="0"/>
                <a:ea typeface="Calibri" panose="020F0502020204030204" pitchFamily="34" charset="0"/>
                <a:cs typeface="Calibri" panose="020F0502020204030204" pitchFamily="34" charset="0"/>
              </a:rPr>
              <a:t>bolje ili lošije, da tehnike proizvodnje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 </a:t>
            </a:r>
            <a:r>
              <a:rPr lang="hr-HR" sz="1800" dirty="0">
                <a:effectLst/>
                <a:latin typeface="Calibri" panose="020F0502020204030204" pitchFamily="34" charset="0"/>
                <a:ea typeface="Calibri" panose="020F0502020204030204" pitchFamily="34" charset="0"/>
                <a:cs typeface="Calibri" panose="020F0502020204030204" pitchFamily="34" charset="0"/>
              </a:rPr>
              <a:t>mogu utjeca</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 na percepciju građana, da kada fotogra</a:t>
            </a:r>
            <a:r>
              <a:rPr lang="hr-HR" sz="1800" dirty="0">
                <a:effectLst/>
                <a:latin typeface="Calibri" panose="020F0502020204030204" pitchFamily="34" charset="0"/>
                <a:ea typeface="MS Gothic" panose="020B0609070205080204" pitchFamily="49" charset="-128"/>
                <a:cs typeface="Calibri" panose="020F0502020204030204" pitchFamily="34" charset="0"/>
              </a:rPr>
              <a:t>fi</a:t>
            </a:r>
            <a:r>
              <a:rPr lang="hr-HR" sz="1800" dirty="0">
                <a:effectLst/>
                <a:latin typeface="Calibri" panose="020F0502020204030204" pitchFamily="34" charset="0"/>
                <a:ea typeface="Calibri" panose="020F0502020204030204" pitchFamily="34" charset="0"/>
                <a:cs typeface="Calibri" panose="020F0502020204030204" pitchFamily="34" charset="0"/>
              </a:rPr>
              <a:t>raju, fotogra</a:t>
            </a:r>
            <a:r>
              <a:rPr lang="hr-HR" sz="1800" dirty="0">
                <a:effectLst/>
                <a:latin typeface="Calibri" panose="020F0502020204030204" pitchFamily="34" charset="0"/>
                <a:ea typeface="MS Gothic" panose="020B0609070205080204" pitchFamily="49" charset="-128"/>
                <a:cs typeface="Calibri" panose="020F0502020204030204" pitchFamily="34" charset="0"/>
              </a:rPr>
              <a:t>fi</a:t>
            </a:r>
            <a:r>
              <a:rPr lang="hr-HR" sz="1800" dirty="0">
                <a:effectLst/>
                <a:latin typeface="Calibri" panose="020F0502020204030204" pitchFamily="34" charset="0"/>
                <a:ea typeface="Calibri" panose="020F0502020204030204" pitchFamily="34" charset="0"/>
                <a:cs typeface="Calibri" panose="020F0502020204030204" pitchFamily="34" charset="0"/>
              </a:rPr>
              <a:t> odlučuju što je najvažnije, da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 s privlačnijim slikama prije dospiju u javnost i da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 o sukobima dobivaju više pozornos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cs typeface="Calibri" panose="020F0502020204030204" pitchFamily="34" charset="0"/>
              </a:rPr>
              <a:t>Jedina čes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ca s kojom se nije složilo barem 80% ispitanika sa svakog od ispitanih fakulteta je da se u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ma stvari prikazuju drama</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Calibri" panose="020F0502020204030204" pitchFamily="34" charset="0"/>
                <a:cs typeface="Calibri" panose="020F0502020204030204" pitchFamily="34" charset="0"/>
              </a:rPr>
              <a:t>čnijima nego što stvarno jesu (69,0% za FER, 60,5% za MEDRI i 67,5% za MEFOS).</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3722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3408241"/>
          </a:xfrm>
          <a:prstGeom prst="rect">
            <a:avLst/>
          </a:prstGeom>
          <a:noFill/>
        </p:spPr>
        <p:txBody>
          <a:bodyPr wrap="square" rtlCol="0">
            <a:spAutoFit/>
          </a:bodyPr>
          <a:lstStyle/>
          <a:p>
            <a:pPr algn="just">
              <a:lnSpc>
                <a:spcPct val="107000"/>
              </a:lnSpc>
              <a:spcAft>
                <a:spcPts val="800"/>
              </a:spcAft>
            </a:pPr>
            <a:r>
              <a:rPr lang="hr-HR" sz="1800" b="1" u="sng" dirty="0">
                <a:effectLst/>
                <a:latin typeface="Calibri" panose="020F0502020204030204" pitchFamily="34" charset="0"/>
                <a:ea typeface="Times New Roman" panose="02020603050405020304" pitchFamily="18" charset="0"/>
                <a:cs typeface="Calibri" panose="020F0502020204030204" pitchFamily="34" charset="0"/>
              </a:rPr>
              <a:t>Kri</a:t>
            </a:r>
            <a:r>
              <a:rPr lang="hr-HR" sz="1800" b="1" u="sng" dirty="0">
                <a:effectLst/>
                <a:latin typeface="Calibri" panose="020F0502020204030204" pitchFamily="34" charset="0"/>
                <a:ea typeface="MS Gothic" panose="020B0609070205080204" pitchFamily="49" charset="-128"/>
                <a:cs typeface="Calibri" panose="020F0502020204030204" pitchFamily="34" charset="0"/>
              </a:rPr>
              <a:t>ti</a:t>
            </a:r>
            <a:r>
              <a:rPr lang="hr-HR" sz="1800" b="1" u="sng" dirty="0">
                <a:effectLst/>
                <a:latin typeface="Calibri" panose="020F0502020204030204" pitchFamily="34" charset="0"/>
                <a:ea typeface="Times New Roman" panose="02020603050405020304" pitchFamily="18" charset="0"/>
                <a:cs typeface="Calibri" panose="020F0502020204030204" pitchFamily="34" charset="0"/>
              </a:rPr>
              <a:t>čka percepcija internetskih portala, digitalnih alata i društvenih mreža</a:t>
            </a:r>
            <a:endParaRPr lang="hr-HR"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Kada posjete neki novi portal, studen</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najprije provjere opći dojam koji portal ostavlja (90,0% za FER, 84,2% za MEDRI i 86,5% za MEFOS).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Dio studenata dodatno provjeri je su li na portalu zastupljene različite strane i stavovi (59,4% za FER, 44,7% za MEDRI i 56,8% za MEFOS) te je li portal u skladu s njihovim stavovima (46,9% FER, 47,4% MEDRI i 56,8% MEFOS).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Između 39,5% i 43,2% studenata tvrdi da im je uglavnom lako ili vrlo lako procijeni</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jesu li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koje čitaju neis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nite. Detaljni podaci za čes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ce anketnog upitnika vezane za kri</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čku percepciju internetskih portala.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r>
              <a:rPr lang="hr-HR" sz="1800" dirty="0">
                <a:effectLst/>
                <a:latin typeface="Calibri" panose="020F0502020204030204" pitchFamily="34" charset="0"/>
                <a:ea typeface="Times New Roman" panose="02020603050405020304" pitchFamily="18" charset="0"/>
              </a:rPr>
              <a:t>Studente najviše zabrinjava is</a:t>
            </a:r>
            <a:r>
              <a:rPr lang="hr-HR" sz="1800" dirty="0">
                <a:effectLst/>
                <a:latin typeface="Calibri" panose="020F0502020204030204" pitchFamily="34" charset="0"/>
                <a:ea typeface="MS Gothic" panose="020B0609070205080204" pitchFamily="49" charset="-128"/>
              </a:rPr>
              <a:t>ti</a:t>
            </a:r>
            <a:r>
              <a:rPr lang="hr-HR" sz="1800" dirty="0">
                <a:effectLst/>
                <a:latin typeface="Calibri" panose="020F0502020204030204" pitchFamily="34" charset="0"/>
                <a:ea typeface="Times New Roman" panose="02020603050405020304" pitchFamily="18" charset="0"/>
              </a:rPr>
              <a:t>nitost informacija koje dobivaju putem Facebooka (78,6% za FER, 68,4% za MEDRI i 91,9% za MEFOS), a najmanje is</a:t>
            </a:r>
            <a:r>
              <a:rPr lang="hr-HR" sz="1800" dirty="0">
                <a:effectLst/>
                <a:latin typeface="Calibri" panose="020F0502020204030204" pitchFamily="34" charset="0"/>
                <a:ea typeface="MS Gothic" panose="020B0609070205080204" pitchFamily="49" charset="-128"/>
              </a:rPr>
              <a:t>ti</a:t>
            </a:r>
            <a:r>
              <a:rPr lang="hr-HR" sz="1800" dirty="0">
                <a:effectLst/>
                <a:latin typeface="Calibri" panose="020F0502020204030204" pitchFamily="34" charset="0"/>
                <a:ea typeface="Times New Roman" panose="02020603050405020304" pitchFamily="18" charset="0"/>
              </a:rPr>
              <a:t>nitost informacija koje nađu putem internetskih tražilica (48,9% za FER, 44,7% za MEDRI i 51,4% za MEFOS). </a:t>
            </a: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3258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E3B0734D-A0BC-4CB6-AA09-E3EF2F5E243F}"/>
              </a:ext>
            </a:extLst>
          </p:cNvPr>
          <p:cNvSpPr txBox="1"/>
          <p:nvPr/>
        </p:nvSpPr>
        <p:spPr>
          <a:xfrm>
            <a:off x="596536" y="1761900"/>
            <a:ext cx="10724606" cy="3162019"/>
          </a:xfrm>
          <a:prstGeom prst="rect">
            <a:avLst/>
          </a:prstGeom>
          <a:noFill/>
        </p:spPr>
        <p:txBody>
          <a:bodyPr wrap="square">
            <a:spAutoFit/>
          </a:bodyPr>
          <a:lstStyle/>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U </a:t>
            </a:r>
            <a:r>
              <a:rPr lang="hr-HR" sz="1800" b="1" u="sng" dirty="0">
                <a:effectLst/>
                <a:latin typeface="Calibri" panose="020F0502020204030204" pitchFamily="34" charset="0"/>
                <a:ea typeface="Times New Roman" panose="02020603050405020304" pitchFamily="18" charset="0"/>
                <a:cs typeface="Calibri" panose="020F0502020204030204" pitchFamily="34" charset="0"/>
              </a:rPr>
              <a:t>razmatranju kritičkog mišljenja, najmanje 80% studenata sa svih ispitanih fakulteta slaže se uglavnom ili u potpunos</a:t>
            </a:r>
            <a:r>
              <a:rPr lang="hr-HR" sz="1800" b="1" u="sng" dirty="0">
                <a:effectLst/>
                <a:latin typeface="Calibri" panose="020F0502020204030204" pitchFamily="34" charset="0"/>
                <a:ea typeface="MS Gothic" panose="020B0609070205080204" pitchFamily="49" charset="-128"/>
                <a:cs typeface="Calibri" panose="020F0502020204030204" pitchFamily="34" charset="0"/>
              </a:rPr>
              <a:t>ti</a:t>
            </a:r>
            <a:r>
              <a:rPr lang="hr-HR" sz="1800" b="1" u="sng" dirty="0">
                <a:effectLst/>
                <a:latin typeface="Calibri" panose="020F0502020204030204" pitchFamily="34" charset="0"/>
                <a:ea typeface="Times New Roman" panose="02020603050405020304" pitchFamily="18" charset="0"/>
                <a:cs typeface="Calibri" panose="020F0502020204030204" pitchFamily="34" charset="0"/>
              </a:rPr>
              <a:t> s tvrdnjama da vlasnici medija utječu na sadržaj koji se proizvede u njihovim medijima</a:t>
            </a:r>
            <a:r>
              <a:rPr lang="hr-HR" sz="1800" dirty="0">
                <a:effectLst/>
                <a:latin typeface="Calibri" panose="020F0502020204030204" pitchFamily="34" charset="0"/>
                <a:ea typeface="Times New Roman" panose="02020603050405020304" pitchFamily="18" charset="0"/>
                <a:cs typeface="Calibri" panose="020F0502020204030204" pitchFamily="34" charset="0"/>
              </a:rPr>
              <a:t>, da medijske kompanije odabiru izvještaje kojima će privući publiku, da publika traži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koje odgovaraju njezinim poli</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čkim uvjerenjima, da dvoje ljudi može istu vijest protumači</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na različite načine, da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 </a:t>
            </a:r>
            <a:r>
              <a:rPr lang="hr-HR" sz="1800" dirty="0">
                <a:effectLst/>
                <a:latin typeface="Calibri" panose="020F0502020204030204" pitchFamily="34" charset="0"/>
                <a:ea typeface="Times New Roman" panose="02020603050405020304" pitchFamily="18" charset="0"/>
                <a:cs typeface="Calibri" panose="020F0502020204030204" pitchFamily="34" charset="0"/>
              </a:rPr>
              <a:t>utječu na ljude bili oni toga svjesni ili ne, da su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napravljene da privuku pozornost, da zbog rasvjete u studiju neki ljudi mogu izgleda</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bolje ili lošije, da tehnike proizvodnje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mogu utjeca</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na percepciju građana, da kada fotogra</a:t>
            </a:r>
            <a:r>
              <a:rPr lang="hr-HR" sz="1800" dirty="0">
                <a:effectLst/>
                <a:latin typeface="Calibri" panose="020F0502020204030204" pitchFamily="34" charset="0"/>
                <a:ea typeface="MS Gothic" panose="020B0609070205080204" pitchFamily="49" charset="-128"/>
                <a:cs typeface="Calibri" panose="020F0502020204030204" pitchFamily="34" charset="0"/>
              </a:rPr>
              <a:t>fi</a:t>
            </a:r>
            <a:r>
              <a:rPr lang="hr-HR" sz="1800" dirty="0">
                <a:effectLst/>
                <a:latin typeface="Calibri" panose="020F0502020204030204" pitchFamily="34" charset="0"/>
                <a:ea typeface="Times New Roman" panose="02020603050405020304" pitchFamily="18" charset="0"/>
                <a:cs typeface="Calibri" panose="020F0502020204030204" pitchFamily="34" charset="0"/>
              </a:rPr>
              <a:t>raju, fotogra</a:t>
            </a:r>
            <a:r>
              <a:rPr lang="hr-HR" sz="1800" dirty="0">
                <a:effectLst/>
                <a:latin typeface="Calibri" panose="020F0502020204030204" pitchFamily="34" charset="0"/>
                <a:ea typeface="MS Gothic" panose="020B0609070205080204" pitchFamily="49" charset="-128"/>
                <a:cs typeface="Calibri" panose="020F0502020204030204" pitchFamily="34" charset="0"/>
              </a:rPr>
              <a:t>fi</a:t>
            </a:r>
            <a:r>
              <a:rPr lang="hr-HR" sz="1800" dirty="0">
                <a:effectLst/>
                <a:latin typeface="Calibri" panose="020F0502020204030204" pitchFamily="34" charset="0"/>
                <a:ea typeface="Times New Roman" panose="02020603050405020304" pitchFamily="18" charset="0"/>
                <a:cs typeface="Calibri" panose="020F0502020204030204" pitchFamily="34" charset="0"/>
              </a:rPr>
              <a:t> odlučuju što je najvažnije, da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s privlačnijim slikama prije dospiju u javnost i da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o sukobima dobivaju više pozornos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Studente općenito zabrinjava is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nitost informacija koje mogu naći na Facebook-u ili YouTube-u te ih manje od polovice tvrdi da im je lako ili vrlo lako procijeni</a:t>
            </a:r>
            <a:r>
              <a:rPr lang="hr-HR" sz="1800" dirty="0">
                <a:effectLst/>
                <a:latin typeface="Calibri" panose="020F0502020204030204" pitchFamily="34" charset="0"/>
                <a:ea typeface="MS Gothic" panose="020B0609070205080204" pitchFamily="49" charset="-128"/>
                <a:cs typeface="Calibri" panose="020F0502020204030204" pitchFamily="34" charset="0"/>
              </a:rPr>
              <a:t>ti </a:t>
            </a:r>
            <a:r>
              <a:rPr lang="hr-HR" sz="1800" dirty="0">
                <a:effectLst/>
                <a:latin typeface="Calibri" panose="020F0502020204030204" pitchFamily="34" charset="0"/>
                <a:ea typeface="Times New Roman" panose="02020603050405020304" pitchFamily="18" charset="0"/>
                <a:cs typeface="Calibri" panose="020F0502020204030204" pitchFamily="34" charset="0"/>
              </a:rPr>
              <a:t> is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nitost vijes</a:t>
            </a:r>
            <a:r>
              <a:rPr lang="hr-HR" sz="1800" dirty="0">
                <a:effectLst/>
                <a:latin typeface="Calibri" panose="020F0502020204030204" pitchFamily="34" charset="0"/>
                <a:ea typeface="MS Gothic" panose="020B0609070205080204" pitchFamily="49" charset="-128"/>
                <a:cs typeface="Calibri" panose="020F0502020204030204" pitchFamily="34" charset="0"/>
              </a:rPr>
              <a:t>ti</a:t>
            </a:r>
            <a:r>
              <a:rPr lang="hr-HR" sz="1800" dirty="0">
                <a:effectLst/>
                <a:latin typeface="Calibri" panose="020F0502020204030204" pitchFamily="34" charset="0"/>
                <a:ea typeface="Times New Roman" panose="02020603050405020304" pitchFamily="18" charset="0"/>
                <a:cs typeface="Calibri" panose="020F0502020204030204" pitchFamily="34" charset="0"/>
              </a:rPr>
              <a:t> koje čitaju.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72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159701" y="1057555"/>
            <a:ext cx="11769633" cy="3258328"/>
          </a:xfrm>
          <a:prstGeom prst="rect">
            <a:avLst/>
          </a:prstGeom>
          <a:noFill/>
        </p:spPr>
        <p:txBody>
          <a:bodyPr wrap="square" rtlCol="0">
            <a:spAutoFit/>
          </a:bodyPr>
          <a:lstStyle/>
          <a:p>
            <a:pPr algn="just">
              <a:lnSpc>
                <a:spcPct val="115000"/>
              </a:lnSpc>
              <a:spcAft>
                <a:spcPts val="1000"/>
              </a:spcAft>
            </a:pPr>
            <a:r>
              <a:rPr lang="hr-HR" sz="1800" b="1" i="1" u="sng" dirty="0">
                <a:effectLst/>
                <a:latin typeface="Calibri" panose="020F0502020204030204" pitchFamily="34" charset="0"/>
                <a:ea typeface="Times New Roman" panose="02020603050405020304" pitchFamily="18" charset="0"/>
                <a:cs typeface="Calibri" panose="020F0502020204030204" pitchFamily="34" charset="0"/>
              </a:rPr>
              <a:t>Razmatranje potreba studenata</a:t>
            </a:r>
            <a:endParaRPr lang="hr-HR" sz="1800" u="sn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Razumijevanje različitih obrazovnih pozadina i ciljeva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Raznolike pozadine:</a:t>
            </a:r>
            <a:r>
              <a:rPr lang="hr-HR" sz="1800" dirty="0">
                <a:effectLst/>
                <a:latin typeface="Calibri" panose="020F0502020204030204" pitchFamily="34" charset="0"/>
                <a:ea typeface="Times New Roman" panose="02020603050405020304" pitchFamily="18" charset="0"/>
                <a:cs typeface="Calibri" panose="020F0502020204030204" pitchFamily="34" charset="0"/>
              </a:rPr>
              <a:t> Prepoznati da studenti dolaze iz različitih obrazovnih i profesionalnih pozadina (novinarstvo, komunikacije, političke znanosti, informatika) i prilagoditi kurikulum kako bi bio relevantan za sve.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Individualni ciljevi:</a:t>
            </a:r>
            <a:r>
              <a:rPr lang="hr-HR" sz="1800" dirty="0">
                <a:effectLst/>
                <a:latin typeface="Calibri" panose="020F0502020204030204" pitchFamily="34" charset="0"/>
                <a:ea typeface="Times New Roman" panose="02020603050405020304" pitchFamily="18" charset="0"/>
                <a:cs typeface="Calibri" panose="020F0502020204030204" pitchFamily="34" charset="0"/>
              </a:rPr>
              <a:t> Uvažiti individualne ciljeve studenata i omogućiti fleksibilnost u izboru modula ili projekata koji najbolje odgovaraju njihovim interesima i karijernim planovima.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Razvijanje ključnih vještina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hr-HR" sz="1800" b="1" dirty="0">
                <a:effectLst/>
                <a:latin typeface="Calibri" panose="020F0502020204030204" pitchFamily="34" charset="0"/>
                <a:ea typeface="Times New Roman" panose="02020603050405020304" pitchFamily="18" charset="0"/>
              </a:rPr>
              <a:t>Analitičke vještine:</a:t>
            </a:r>
            <a:r>
              <a:rPr lang="hr-HR" sz="1800" dirty="0">
                <a:effectLst/>
                <a:latin typeface="Calibri" panose="020F0502020204030204" pitchFamily="34" charset="0"/>
                <a:ea typeface="Times New Roman" panose="02020603050405020304" pitchFamily="18" charset="0"/>
              </a:rPr>
              <a:t> Fokusirati se na razvoj analitičkih vještina koje su ključne za </a:t>
            </a:r>
            <a:r>
              <a:rPr lang="hr-HR" sz="1800" dirty="0" err="1">
                <a:effectLst/>
                <a:latin typeface="Calibri" panose="020F0502020204030204" pitchFamily="34" charset="0"/>
                <a:ea typeface="Times New Roman" panose="02020603050405020304" pitchFamily="18" charset="0"/>
              </a:rPr>
              <a:t>fact</a:t>
            </a:r>
            <a:r>
              <a:rPr lang="hr-HR" sz="1800" dirty="0">
                <a:effectLst/>
                <a:latin typeface="Calibri" panose="020F0502020204030204" pitchFamily="34" charset="0"/>
                <a:ea typeface="Times New Roman" panose="02020603050405020304" pitchFamily="18" charset="0"/>
              </a:rPr>
              <a:t> </a:t>
            </a:r>
            <a:r>
              <a:rPr lang="hr-HR" sz="1800" dirty="0" err="1">
                <a:effectLst/>
                <a:latin typeface="Calibri" panose="020F0502020204030204" pitchFamily="34" charset="0"/>
                <a:ea typeface="Times New Roman" panose="02020603050405020304" pitchFamily="18" charset="0"/>
              </a:rPr>
              <a:t>checking</a:t>
            </a:r>
            <a:r>
              <a:rPr lang="hr-HR" sz="1800" dirty="0">
                <a:effectLst/>
                <a:latin typeface="Calibri" panose="020F0502020204030204" pitchFamily="34" charset="0"/>
                <a:ea typeface="Times New Roman" panose="02020603050405020304" pitchFamily="18" charset="0"/>
              </a:rPr>
              <a:t>, uključujući sposobnost kritičkog mišljenja, analize izvora i evaluacije informacija.</a:t>
            </a: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17B23D49-3096-4789-AB86-8483ACABABEF}"/>
              </a:ext>
            </a:extLst>
          </p:cNvPr>
          <p:cNvSpPr txBox="1"/>
          <p:nvPr/>
        </p:nvSpPr>
        <p:spPr>
          <a:xfrm>
            <a:off x="159701" y="4226715"/>
            <a:ext cx="11769632" cy="1328569"/>
          </a:xfrm>
          <a:prstGeom prst="rect">
            <a:avLst/>
          </a:prstGeom>
          <a:noFill/>
        </p:spPr>
        <p:txBody>
          <a:bodyPr wrap="square">
            <a:spAutoFit/>
          </a:bodyPr>
          <a:lstStyle/>
          <a:p>
            <a:pPr marL="342900" lvl="0" indent="-342900" algn="just">
              <a:spcAft>
                <a:spcPts val="10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Digitalne vještine:</a:t>
            </a:r>
            <a:r>
              <a:rPr lang="hr-HR" sz="1800" dirty="0">
                <a:effectLst/>
                <a:latin typeface="Calibri" panose="020F0502020204030204" pitchFamily="34" charset="0"/>
                <a:ea typeface="Times New Roman" panose="02020603050405020304" pitchFamily="18" charset="0"/>
                <a:cs typeface="Calibri" panose="020F0502020204030204" pitchFamily="34" charset="0"/>
              </a:rPr>
              <a:t> Osigurati da studenti steknu digitalne vještine potrebne za korištenje alata za provjeru činjenica, pretraživanje podataka i rad s digitalnim platformama.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Komunikacijske vještine:</a:t>
            </a:r>
            <a:r>
              <a:rPr lang="hr-HR" sz="1800" dirty="0">
                <a:effectLst/>
                <a:latin typeface="Calibri" panose="020F0502020204030204" pitchFamily="34" charset="0"/>
                <a:ea typeface="Times New Roman" panose="02020603050405020304" pitchFamily="18" charset="0"/>
                <a:cs typeface="Calibri" panose="020F0502020204030204" pitchFamily="34" charset="0"/>
              </a:rPr>
              <a:t> Podučavati studente kako efikasno komunicirati svoje nalaze, bilo kroz pisane izvještaje, vizualizacije podataka ili prezentacije.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939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1897186"/>
          </a:xfrm>
          <a:prstGeom prst="rect">
            <a:avLst/>
          </a:prstGeom>
          <a:noFill/>
        </p:spPr>
        <p:txBody>
          <a:bodyPr wrap="square" rtlCol="0">
            <a:spAutoFit/>
          </a:bodyPr>
          <a:lstStyle/>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Pružanje praktičnog iskustva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Praktične radionice:</a:t>
            </a:r>
            <a:r>
              <a:rPr lang="hr-HR" sz="1800">
                <a:effectLst/>
                <a:latin typeface="Calibri" panose="020F0502020204030204" pitchFamily="34" charset="0"/>
                <a:ea typeface="Times New Roman" panose="02020603050405020304" pitchFamily="18" charset="0"/>
                <a:cs typeface="Calibri" panose="020F0502020204030204" pitchFamily="34" charset="0"/>
              </a:rPr>
              <a:t> Organizirati praktične radionice i projekte gdje studenti mogu raditi na stvarnim primjerima provjere činjenica.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Stažiranja i partnerstva:</a:t>
            </a:r>
            <a:r>
              <a:rPr lang="hr-HR" sz="1800">
                <a:effectLst/>
                <a:latin typeface="Calibri" panose="020F0502020204030204" pitchFamily="34" charset="0"/>
                <a:ea typeface="Times New Roman" panose="02020603050405020304" pitchFamily="18" charset="0"/>
                <a:cs typeface="Calibri" panose="020F0502020204030204" pitchFamily="34" charset="0"/>
              </a:rPr>
              <a:t> Omogućiti studentima stažiranja i partnerstva s organizacijama za fact checking, medijima i nevladinim organizacijama kako bi stekli stvarno radno iskustvo.</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3745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4270143"/>
          </a:xfrm>
          <a:prstGeom prst="rect">
            <a:avLst/>
          </a:prstGeom>
          <a:noFill/>
        </p:spPr>
        <p:txBody>
          <a:bodyPr wrap="square" rtlCol="0">
            <a:spAutoFit/>
          </a:bodyPr>
          <a:lstStyle/>
          <a:p>
            <a:pPr algn="just">
              <a:lnSpc>
                <a:spcPct val="115000"/>
              </a:lnSpc>
              <a:spcAft>
                <a:spcPts val="1000"/>
              </a:spcAft>
            </a:pPr>
            <a:r>
              <a:rPr lang="hr-HR" sz="1800" b="1" i="1">
                <a:effectLst/>
                <a:latin typeface="Calibri" panose="020F0502020204030204" pitchFamily="34" charset="0"/>
                <a:ea typeface="Times New Roman" panose="02020603050405020304" pitchFamily="18" charset="0"/>
                <a:cs typeface="Calibri" panose="020F0502020204030204" pitchFamily="34" charset="0"/>
              </a:rPr>
              <a:t>Razmatranje zahtjeva tržišta rada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Identifikacija relevantnih sektora i poslova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Sektori:</a:t>
            </a:r>
            <a:r>
              <a:rPr lang="hr-HR" sz="1800">
                <a:effectLst/>
                <a:latin typeface="Calibri" panose="020F0502020204030204" pitchFamily="34" charset="0"/>
                <a:ea typeface="Times New Roman" panose="02020603050405020304" pitchFamily="18" charset="0"/>
                <a:cs typeface="Calibri" panose="020F0502020204030204" pitchFamily="34" charset="0"/>
              </a:rPr>
              <a:t> Prepoznati sektore gdje su vještine fact-checkinga najpotrebnije, kao što su novinarstvo, digitalni marketing, odnosi s javnošću, politika, nevladine organizacije i akademske istraživačke institucije.</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Poslovi:</a:t>
            </a:r>
            <a:r>
              <a:rPr lang="hr-HR" sz="1800">
                <a:effectLst/>
                <a:latin typeface="Calibri" panose="020F0502020204030204" pitchFamily="34" charset="0"/>
                <a:ea typeface="Times New Roman" panose="02020603050405020304" pitchFamily="18" charset="0"/>
                <a:cs typeface="Calibri" panose="020F0502020204030204" pitchFamily="34" charset="0"/>
              </a:rPr>
              <a:t> Definirati specifične poslove koji zahtijevaju vještine fact-checkinga, poput novinara, analitičara, specijalista za digitalne medije, istraživača i edukatora.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Uska suradnja s industrijom</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Savjetodavni odbori:</a:t>
            </a:r>
            <a:r>
              <a:rPr lang="hr-HR" sz="1800">
                <a:effectLst/>
                <a:latin typeface="Calibri" panose="020F0502020204030204" pitchFamily="34" charset="0"/>
                <a:ea typeface="Times New Roman" panose="02020603050405020304" pitchFamily="18" charset="0"/>
                <a:cs typeface="Calibri" panose="020F0502020204030204" pitchFamily="34" charset="0"/>
              </a:rPr>
              <a:t> Osnivanje savjetodavnih odbora s predstavnicima iz industrije kako bi se osiguralo da kurikulum odgovara potrebama tržišta rada.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Ankete i istraživanja:</a:t>
            </a:r>
            <a:r>
              <a:rPr lang="hr-HR" sz="1800">
                <a:effectLst/>
                <a:latin typeface="Calibri" panose="020F0502020204030204" pitchFamily="34" charset="0"/>
                <a:ea typeface="Times New Roman" panose="02020603050405020304" pitchFamily="18" charset="0"/>
                <a:cs typeface="Calibri" panose="020F0502020204030204" pitchFamily="34" charset="0"/>
              </a:rPr>
              <a:t> Provođenje redovnih anketa i istraživanja među poslodavcima kako bi se identificirale promjene u potrebama tržišta rada i prilagodio kurikulum u skladu s tim.</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5962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4D1D06F5-A018-4060-8103-264B5C7C2E5A}"/>
              </a:ext>
            </a:extLst>
          </p:cNvPr>
          <p:cNvSpPr txBox="1"/>
          <p:nvPr/>
        </p:nvSpPr>
        <p:spPr>
          <a:xfrm>
            <a:off x="574850" y="2161858"/>
            <a:ext cx="10829024" cy="1897186"/>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Razvoj kurikuluma usmjerenog na karijeru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Struktura programa:</a:t>
            </a:r>
            <a:r>
              <a:rPr lang="hr-HR" sz="1800" dirty="0">
                <a:effectLst/>
                <a:latin typeface="Calibri" panose="020F0502020204030204" pitchFamily="34" charset="0"/>
                <a:ea typeface="Times New Roman" panose="02020603050405020304" pitchFamily="18" charset="0"/>
                <a:cs typeface="Calibri" panose="020F0502020204030204" pitchFamily="34" charset="0"/>
              </a:rPr>
              <a:t> Strukturiranje programa tako da studenti stječu specifične vještine i znanja koja su tražena na tržištu rada, uključujući tehničke vještine, kritičko mišljenje i sposobnost komunikacije.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Certifikati i akreditacije:</a:t>
            </a:r>
            <a:r>
              <a:rPr lang="hr-HR" sz="1800" dirty="0">
                <a:effectLst/>
                <a:latin typeface="Calibri" panose="020F0502020204030204" pitchFamily="34" charset="0"/>
                <a:ea typeface="Times New Roman" panose="02020603050405020304" pitchFamily="18" charset="0"/>
                <a:cs typeface="Calibri" panose="020F0502020204030204" pitchFamily="34" charset="0"/>
              </a:rPr>
              <a:t> Pružanje mogućnosti za stjecanje certifikata i akreditacija koje su prepoznate u industriji.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5961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4205767"/>
          </a:xfrm>
          <a:prstGeom prst="rect">
            <a:avLst/>
          </a:prstGeom>
          <a:noFill/>
        </p:spPr>
        <p:txBody>
          <a:bodyPr wrap="square" rtlCol="0">
            <a:spAutoFit/>
          </a:bodyPr>
          <a:lstStyle/>
          <a:p>
            <a:pPr algn="just">
              <a:lnSpc>
                <a:spcPct val="115000"/>
              </a:lnSpc>
              <a:spcAft>
                <a:spcPts val="1000"/>
              </a:spcAft>
            </a:pPr>
            <a:r>
              <a:rPr lang="hr-HR" sz="1800" b="1" i="1">
                <a:effectLst/>
                <a:latin typeface="Calibri" panose="020F0502020204030204" pitchFamily="34" charset="0"/>
                <a:ea typeface="Times New Roman" panose="02020603050405020304" pitchFamily="18" charset="0"/>
                <a:cs typeface="Calibri" panose="020F0502020204030204" pitchFamily="34" charset="0"/>
              </a:rPr>
              <a:t>Primjena praktičnih metoda i alata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Korištenje suvremenih tehnologija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Digitalni alati:</a:t>
            </a:r>
            <a:r>
              <a:rPr lang="hr-HR" sz="1800">
                <a:effectLst/>
                <a:latin typeface="Calibri" panose="020F0502020204030204" pitchFamily="34" charset="0"/>
                <a:ea typeface="Times New Roman" panose="02020603050405020304" pitchFamily="18" charset="0"/>
                <a:cs typeface="Calibri" panose="020F0502020204030204" pitchFamily="34" charset="0"/>
              </a:rPr>
              <a:t> Uključivanje korištenja digitalnih alata i platformi za provjeru činjenica u nastavni plan, poput alata za analizu podataka, prepoznavanje obrazaca i vizualizaciju podataka.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Online platforme:</a:t>
            </a:r>
            <a:r>
              <a:rPr lang="hr-HR" sz="1800">
                <a:effectLst/>
                <a:latin typeface="Calibri" panose="020F0502020204030204" pitchFamily="34" charset="0"/>
                <a:ea typeface="Times New Roman" panose="02020603050405020304" pitchFamily="18" charset="0"/>
                <a:cs typeface="Calibri" panose="020F0502020204030204" pitchFamily="34" charset="0"/>
              </a:rPr>
              <a:t> Korištenje online platformi za suradnju i dijeljenje informacija među studentima i s vanjskim partnerima.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Pružanje resursa i podrške</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Mentorski programi:</a:t>
            </a:r>
            <a:r>
              <a:rPr lang="hr-HR" sz="1800">
                <a:effectLst/>
                <a:latin typeface="Calibri" panose="020F0502020204030204" pitchFamily="34" charset="0"/>
                <a:ea typeface="Times New Roman" panose="02020603050405020304" pitchFamily="18" charset="0"/>
                <a:cs typeface="Calibri" panose="020F0502020204030204" pitchFamily="34" charset="0"/>
              </a:rPr>
              <a:t> Uspostavljanje mentorskih programa gdje iskusni stručnjaci iz industrije mogu pružati smjernice i podršku studentima.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r>
              <a:rPr lang="hr-HR" sz="1800" b="1">
                <a:effectLst/>
                <a:latin typeface="Calibri" panose="020F0502020204030204" pitchFamily="34" charset="0"/>
                <a:ea typeface="Times New Roman" panose="02020603050405020304" pitchFamily="18" charset="0"/>
              </a:rPr>
              <a:t>Resursni centri:</a:t>
            </a:r>
            <a:r>
              <a:rPr lang="hr-HR" sz="1800">
                <a:effectLst/>
                <a:latin typeface="Calibri" panose="020F0502020204030204" pitchFamily="34" charset="0"/>
                <a:ea typeface="Times New Roman" panose="02020603050405020304" pitchFamily="18" charset="0"/>
              </a:rPr>
              <a:t> Stvaranje resursnih centara s pristupom literaturi, alatima i stručnjacima koji mogu pomoći studentima u njihovom učenju i istraživanju.</a:t>
            </a: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485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2149171"/>
            <a:ext cx="11769633" cy="1476045"/>
          </a:xfrm>
          <a:prstGeom prst="rect">
            <a:avLst/>
          </a:prstGeom>
          <a:noFill/>
        </p:spPr>
        <p:txBody>
          <a:bodyPr wrap="square" rtlCol="0">
            <a:spAutoFit/>
          </a:bodyPr>
          <a:lstStyle/>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rPr>
              <a:t>Informacijska zaštita i informacijska sigurnost potrebe su svih naroda i društava i čitavi dijelovi obrazovnih sustava trebaju biti usmjereni na njihovu ugradnju u školske i akademske planove i programe kao i kroz cjeloživotno učenje.</a:t>
            </a:r>
            <a:endParaRPr lang="en-US" dirty="0">
              <a:latin typeface="Calibri" panose="020F0502020204030204" pitchFamily="34" charset="0"/>
              <a:ea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rPr>
              <a:t> </a:t>
            </a:r>
            <a:r>
              <a:rPr lang="hr-HR" sz="1800" b="1" i="1" dirty="0">
                <a:effectLst/>
                <a:latin typeface="Calibri" panose="020F0502020204030204" pitchFamily="34" charset="0"/>
                <a:ea typeface="Times New Roman" panose="02020603050405020304" pitchFamily="18" charset="0"/>
              </a:rPr>
              <a:t>„Svaka informacija je važna, neovisno iz kojeg izvora dolazila, ali mora biti provjerljiva, što može biti izazovno u kontekstu društvenih mreža koje postaju nezaobilazan alat u svakodnevnom radu“ </a:t>
            </a:r>
            <a:endParaRPr lang="hr-HR" b="1"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A8075308-86CB-4010-8C63-95E546CF6506}"/>
              </a:ext>
            </a:extLst>
          </p:cNvPr>
          <p:cNvSpPr txBox="1"/>
          <p:nvPr/>
        </p:nvSpPr>
        <p:spPr>
          <a:xfrm>
            <a:off x="313509" y="3659444"/>
            <a:ext cx="11639005" cy="1200329"/>
          </a:xfrm>
          <a:prstGeom prst="rect">
            <a:avLst/>
          </a:prstGeom>
          <a:noFill/>
        </p:spPr>
        <p:txBody>
          <a:bodyPr wrap="square">
            <a:spAutoFit/>
          </a:bodyPr>
          <a:lstStyle/>
          <a:p>
            <a:r>
              <a:rPr lang="hr-HR" sz="1800" dirty="0">
                <a:effectLst/>
                <a:latin typeface="Calibri" panose="020F0502020204030204" pitchFamily="34" charset="0"/>
                <a:ea typeface="Times New Roman" panose="02020603050405020304" pitchFamily="18" charset="0"/>
              </a:rPr>
              <a:t>Osiguravanje obrazovanja o dezinformacijama u današnjem svijetu ima iznimnu važnost za proces donošenja odluka. Ključno je u tome poticanje drugih na razvijanje sposobnosti prepoznavanja dezinformacija na temelju pružanja alata i izvora za kritičko razmišljanje i provjeru informacija. Stručnjaci smatraju kako edukacija o dezinformacijama može znatno doprinijeti informiranosti ljudi i povećati njihovu otpornost na širenje lažnih informacija. </a:t>
            </a:r>
            <a:endParaRPr lang="hr-HR" dirty="0"/>
          </a:p>
        </p:txBody>
      </p:sp>
      <p:sp>
        <p:nvSpPr>
          <p:cNvPr id="19" name="TextBox 18">
            <a:extLst>
              <a:ext uri="{FF2B5EF4-FFF2-40B4-BE49-F238E27FC236}">
                <a16:creationId xmlns:a16="http://schemas.microsoft.com/office/drawing/2014/main" id="{F1BA877A-0283-4552-8742-9B0458B6A1AC}"/>
              </a:ext>
            </a:extLst>
          </p:cNvPr>
          <p:cNvSpPr txBox="1"/>
          <p:nvPr/>
        </p:nvSpPr>
        <p:spPr>
          <a:xfrm>
            <a:off x="574850" y="1154757"/>
            <a:ext cx="9984292" cy="1292085"/>
          </a:xfrm>
          <a:prstGeom prst="rect">
            <a:avLst/>
          </a:prstGeom>
          <a:noFill/>
        </p:spPr>
        <p:txBody>
          <a:bodyPr wrap="square">
            <a:spAutoFit/>
          </a:bodyPr>
          <a:lstStyle/>
          <a:p>
            <a:pPr>
              <a:lnSpc>
                <a:spcPct val="150000"/>
              </a:lnSpc>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hr-H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INTEGRACIJA FACT-CHECKINGA U AKADEMSKI KURIKU</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LUM</a:t>
            </a:r>
          </a:p>
          <a:p>
            <a:pPr>
              <a:lnSpc>
                <a:spcPct val="150000"/>
              </a:lnSpc>
            </a:pP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Metode</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strategije</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za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uvođenje</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fact-</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checkinga</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u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nastavne</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planove</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programe</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visokog</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obrazovanja</a:t>
            </a:r>
            <a:endPar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hr-HR" dirty="0">
              <a:solidFill>
                <a:srgbClr val="0070C0"/>
              </a:solidFill>
            </a:endParaRPr>
          </a:p>
        </p:txBody>
      </p:sp>
    </p:spTree>
    <p:extLst>
      <p:ext uri="{BB962C8B-B14F-4D97-AF65-F5344CB8AC3E}">
        <p14:creationId xmlns:p14="http://schemas.microsoft.com/office/powerpoint/2010/main" val="925471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4218847"/>
          </a:xfrm>
          <a:prstGeom prst="rect">
            <a:avLst/>
          </a:prstGeom>
          <a:noFill/>
        </p:spPr>
        <p:txBody>
          <a:bodyPr wrap="square" rtlCol="0">
            <a:spAutoFit/>
          </a:bodyPr>
          <a:lstStyle/>
          <a:p>
            <a:pPr algn="just">
              <a:lnSpc>
                <a:spcPct val="115000"/>
              </a:lnSpc>
              <a:spcAft>
                <a:spcPts val="1000"/>
              </a:spcAft>
            </a:pPr>
            <a:r>
              <a:rPr lang="hr-HR" sz="1800" b="1" i="1" dirty="0">
                <a:effectLst/>
                <a:latin typeface="Calibri" panose="020F0502020204030204" pitchFamily="34" charset="0"/>
                <a:ea typeface="Times New Roman" panose="02020603050405020304" pitchFamily="18" charset="0"/>
                <a:cs typeface="Calibri" panose="020F0502020204030204" pitchFamily="34" charset="0"/>
              </a:rPr>
              <a:t>Kontinuirana evaluacija i unapređenje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Povratne informacije studenata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Redovne evaluacije:</a:t>
            </a:r>
            <a:r>
              <a:rPr lang="hr-HR" sz="1800" dirty="0">
                <a:effectLst/>
                <a:latin typeface="Calibri" panose="020F0502020204030204" pitchFamily="34" charset="0"/>
                <a:ea typeface="Times New Roman" panose="02020603050405020304" pitchFamily="18" charset="0"/>
                <a:cs typeface="Calibri" panose="020F0502020204030204" pitchFamily="34" charset="0"/>
              </a:rPr>
              <a:t> Provođenje redovnih evaluacija i prikupljanje povratnih informacija od studenata kako bi se identificirale snage i slabosti kurikuluma.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err="1">
                <a:effectLst/>
                <a:latin typeface="Calibri" panose="020F0502020204030204" pitchFamily="34" charset="0"/>
                <a:ea typeface="Times New Roman" panose="02020603050405020304" pitchFamily="18" charset="0"/>
                <a:cs typeface="Calibri" panose="020F0502020204030204" pitchFamily="34" charset="0"/>
              </a:rPr>
              <a:t>Alumni</a:t>
            </a:r>
            <a:r>
              <a:rPr lang="hr-HR" sz="1800" b="1" dirty="0">
                <a:effectLst/>
                <a:latin typeface="Calibri" panose="020F0502020204030204" pitchFamily="34" charset="0"/>
                <a:ea typeface="Times New Roman" panose="02020603050405020304" pitchFamily="18" charset="0"/>
                <a:cs typeface="Calibri" panose="020F0502020204030204" pitchFamily="34" charset="0"/>
              </a:rPr>
              <a:t> ankete:</a:t>
            </a:r>
            <a:r>
              <a:rPr lang="hr-HR" sz="1800" dirty="0">
                <a:effectLst/>
                <a:latin typeface="Calibri" panose="020F0502020204030204" pitchFamily="34" charset="0"/>
                <a:ea typeface="Times New Roman" panose="02020603050405020304" pitchFamily="18" charset="0"/>
                <a:cs typeface="Calibri" panose="020F0502020204030204" pitchFamily="34" charset="0"/>
              </a:rPr>
              <a:t> Kontaktiranje bivših studenata i prikupljanje njihovih povratnih informacija o korisnosti stečenih vještina na tržištu rada.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Praćenje trendova u industriji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Praćenje promjena:</a:t>
            </a:r>
            <a:r>
              <a:rPr lang="hr-HR" sz="1800" dirty="0">
                <a:effectLst/>
                <a:latin typeface="Calibri" panose="020F0502020204030204" pitchFamily="34" charset="0"/>
                <a:ea typeface="Times New Roman" panose="02020603050405020304" pitchFamily="18" charset="0"/>
                <a:cs typeface="Calibri" panose="020F0502020204030204" pitchFamily="34" charset="0"/>
              </a:rPr>
              <a:t> Kontinuirano praćenje promjena i novih trendova u industriji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a:t>
            </a: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checkinga</a:t>
            </a:r>
            <a:r>
              <a:rPr lang="hr-HR" sz="1800" dirty="0">
                <a:effectLst/>
                <a:latin typeface="Calibri" panose="020F0502020204030204" pitchFamily="34" charset="0"/>
                <a:ea typeface="Times New Roman" panose="02020603050405020304" pitchFamily="18" charset="0"/>
                <a:cs typeface="Calibri" panose="020F0502020204030204" pitchFamily="34" charset="0"/>
              </a:rPr>
              <a:t> kako bi se kurikulum održao relevantnim i ažurnim.</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Suradnja s profesionalnim organizacijama:</a:t>
            </a:r>
            <a:r>
              <a:rPr lang="hr-HR" sz="1800" dirty="0">
                <a:effectLst/>
                <a:latin typeface="Calibri" panose="020F0502020204030204" pitchFamily="34" charset="0"/>
                <a:ea typeface="Times New Roman" panose="02020603050405020304" pitchFamily="18" charset="0"/>
                <a:cs typeface="Calibri" panose="020F0502020204030204" pitchFamily="34" charset="0"/>
              </a:rPr>
              <a:t> Održavanje veze s profesionalnim organizacijama i sudjelovanje na konferencijama kako bi se ostalo u toku s najnovijim praksama i potrebama tržišta rada.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677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209829"/>
            <a:ext cx="11769633" cy="714170"/>
          </a:xfrm>
          <a:prstGeom prst="rect">
            <a:avLst/>
          </a:prstGeom>
          <a:noFill/>
        </p:spPr>
        <p:txBody>
          <a:bodyPr wrap="square" rtlCol="0">
            <a:spAutoFit/>
          </a:bodyPr>
          <a:lstStyle/>
          <a:p>
            <a:pPr lvl="0" algn="just">
              <a:lnSpc>
                <a:spcPct val="107000"/>
              </a:lnSpc>
              <a:spcAft>
                <a:spcPts val="2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hr-H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PRIMJENA FACT-CHECKINGA U ISTRAŽIVAČKIM PROJEKTIMA</a:t>
            </a:r>
          </a:p>
          <a:p>
            <a:pPr algn="just">
              <a:lnSpc>
                <a:spcPct val="115000"/>
              </a:lnSpc>
              <a:spcAft>
                <a:spcPts val="1000"/>
              </a:spcAft>
            </a:pPr>
            <a:r>
              <a:rPr lang="hr-HR" sz="1100" dirty="0">
                <a:effectLst/>
                <a:latin typeface="Calibri" panose="020F0502020204030204" pitchFamily="34" charset="0"/>
                <a:ea typeface="Times New Roman" panose="02020603050405020304" pitchFamily="18" charset="0"/>
                <a:cs typeface="Calibri" panose="020F0502020204030204" pitchFamily="34" charset="0"/>
              </a:rPr>
              <a:t> </a:t>
            </a:r>
            <a:r>
              <a:rPr lang="hr-HR"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Kako koristiti </a:t>
            </a:r>
            <a:r>
              <a:rPr lang="hr-HR" b="1" i="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fact-checking</a:t>
            </a:r>
            <a:r>
              <a:rPr lang="hr-HR"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metodologiju u istraživačkim projektima na razini visokog obrazovanja</a:t>
            </a: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93BEDEA0-E5F9-4195-917B-EE894F3F550A}"/>
              </a:ext>
            </a:extLst>
          </p:cNvPr>
          <p:cNvSpPr txBox="1"/>
          <p:nvPr/>
        </p:nvSpPr>
        <p:spPr>
          <a:xfrm>
            <a:off x="57376" y="1973594"/>
            <a:ext cx="11974284" cy="3665362"/>
          </a:xfrm>
          <a:prstGeom prst="rect">
            <a:avLst/>
          </a:prstGeom>
          <a:noFill/>
        </p:spPr>
        <p:txBody>
          <a:bodyPr wrap="square">
            <a:spAutoFit/>
          </a:bodyPr>
          <a:lstStyle/>
          <a:p>
            <a:pPr algn="just">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Korištenje </a:t>
            </a:r>
            <a:r>
              <a:rPr lang="hr-HR" sz="1800" b="1" dirty="0" err="1">
                <a:effectLst/>
                <a:latin typeface="Calibri" panose="020F0502020204030204" pitchFamily="34" charset="0"/>
                <a:ea typeface="Times New Roman" panose="02020603050405020304" pitchFamily="18" charset="0"/>
                <a:cs typeface="Calibri" panose="020F0502020204030204" pitchFamily="34" charset="0"/>
              </a:rPr>
              <a:t>fact-checking</a:t>
            </a:r>
            <a:r>
              <a:rPr lang="hr-HR" sz="1800" b="1" dirty="0">
                <a:effectLst/>
                <a:latin typeface="Calibri" panose="020F0502020204030204" pitchFamily="34" charset="0"/>
                <a:ea typeface="Times New Roman" panose="02020603050405020304" pitchFamily="18" charset="0"/>
                <a:cs typeface="Calibri" panose="020F0502020204030204" pitchFamily="34" charset="0"/>
              </a:rPr>
              <a:t> metodologije u istraživačkim projektima na razini visokog obrazovanja može značajno poboljšati kvalitetu i vjerodostojnost istraživanja</a:t>
            </a: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a:t>
            </a:r>
            <a:r>
              <a:rPr lang="hr-HR" sz="1800" dirty="0">
                <a:effectLst/>
                <a:latin typeface="Calibri" panose="020F0502020204030204" pitchFamily="34" charset="0"/>
                <a:ea typeface="Times New Roman" panose="02020603050405020304" pitchFamily="18" charset="0"/>
                <a:cs typeface="Calibri" panose="020F0502020204030204" pitchFamily="34" charset="0"/>
              </a:rPr>
              <a:t> metodologija pomaže osigurati da se informacije koje se koriste u istraživanju temelje na točnim i provjerenim podacima. U nastavku je predložena metodologija koja se može integrirati u istraživačke projekte.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Osnovna načela </a:t>
            </a:r>
            <a:r>
              <a:rPr lang="hr-HR" sz="1800" b="1" dirty="0" err="1">
                <a:effectLst/>
                <a:latin typeface="Calibri" panose="020F0502020204030204" pitchFamily="34" charset="0"/>
                <a:ea typeface="Times New Roman" panose="02020603050405020304" pitchFamily="18" charset="0"/>
                <a:cs typeface="Calibri" panose="020F0502020204030204" pitchFamily="34" charset="0"/>
              </a:rPr>
              <a:t>fact-checkinga</a:t>
            </a:r>
            <a:r>
              <a:rPr lang="hr-HR" sz="1800" b="1" dirty="0">
                <a:effectLst/>
                <a:latin typeface="Calibri" panose="020F0502020204030204" pitchFamily="34" charset="0"/>
                <a:ea typeface="Times New Roman" panose="02020603050405020304" pitchFamily="18" charset="0"/>
                <a:cs typeface="Calibri" panose="020F0502020204030204" pitchFamily="34" charset="0"/>
              </a:rPr>
              <a:t> u istraživanju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Kritičko razmišljanje:</a:t>
            </a:r>
            <a:r>
              <a:rPr lang="hr-HR" sz="1800" dirty="0">
                <a:effectLst/>
                <a:latin typeface="Calibri" panose="020F0502020204030204" pitchFamily="34" charset="0"/>
                <a:ea typeface="Times New Roman" panose="02020603050405020304" pitchFamily="18" charset="0"/>
                <a:cs typeface="Calibri" panose="020F0502020204030204" pitchFamily="34" charset="0"/>
              </a:rPr>
              <a:t> Poticanje kritičkog pristupa svim informacijama. Studenti trebaju naučiti preispitivati izvore informacija, analizirati njihove tvrdnje i provjeravati njihovu vjerodostojnost.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Verifikacija izvora:</a:t>
            </a:r>
            <a:r>
              <a:rPr lang="hr-HR" sz="1800" dirty="0">
                <a:effectLst/>
                <a:latin typeface="Calibri" panose="020F0502020204030204" pitchFamily="34" charset="0"/>
                <a:ea typeface="Times New Roman" panose="02020603050405020304" pitchFamily="18" charset="0"/>
                <a:cs typeface="Calibri" panose="020F0502020204030204" pitchFamily="34" charset="0"/>
              </a:rPr>
              <a:t> Provjera izvora informacija radi utvrđivanja njihove pouzdanosti. Ovo uključuje identifikaciju primarnih i sekundarnih izvora te procjenu njihove relevantnosti i objektivnosti.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Transparentnost:</a:t>
            </a:r>
            <a:r>
              <a:rPr lang="hr-HR" sz="1800" dirty="0">
                <a:effectLst/>
                <a:latin typeface="Calibri" panose="020F0502020204030204" pitchFamily="34" charset="0"/>
                <a:ea typeface="Times New Roman" panose="02020603050405020304" pitchFamily="18" charset="0"/>
                <a:cs typeface="Calibri" panose="020F0502020204030204" pitchFamily="34" charset="0"/>
              </a:rPr>
              <a:t> Osiguravanje transparentnosti u procesu istraživanja, uključujući jasnu dokumentaciju korištenih izvora i metodologija.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134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209829"/>
            <a:ext cx="11769633" cy="375552"/>
          </a:xfrm>
          <a:prstGeom prst="rect">
            <a:avLst/>
          </a:prstGeom>
          <a:noFill/>
        </p:spPr>
        <p:txBody>
          <a:bodyPr wrap="square" rtlCol="0">
            <a:spAutoFit/>
          </a:bodyPr>
          <a:lstStyle/>
          <a:p>
            <a:pPr lvl="0" algn="just">
              <a:lnSpc>
                <a:spcPct val="107000"/>
              </a:lnSpc>
              <a:spcAft>
                <a:spcPts val="2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hr-HR" b="1" i="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AE4177B6-CFFB-4887-8408-772398CA5C1C}"/>
              </a:ext>
            </a:extLst>
          </p:cNvPr>
          <p:cNvPicPr>
            <a:picLocks noChangeAspect="1"/>
          </p:cNvPicPr>
          <p:nvPr/>
        </p:nvPicPr>
        <p:blipFill>
          <a:blip r:embed="rId8"/>
          <a:stretch>
            <a:fillRect/>
          </a:stretch>
        </p:blipFill>
        <p:spPr>
          <a:xfrm>
            <a:off x="719624" y="2388780"/>
            <a:ext cx="10752752" cy="2080440"/>
          </a:xfrm>
          <a:prstGeom prst="rect">
            <a:avLst/>
          </a:prstGeom>
        </p:spPr>
      </p:pic>
    </p:spTree>
    <p:extLst>
      <p:ext uri="{BB962C8B-B14F-4D97-AF65-F5344CB8AC3E}">
        <p14:creationId xmlns:p14="http://schemas.microsoft.com/office/powerpoint/2010/main" val="352281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FE1CC513-8BE8-4B8C-ADCD-5F174511B785}"/>
              </a:ext>
            </a:extLst>
          </p:cNvPr>
          <p:cNvSpPr txBox="1"/>
          <p:nvPr/>
        </p:nvSpPr>
        <p:spPr>
          <a:xfrm>
            <a:off x="477606" y="1366202"/>
            <a:ext cx="11133824" cy="3823354"/>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Implementacija metodologije </a:t>
            </a:r>
            <a:r>
              <a:rPr lang="hr-HR" sz="1800" b="1" dirty="0" err="1">
                <a:effectLst/>
                <a:latin typeface="Calibri" panose="020F0502020204030204" pitchFamily="34" charset="0"/>
                <a:ea typeface="Times New Roman" panose="02020603050405020304" pitchFamily="18" charset="0"/>
                <a:cs typeface="Calibri" panose="020F0502020204030204" pitchFamily="34" charset="0"/>
              </a:rPr>
              <a:t>fact-checkinga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Prikupljanje podataka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Studente treba podučiti kako identificirati relevantne i pouzdane izvore informacija, uključujući akademske članke, vladine izvještaje, statističke baze podataka i druge verificirane izvore.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Korištenje više izvora za potvrdu točnosti informacija. Osvrtanje na kredibilitet autora i publikacija te provjeravanje datuma objave kako bi se osiguralo da su informacije ažurirane.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Analiza podataka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Studente treba osposobiti za kritičku analizu prikupljenih podataka, uključujući identifikaciju mogućih pristranosti i grešaka u podacima. Upotreba digitalnih alata i platformi za provjeru činjenica, kao što su Google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a:t>
            </a: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Check</a:t>
            </a:r>
            <a:r>
              <a:rPr lang="hr-HR" sz="1800" dirty="0">
                <a:effectLst/>
                <a:latin typeface="Calibri" panose="020F0502020204030204" pitchFamily="34" charset="0"/>
                <a:ea typeface="Times New Roman" panose="02020603050405020304" pitchFamily="18" charset="0"/>
                <a:cs typeface="Calibri" panose="020F0502020204030204" pitchFamily="34" charset="0"/>
              </a:rPr>
              <a:t> Explorer,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Snopes</a:t>
            </a:r>
            <a:r>
              <a:rPr lang="hr-HR" sz="1800" dirty="0">
                <a:effectLst/>
                <a:latin typeface="Calibri" panose="020F0502020204030204" pitchFamily="34" charset="0"/>
                <a:ea typeface="Times New Roman" panose="02020603050405020304" pitchFamily="18" charset="0"/>
                <a:cs typeface="Calibri" panose="020F0502020204030204" pitchFamily="34" charset="0"/>
              </a:rPr>
              <a:t>, i drugi specijalizirani alati za provjeru informacija.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7538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584228"/>
            <a:ext cx="11769633" cy="1578637"/>
          </a:xfrm>
          <a:prstGeom prst="rect">
            <a:avLst/>
          </a:prstGeom>
          <a:noFill/>
        </p:spPr>
        <p:txBody>
          <a:bodyPr wrap="square" rtlCol="0">
            <a:spAutoFit/>
          </a:bodyPr>
          <a:lstStyle/>
          <a:p>
            <a:pPr marL="342900" lvl="0" indent="-342900" algn="just">
              <a:lnSpc>
                <a:spcPct val="115000"/>
              </a:lnSpc>
              <a:spcAft>
                <a:spcPts val="1000"/>
              </a:spcAft>
              <a:buFont typeface="Wingdings" panose="05000000000000000000" pitchFamily="2"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Dokumentacija i izvještavanje</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a:effectLst/>
                <a:latin typeface="Calibri" panose="020F0502020204030204" pitchFamily="34" charset="0"/>
                <a:ea typeface="Times New Roman" panose="02020603050405020304" pitchFamily="18" charset="0"/>
                <a:cs typeface="Calibri" panose="020F0502020204030204" pitchFamily="34" charset="0"/>
              </a:rPr>
              <a:t>Detaljno bilježenje svih koraka poduzetih u procesu provjere činjenica, uključujući korištene izvore i metode provjere. </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a:effectLst/>
                <a:latin typeface="Calibri" panose="020F0502020204030204" pitchFamily="34" charset="0"/>
                <a:ea typeface="Times New Roman" panose="02020603050405020304" pitchFamily="18" charset="0"/>
                <a:cs typeface="Calibri" panose="020F0502020204030204" pitchFamily="34" charset="0"/>
              </a:rPr>
              <a:t>U istraživačkim radovima jasno navesti sve korištene izvore i opisati metodologiju provjere činjenica. Ovo uključuje referenciranje svih korištenih materijala i objašnjavanje kako su informacije provjerene.</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7709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4244495"/>
          </a:xfrm>
          <a:prstGeom prst="rect">
            <a:avLst/>
          </a:prstGeom>
          <a:noFill/>
        </p:spPr>
        <p:txBody>
          <a:bodyPr wrap="square" rtlCol="0">
            <a:spAutoFit/>
          </a:bodyPr>
          <a:lstStyle/>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Primjena u istraživačkim projektima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Uvođenje fact-checkinga u metodologiju istraživanja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a:effectLst/>
                <a:latin typeface="Calibri" panose="020F0502020204030204" pitchFamily="34" charset="0"/>
                <a:ea typeface="Times New Roman" panose="02020603050405020304" pitchFamily="18" charset="0"/>
                <a:cs typeface="Calibri" panose="020F0502020204030204" pitchFamily="34" charset="0"/>
              </a:rPr>
              <a:t>U istraživački projekt uključiti metodološki okvir koji obuhvaća korake fact-checkinga. Ovo može uključivati prikupljanje podataka, analizu izvora, provjeru činjenica i dokumentaciju rezultata.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a:effectLst/>
                <a:latin typeface="Calibri" panose="020F0502020204030204" pitchFamily="34" charset="0"/>
                <a:ea typeface="Times New Roman" panose="02020603050405020304" pitchFamily="18" charset="0"/>
                <a:cs typeface="Calibri" panose="020F0502020204030204" pitchFamily="34" charset="0"/>
              </a:rPr>
              <a:t>Poticati korištenje fact-checking metodologije u interdisciplinarnim istraživačkim projektima, gdje se provjeravaju informacije iz različitih disciplina kako bi se dobila sveobuhvatna slika.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Evaluacija i revizija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Peer review:</a:t>
            </a:r>
            <a:r>
              <a:rPr lang="hr-HR" sz="1800">
                <a:effectLst/>
                <a:latin typeface="Calibri" panose="020F0502020204030204" pitchFamily="34" charset="0"/>
                <a:ea typeface="Times New Roman" panose="02020603050405020304" pitchFamily="18" charset="0"/>
                <a:cs typeface="Calibri" panose="020F0502020204030204" pitchFamily="34" charset="0"/>
              </a:rPr>
              <a:t> Uključivanje procesa peer review u kojem drugi istraživači provjeravaju točnost podataka i metodologiju korištenu u istraživanju.</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Korektivne mjere:</a:t>
            </a:r>
            <a:r>
              <a:rPr lang="hr-HR" sz="1800">
                <a:effectLst/>
                <a:latin typeface="Calibri" panose="020F0502020204030204" pitchFamily="34" charset="0"/>
                <a:ea typeface="Times New Roman" panose="02020603050405020304" pitchFamily="18" charset="0"/>
                <a:cs typeface="Calibri" panose="020F0502020204030204" pitchFamily="34" charset="0"/>
              </a:rPr>
              <a:t> U slučaju otkrivanja pogrešaka ili netočnih informacija, osigurati implementaciju korektivnih mjera i ispravljanje podataka.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9986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4244495"/>
          </a:xfrm>
          <a:prstGeom prst="rect">
            <a:avLst/>
          </a:prstGeom>
          <a:noFill/>
        </p:spPr>
        <p:txBody>
          <a:bodyPr wrap="square" rtlCol="0">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Edukacija i obuka studenata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Tečajevi i radionice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Uvođenje predmeta ili modula o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fact-checkingu</a:t>
            </a:r>
            <a:r>
              <a:rPr lang="hr-HR" sz="1800" dirty="0">
                <a:effectLst/>
                <a:latin typeface="Calibri" panose="020F0502020204030204" pitchFamily="34" charset="0"/>
                <a:ea typeface="Times New Roman" panose="02020603050405020304" pitchFamily="18" charset="0"/>
                <a:cs typeface="Calibri" panose="020F0502020204030204" pitchFamily="34" charset="0"/>
              </a:rPr>
              <a:t> u nastavne planove kako bi studenti naučili temeljne principe i metode provjere činjenica.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Organizacija praktičnih radionica gdje studenti mogu primijeniti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a:t>
            </a:r>
            <a:r>
              <a:rPr lang="hr-HR" sz="1800" dirty="0">
                <a:effectLst/>
                <a:latin typeface="Calibri" panose="020F0502020204030204" pitchFamily="34" charset="0"/>
                <a:ea typeface="Times New Roman" panose="02020603050405020304" pitchFamily="18" charset="0"/>
                <a:cs typeface="Calibri" panose="020F0502020204030204" pitchFamily="34" charset="0"/>
              </a:rPr>
              <a:t> metodologiju na stvarnim primjerima i istraživačkim projektima.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Resursi i alati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Stvaranje online biblioteka s resursima, vodičima i alatima za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a:t>
            </a:r>
            <a:r>
              <a:rPr lang="hr-HR" sz="1800" dirty="0">
                <a:effectLst/>
                <a:latin typeface="Calibri" panose="020F0502020204030204" pitchFamily="34" charset="0"/>
                <a:ea typeface="Times New Roman" panose="02020603050405020304" pitchFamily="18" charset="0"/>
                <a:cs typeface="Calibri" panose="020F0502020204030204" pitchFamily="34" charset="0"/>
              </a:rPr>
              <a:t> koje studenti mogu koristiti tokom svojih istraživanja.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Omogućavanje pristupa digitalnim alatima i platformama za provjeru činjenica i osposobljavanje studenata za njihovo korištenje.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7835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3925947"/>
          </a:xfrm>
          <a:prstGeom prst="rect">
            <a:avLst/>
          </a:prstGeom>
          <a:noFill/>
        </p:spPr>
        <p:txBody>
          <a:bodyPr wrap="square" rtlCol="0">
            <a:spAutoFit/>
          </a:bodyPr>
          <a:lstStyle/>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Evaluacija i kontinuirano unapređenje</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Povratne informacije</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a:effectLst/>
                <a:latin typeface="Calibri" panose="020F0502020204030204" pitchFamily="34" charset="0"/>
                <a:ea typeface="Times New Roman" panose="02020603050405020304" pitchFamily="18" charset="0"/>
                <a:cs typeface="Calibri" panose="020F0502020204030204" pitchFamily="34" charset="0"/>
              </a:rPr>
              <a:t>Redovno evaluiranje kurikuluma i metoda podučavanja na osnovu povratnih informacija od studenata i tržišta rada kako bi se osigurala relevantnost i učinkovitost.</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a:effectLst/>
                <a:latin typeface="Calibri" panose="020F0502020204030204" pitchFamily="34" charset="0"/>
                <a:ea typeface="Times New Roman" panose="02020603050405020304" pitchFamily="18" charset="0"/>
                <a:cs typeface="Calibri" panose="020F0502020204030204" pitchFamily="34" charset="0"/>
              </a:rPr>
              <a:t>Korištenje povratnih informacija bivših studenata koji su implementirali fact-checking metodologiju u svojim profesionalnim ili akademskim karijerama.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Praćenje trendova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a:effectLst/>
                <a:latin typeface="Calibri" panose="020F0502020204030204" pitchFamily="34" charset="0"/>
                <a:ea typeface="Times New Roman" panose="02020603050405020304" pitchFamily="18" charset="0"/>
                <a:cs typeface="Calibri" panose="020F0502020204030204" pitchFamily="34" charset="0"/>
              </a:rPr>
              <a:t>Kontinuirano ažuriranje nastavnih programa kako bi bili u skladu s najnovijim trendovima i praksama u oblasti fact-checkinga.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a:effectLst/>
                <a:latin typeface="Calibri" panose="020F0502020204030204" pitchFamily="34" charset="0"/>
                <a:ea typeface="Times New Roman" panose="02020603050405020304" pitchFamily="18" charset="0"/>
                <a:cs typeface="Calibri" panose="020F0502020204030204" pitchFamily="34" charset="0"/>
              </a:rPr>
              <a:t>Održavanje suradnje s industrijom i profesionalnim organizacijama kako bi se osiguralo da kurikulum odgovara trenutnim potrebama tržišta rada.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8599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BA77C31D-CB41-4724-99E3-C04F93959734}"/>
              </a:ext>
            </a:extLst>
          </p:cNvPr>
          <p:cNvSpPr txBox="1"/>
          <p:nvPr/>
        </p:nvSpPr>
        <p:spPr>
          <a:xfrm>
            <a:off x="313509" y="1720840"/>
            <a:ext cx="11234057" cy="2585323"/>
          </a:xfrm>
          <a:prstGeom prst="rect">
            <a:avLst/>
          </a:prstGeom>
          <a:noFill/>
        </p:spPr>
        <p:txBody>
          <a:bodyPr wrap="square">
            <a:spAutoFit/>
          </a:bodyPr>
          <a:lstStyle/>
          <a:p>
            <a:r>
              <a:rPr lang="hr-HR" sz="1800" dirty="0">
                <a:effectLst/>
                <a:latin typeface="Calibri" panose="020F0502020204030204" pitchFamily="34" charset="0"/>
                <a:ea typeface="Times New Roman" panose="02020603050405020304" pitchFamily="18" charset="0"/>
              </a:rPr>
              <a:t>Analizom sadržaja istraživači mogu kvantificirati i analizirati prisutnost, značenje i međusobne odnose tih elemenata. </a:t>
            </a:r>
            <a:endParaRPr lang="en-US" sz="1800" dirty="0">
              <a:effectLst/>
              <a:latin typeface="Calibri" panose="020F0502020204030204" pitchFamily="34" charset="0"/>
              <a:ea typeface="Times New Roman" panose="02020603050405020304" pitchFamily="18" charset="0"/>
            </a:endParaRPr>
          </a:p>
          <a:p>
            <a:endParaRPr lang="en-US" dirty="0">
              <a:latin typeface="Calibri" panose="020F0502020204030204" pitchFamily="34" charset="0"/>
              <a:ea typeface="Times New Roman" panose="02020603050405020304" pitchFamily="18" charset="0"/>
            </a:endParaRPr>
          </a:p>
          <a:p>
            <a:r>
              <a:rPr lang="hr-HR" sz="1800" dirty="0">
                <a:effectLst/>
                <a:latin typeface="Calibri" panose="020F0502020204030204" pitchFamily="34" charset="0"/>
                <a:ea typeface="Times New Roman" panose="02020603050405020304" pitchFamily="18" charset="0"/>
              </a:rPr>
              <a:t>Na primjer, istraživači mogu koristiti analizu sadržaja kako bi procijenili jezik koji se koristi u novinskom članku radi otkrivanja pristranosti ili tendencija. </a:t>
            </a:r>
            <a:endParaRPr lang="en-US" sz="1800" dirty="0">
              <a:effectLst/>
              <a:latin typeface="Calibri" panose="020F0502020204030204" pitchFamily="34" charset="0"/>
              <a:ea typeface="Times New Roman" panose="02020603050405020304" pitchFamily="18" charset="0"/>
            </a:endParaRPr>
          </a:p>
          <a:p>
            <a:endParaRPr lang="en-US" dirty="0">
              <a:latin typeface="Calibri" panose="020F0502020204030204" pitchFamily="34" charset="0"/>
              <a:ea typeface="Times New Roman" panose="02020603050405020304" pitchFamily="18" charset="0"/>
            </a:endParaRPr>
          </a:p>
          <a:p>
            <a:r>
              <a:rPr lang="hr-HR" sz="1800" dirty="0">
                <a:effectLst/>
                <a:latin typeface="Calibri" panose="020F0502020204030204" pitchFamily="34" charset="0"/>
                <a:ea typeface="Times New Roman" panose="02020603050405020304" pitchFamily="18" charset="0"/>
              </a:rPr>
              <a:t>Na temelju takve analize, mogu se izvoditi zaključci o porukama unutar teksta, autorima, publici, pa čak i o kulturi i vremenu u kojem je tekst nastao. Izvori podataka za analizu sadržaja mogu uključivati intervjue, otvorena pitanja, terenske bilješke, razgovore ili gotovo svaku vrstu komunikativnog jezika, poput knjiga, eseja, novinskih članaka, govora ili povijesnih dokumenata. Jedna istraživačka studija može obuhvatiti analizu različitih vrsta tekstova. </a:t>
            </a:r>
            <a:endParaRPr lang="hr-HR" dirty="0"/>
          </a:p>
        </p:txBody>
      </p:sp>
    </p:spTree>
    <p:extLst>
      <p:ext uri="{BB962C8B-B14F-4D97-AF65-F5344CB8AC3E}">
        <p14:creationId xmlns:p14="http://schemas.microsoft.com/office/powerpoint/2010/main" val="3939625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24224"/>
            <a:ext cx="11769633" cy="392159"/>
          </a:xfrm>
          <a:prstGeom prst="rect">
            <a:avLst/>
          </a:prstGeom>
          <a:noFill/>
        </p:spPr>
        <p:txBody>
          <a:bodyPr wrap="square" rtlCol="0">
            <a:spAutoFit/>
          </a:bodyPr>
          <a:lstStyle/>
          <a:p>
            <a:pPr algn="just">
              <a:lnSpc>
                <a:spcPct val="115000"/>
              </a:lnSpc>
              <a:spcAft>
                <a:spcPts val="1000"/>
              </a:spcAft>
            </a:pPr>
            <a:r>
              <a:rPr lang="hr-HR"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Integracija provjere činjenica u metodologiju istraživanja i prikupljanje podataka</a:t>
            </a: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0A624C41-334E-46D8-9781-2BAF0C313ED1}"/>
              </a:ext>
            </a:extLst>
          </p:cNvPr>
          <p:cNvSpPr txBox="1"/>
          <p:nvPr/>
        </p:nvSpPr>
        <p:spPr>
          <a:xfrm>
            <a:off x="313509" y="1935335"/>
            <a:ext cx="11260182" cy="1264642"/>
          </a:xfrm>
          <a:prstGeom prst="rect">
            <a:avLst/>
          </a:prstGeom>
          <a:noFill/>
        </p:spPr>
        <p:txBody>
          <a:bodyPr wrap="square">
            <a:spAutoFit/>
          </a:bodyPr>
          <a:lstStyle/>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Istraživači se moraju usredotočiti na teme od javnog interesa i slijediti jasnu i transparentnu metodologiju koja objašnjava zašto i kako se određena pitanja odabiru i istražuju. Kako bi se osigurala najviša razina točnosti, nalazi moraju biti potkrijepljeni i provjereni izvorima te isporučeni preciznim i činjeničnim jezikom kako bi javnost bila informirana o točnosti informacija koje konzumiraju.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798D4DAF-AE45-42E4-9652-29955AC8F30E}"/>
              </a:ext>
            </a:extLst>
          </p:cNvPr>
          <p:cNvSpPr txBox="1"/>
          <p:nvPr/>
        </p:nvSpPr>
        <p:spPr>
          <a:xfrm>
            <a:off x="313509" y="3394402"/>
            <a:ext cx="11260182" cy="1347805"/>
          </a:xfrm>
          <a:prstGeom prst="rect">
            <a:avLst/>
          </a:prstGeom>
          <a:noFill/>
        </p:spPr>
        <p:txBody>
          <a:bodyPr wrap="square">
            <a:spAutoFit/>
          </a:bodyPr>
          <a:lstStyle/>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Polazište su renomirane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novinske agencije</a:t>
            </a: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akademska istraživanja i publikacije</a:t>
            </a: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vladine agencije i institucije </a:t>
            </a:r>
            <a:r>
              <a:rPr lang="hr-HR" sz="1800" dirty="0">
                <a:effectLst/>
                <a:latin typeface="Calibri" panose="020F0502020204030204" pitchFamily="34" charset="0"/>
                <a:ea typeface="Times New Roman" panose="02020603050405020304" pitchFamily="18" charset="0"/>
                <a:cs typeface="Calibri" panose="020F0502020204030204" pitchFamily="34" charset="0"/>
              </a:rPr>
              <a:t>(npr. Državni zavod za statistiku pruža relevantne i ažurirane informacije koje su ključne za provjeru činjenica),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radovi stručnjaka i analitičara </a:t>
            </a:r>
            <a:r>
              <a:rPr lang="hr-HR" sz="1800" dirty="0">
                <a:effectLst/>
                <a:latin typeface="Calibri" panose="020F0502020204030204" pitchFamily="34" charset="0"/>
                <a:ea typeface="Times New Roman" panose="02020603050405020304" pitchFamily="18" charset="0"/>
                <a:cs typeface="Calibri" panose="020F0502020204030204" pitchFamily="34" charset="0"/>
              </a:rPr>
              <a:t>(pružaju duboko razumijevanje i specifična znanja koja su ključna za točnu provjeru činjenica) te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neovisne organizacije za provjeru činjenica </a:t>
            </a:r>
            <a:r>
              <a:rPr lang="hr-HR" sz="1800" dirty="0">
                <a:effectLst/>
                <a:latin typeface="Calibri" panose="020F0502020204030204" pitchFamily="34" charset="0"/>
                <a:ea typeface="Times New Roman" panose="02020603050405020304" pitchFamily="18" charset="0"/>
                <a:cs typeface="Calibri" panose="020F0502020204030204" pitchFamily="34" charset="0"/>
              </a:rPr>
              <a:t>(FactCheck.org,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PolitiFact</a:t>
            </a: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Snopes</a:t>
            </a: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Poynter</a:t>
            </a: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1353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281FC1F2-991A-471F-AB76-F20B49A7369E}"/>
              </a:ext>
            </a:extLst>
          </p:cNvPr>
          <p:cNvSpPr txBox="1"/>
          <p:nvPr/>
        </p:nvSpPr>
        <p:spPr>
          <a:xfrm>
            <a:off x="810505" y="1997839"/>
            <a:ext cx="10710935" cy="2585323"/>
          </a:xfrm>
          <a:prstGeom prst="rect">
            <a:avLst/>
          </a:prstGeom>
          <a:noFill/>
        </p:spPr>
        <p:txBody>
          <a:bodyPr wrap="square">
            <a:spAutoFit/>
          </a:bodyPr>
          <a:lstStyle/>
          <a:p>
            <a:r>
              <a:rPr lang="hr-HR" sz="1800" dirty="0">
                <a:effectLst/>
                <a:latin typeface="Calibri" panose="020F0502020204030204" pitchFamily="34" charset="0"/>
                <a:ea typeface="Times New Roman" panose="02020603050405020304" pitchFamily="18" charset="0"/>
              </a:rPr>
              <a:t>Važno je biti ljubazan i efikasan u komunikaciji, pružiti provjerene informacije i objasniti zašto je ključno oslanjati se na pouzdane izvore. </a:t>
            </a:r>
            <a:endParaRPr lang="en-US" sz="1800" dirty="0">
              <a:effectLst/>
              <a:latin typeface="Calibri" panose="020F0502020204030204" pitchFamily="34" charset="0"/>
              <a:ea typeface="Times New Roman" panose="02020603050405020304" pitchFamily="18" charset="0"/>
            </a:endParaRPr>
          </a:p>
          <a:p>
            <a:endParaRPr lang="en-US" dirty="0">
              <a:latin typeface="Calibri" panose="020F0502020204030204" pitchFamily="34" charset="0"/>
              <a:ea typeface="Times New Roman" panose="02020603050405020304" pitchFamily="18" charset="0"/>
            </a:endParaRPr>
          </a:p>
          <a:p>
            <a:r>
              <a:rPr lang="hr-HR" sz="1800" dirty="0">
                <a:effectLst/>
                <a:latin typeface="Calibri" panose="020F0502020204030204" pitchFamily="34" charset="0"/>
                <a:ea typeface="Times New Roman" panose="02020603050405020304" pitchFamily="18" charset="0"/>
              </a:rPr>
              <a:t>Takav pristup može imati veći utjecaj na promjenu nečijeg mišljenja nego napad ili osuda. </a:t>
            </a:r>
            <a:endParaRPr lang="en-US" sz="1800" dirty="0">
              <a:effectLst/>
              <a:latin typeface="Calibri" panose="020F0502020204030204" pitchFamily="34" charset="0"/>
              <a:ea typeface="Times New Roman" panose="02020603050405020304" pitchFamily="18" charset="0"/>
            </a:endParaRPr>
          </a:p>
          <a:p>
            <a:endParaRPr lang="en-US" dirty="0">
              <a:latin typeface="Calibri" panose="020F0502020204030204" pitchFamily="34" charset="0"/>
              <a:ea typeface="Times New Roman" panose="02020603050405020304" pitchFamily="18" charset="0"/>
            </a:endParaRPr>
          </a:p>
          <a:p>
            <a:r>
              <a:rPr lang="hr-HR" sz="1800" dirty="0">
                <a:effectLst/>
                <a:latin typeface="Calibri" panose="020F0502020204030204" pitchFamily="34" charset="0"/>
                <a:ea typeface="Times New Roman" panose="02020603050405020304" pitchFamily="18" charset="0"/>
              </a:rPr>
              <a:t>Pametno dijeljenje provjerenih informacija ključno je u borbi protiv dezinformacija i izgradnji pouzdane informacijske zajednice. </a:t>
            </a:r>
            <a:endParaRPr lang="en-US" sz="1800" dirty="0">
              <a:effectLst/>
              <a:latin typeface="Calibri" panose="020F0502020204030204" pitchFamily="34" charset="0"/>
              <a:ea typeface="Times New Roman" panose="02020603050405020304" pitchFamily="18" charset="0"/>
            </a:endParaRPr>
          </a:p>
          <a:p>
            <a:endParaRPr lang="en-US" dirty="0">
              <a:latin typeface="Calibri" panose="020F0502020204030204" pitchFamily="34" charset="0"/>
              <a:ea typeface="Times New Roman" panose="02020603050405020304" pitchFamily="18" charset="0"/>
            </a:endParaRPr>
          </a:p>
          <a:p>
            <a:r>
              <a:rPr lang="hr-HR" sz="1800" b="1" dirty="0">
                <a:effectLst/>
                <a:latin typeface="Calibri" panose="020F0502020204030204" pitchFamily="34" charset="0"/>
                <a:ea typeface="Times New Roman" panose="02020603050405020304" pitchFamily="18" charset="0"/>
              </a:rPr>
              <a:t>Svatko od nas treba biti odgovoran u pristupu informacijama i pomoći drugima da budu bolje informirani. </a:t>
            </a:r>
            <a:endParaRPr lang="hr-HR" b="1" dirty="0"/>
          </a:p>
        </p:txBody>
      </p:sp>
    </p:spTree>
    <p:extLst>
      <p:ext uri="{BB962C8B-B14F-4D97-AF65-F5344CB8AC3E}">
        <p14:creationId xmlns:p14="http://schemas.microsoft.com/office/powerpoint/2010/main" val="1547117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1794594"/>
          </a:xfrm>
          <a:prstGeom prst="rect">
            <a:avLst/>
          </a:prstGeom>
          <a:noFill/>
        </p:spPr>
        <p:txBody>
          <a:bodyPr wrap="square" rtlCol="0">
            <a:spAutoFit/>
          </a:bodyPr>
          <a:lstStyle/>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Integracija provjere činjenica u metodologiju istraživanja i prikupljanje podataka ključno je za osiguranje kvalitete i vjerodostojnosti istraživačkih projekata.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Kroz </a:t>
            </a:r>
            <a:r>
              <a:rPr lang="hr-HR" sz="1800" b="1" u="sng" dirty="0">
                <a:effectLst/>
                <a:latin typeface="Calibri" panose="020F0502020204030204" pitchFamily="34" charset="0"/>
                <a:ea typeface="Times New Roman" panose="02020603050405020304" pitchFamily="18" charset="0"/>
                <a:cs typeface="Calibri" panose="020F0502020204030204" pitchFamily="34" charset="0"/>
              </a:rPr>
              <a:t>jasnu definiciju metodologije, rigorozno prikupljanje i evaluaciju podataka, transparentno izvještavanje te kontinuiranu edukaciju i evaluaciju, istraživači mogu osigurati da njihova istraživanja budu temeljena na točnim i provjerenim informacijama</a:t>
            </a:r>
            <a:r>
              <a:rPr lang="hr-HR" sz="1800" dirty="0">
                <a:effectLst/>
                <a:latin typeface="Calibri" panose="020F0502020204030204" pitchFamily="34" charset="0"/>
                <a:ea typeface="Times New Roman" panose="02020603050405020304" pitchFamily="18" charset="0"/>
                <a:cs typeface="Calibri" panose="020F0502020204030204" pitchFamily="34" charset="0"/>
              </a:rPr>
              <a:t>, čime doprinose vjerodostojnosti i korisnosti svojih istraživanja.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A53AD9DB-F114-4B33-A650-ECB101CC5E91}"/>
              </a:ext>
            </a:extLst>
          </p:cNvPr>
          <p:cNvSpPr txBox="1"/>
          <p:nvPr/>
        </p:nvSpPr>
        <p:spPr>
          <a:xfrm>
            <a:off x="313509" y="3387837"/>
            <a:ext cx="11769633" cy="1578637"/>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Definiranje metodologije istraživanja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Postavljanje ciljeva: </a:t>
            </a:r>
            <a:r>
              <a:rPr lang="hr-HR" sz="1800" dirty="0">
                <a:effectLst/>
                <a:latin typeface="Calibri" panose="020F0502020204030204" pitchFamily="34" charset="0"/>
                <a:ea typeface="Times New Roman" panose="02020603050405020304" pitchFamily="18" charset="0"/>
                <a:cs typeface="Calibri" panose="020F0502020204030204" pitchFamily="34" charset="0"/>
              </a:rPr>
              <a:t>Jasno definiranje istraživačkih ciljeva i pitanja koja se istražuju.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Razvoj istraživačkog okvira:</a:t>
            </a:r>
            <a:r>
              <a:rPr lang="hr-HR" sz="1800" dirty="0">
                <a:effectLst/>
                <a:latin typeface="Calibri" panose="020F0502020204030204" pitchFamily="34" charset="0"/>
                <a:ea typeface="Times New Roman" panose="02020603050405020304" pitchFamily="18" charset="0"/>
                <a:cs typeface="Calibri" panose="020F0502020204030204" pitchFamily="34" charset="0"/>
              </a:rPr>
              <a:t> Uspostavljanje istraživačkog okvira koji uključuje provjeru činjenica kao ključni korak. To može uključivati identifikaciju relevantnih izvora, metodologija prikupljanja podataka i analiza podataka.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4577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3288849"/>
          </a:xfrm>
          <a:prstGeom prst="rect">
            <a:avLst/>
          </a:prstGeom>
          <a:noFill/>
        </p:spPr>
        <p:txBody>
          <a:bodyPr wrap="square" rtlCol="0">
            <a:spAutoFit/>
          </a:bodyPr>
          <a:lstStyle/>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Prikupljanje podataka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Identifikacija izvora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Primarni izvori:</a:t>
            </a:r>
            <a:r>
              <a:rPr lang="hr-HR" sz="1800">
                <a:effectLst/>
                <a:latin typeface="Calibri" panose="020F0502020204030204" pitchFamily="34" charset="0"/>
                <a:ea typeface="Times New Roman" panose="02020603050405020304" pitchFamily="18" charset="0"/>
                <a:cs typeface="Calibri" panose="020F0502020204030204" pitchFamily="34" charset="0"/>
              </a:rPr>
              <a:t> Korištenje izvornih podataka koji su izravno prikupljeni kroz intervjue, ankete, eksperimentalne studije itd.</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Sekundarni izvori:</a:t>
            </a:r>
            <a:r>
              <a:rPr lang="hr-HR" sz="1800">
                <a:effectLst/>
                <a:latin typeface="Calibri" panose="020F0502020204030204" pitchFamily="34" charset="0"/>
                <a:ea typeface="Times New Roman" panose="02020603050405020304" pitchFamily="18" charset="0"/>
                <a:cs typeface="Calibri" panose="020F0502020204030204" pitchFamily="34" charset="0"/>
              </a:rPr>
              <a:t> Korištenje postojećih podataka iz pouzdanih i verificiranih izvora kao što su akademski radovi, vladini izvještaji, statistički podaci i publikacije renomiranih organizacija.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a:effectLst/>
                <a:latin typeface="Calibri" panose="020F0502020204030204" pitchFamily="34" charset="0"/>
                <a:ea typeface="Times New Roman" panose="02020603050405020304" pitchFamily="18" charset="0"/>
                <a:cs typeface="Calibri" panose="020F0502020204030204" pitchFamily="34" charset="0"/>
              </a:rPr>
              <a:t>Evaluacija izvora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Vjerodostojnost:</a:t>
            </a:r>
            <a:r>
              <a:rPr lang="hr-HR" sz="1800">
                <a:effectLst/>
                <a:latin typeface="Calibri" panose="020F0502020204030204" pitchFamily="34" charset="0"/>
                <a:ea typeface="Times New Roman" panose="02020603050405020304" pitchFamily="18" charset="0"/>
                <a:cs typeface="Calibri" panose="020F0502020204030204" pitchFamily="34" charset="0"/>
              </a:rPr>
              <a:t> Procjena vjerodostojnosti izvora, uključujući autoritet i reputaciju autora, datum objave i kvalitetu izvora.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Pristranost:</a:t>
            </a:r>
            <a:r>
              <a:rPr lang="hr-HR" sz="1800">
                <a:effectLst/>
                <a:latin typeface="Calibri" panose="020F0502020204030204" pitchFamily="34" charset="0"/>
                <a:ea typeface="Times New Roman" panose="02020603050405020304" pitchFamily="18" charset="0"/>
                <a:cs typeface="Calibri" panose="020F0502020204030204" pitchFamily="34" charset="0"/>
              </a:rPr>
              <a:t> Analiza mogućih pristranosti u izvorima i njihov utjecaj na podatke.</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7675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3288849"/>
          </a:xfrm>
          <a:prstGeom prst="rect">
            <a:avLst/>
          </a:prstGeom>
          <a:noFill/>
        </p:spPr>
        <p:txBody>
          <a:bodyPr wrap="square" rtlCol="0">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Korištenje digitalnih alata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err="1">
                <a:effectLst/>
                <a:latin typeface="Calibri" panose="020F0502020204030204" pitchFamily="34" charset="0"/>
                <a:ea typeface="Times New Roman" panose="02020603050405020304" pitchFamily="18" charset="0"/>
                <a:cs typeface="Calibri" panose="020F0502020204030204" pitchFamily="34" charset="0"/>
              </a:rPr>
              <a:t>Fact-checking</a:t>
            </a:r>
            <a:r>
              <a:rPr lang="hr-HR" sz="1800" b="1" dirty="0">
                <a:effectLst/>
                <a:latin typeface="Calibri" panose="020F0502020204030204" pitchFamily="34" charset="0"/>
                <a:ea typeface="Times New Roman" panose="02020603050405020304" pitchFamily="18" charset="0"/>
                <a:cs typeface="Calibri" panose="020F0502020204030204" pitchFamily="34" charset="0"/>
              </a:rPr>
              <a:t> alati:</a:t>
            </a:r>
            <a:r>
              <a:rPr lang="hr-HR" sz="1800" dirty="0">
                <a:effectLst/>
                <a:latin typeface="Calibri" panose="020F0502020204030204" pitchFamily="34" charset="0"/>
                <a:ea typeface="Times New Roman" panose="02020603050405020304" pitchFamily="18" charset="0"/>
                <a:cs typeface="Calibri" panose="020F0502020204030204" pitchFamily="34" charset="0"/>
              </a:rPr>
              <a:t> Korištenje digitalnih alata za provjeru činjenica kao što su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Snopes</a:t>
            </a:r>
            <a:r>
              <a:rPr lang="hr-HR" sz="1800" dirty="0">
                <a:effectLst/>
                <a:latin typeface="Calibri" panose="020F0502020204030204" pitchFamily="34" charset="0"/>
                <a:ea typeface="Times New Roman" panose="02020603050405020304" pitchFamily="18" charset="0"/>
                <a:cs typeface="Calibri" panose="020F0502020204030204" pitchFamily="34" charset="0"/>
              </a:rPr>
              <a:t>, FactCheck.org, i Google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a:t>
            </a: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Check</a:t>
            </a:r>
            <a:r>
              <a:rPr lang="hr-HR" sz="1800" dirty="0">
                <a:effectLst/>
                <a:latin typeface="Calibri" panose="020F0502020204030204" pitchFamily="34" charset="0"/>
                <a:ea typeface="Times New Roman" panose="02020603050405020304" pitchFamily="18" charset="0"/>
                <a:cs typeface="Calibri" panose="020F0502020204030204" pitchFamily="34" charset="0"/>
              </a:rPr>
              <a:t> Explorer za provjeru vjerodostojnosti informacija.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Analitički alati:</a:t>
            </a:r>
            <a:r>
              <a:rPr lang="hr-HR" sz="1800" dirty="0">
                <a:effectLst/>
                <a:latin typeface="Calibri" panose="020F0502020204030204" pitchFamily="34" charset="0"/>
                <a:ea typeface="Times New Roman" panose="02020603050405020304" pitchFamily="18" charset="0"/>
                <a:cs typeface="Calibri" panose="020F0502020204030204" pitchFamily="34" charset="0"/>
              </a:rPr>
              <a:t> Upotreba alata za analizu podataka i vizualizaciju informacija kao što su Excel, SPSS, R, i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Tableau</a:t>
            </a:r>
            <a:r>
              <a:rPr lang="hr-HR" sz="1800" dirty="0">
                <a:effectLst/>
                <a:latin typeface="Calibri" panose="020F0502020204030204" pitchFamily="34" charset="0"/>
                <a:ea typeface="Times New Roman" panose="02020603050405020304" pitchFamily="18" charset="0"/>
                <a:cs typeface="Calibri" panose="020F0502020204030204" pitchFamily="34"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Analiza podataka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Kritička analiza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Valjanost:</a:t>
            </a:r>
            <a:r>
              <a:rPr lang="hr-HR" sz="1800" dirty="0">
                <a:effectLst/>
                <a:latin typeface="Calibri" panose="020F0502020204030204" pitchFamily="34" charset="0"/>
                <a:ea typeface="Times New Roman" panose="02020603050405020304" pitchFamily="18" charset="0"/>
                <a:cs typeface="Calibri" panose="020F0502020204030204" pitchFamily="34" charset="0"/>
              </a:rPr>
              <a:t> Provjera valjanosti prikupljenih podataka kroz usporedbu s drugim izvorima i analizama.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Pouzdanost:</a:t>
            </a:r>
            <a:r>
              <a:rPr lang="hr-HR" sz="1800" dirty="0">
                <a:effectLst/>
                <a:latin typeface="Calibri" panose="020F0502020204030204" pitchFamily="34" charset="0"/>
                <a:ea typeface="Times New Roman" panose="02020603050405020304" pitchFamily="18" charset="0"/>
                <a:cs typeface="Calibri" panose="020F0502020204030204" pitchFamily="34" charset="0"/>
              </a:rPr>
              <a:t> Procjena pouzdanosti podataka kroz statističke metode i analize.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8310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287384" y="1154757"/>
            <a:ext cx="11769633" cy="1578637"/>
          </a:xfrm>
          <a:prstGeom prst="rect">
            <a:avLst/>
          </a:prstGeom>
          <a:noFill/>
        </p:spPr>
        <p:txBody>
          <a:bodyPr wrap="square" rtlCol="0">
            <a:spAutoFit/>
          </a:bodyPr>
          <a:lstStyle/>
          <a:p>
            <a:pPr marL="342900" lvl="0" indent="-342900" algn="just">
              <a:lnSpc>
                <a:spcPct val="115000"/>
              </a:lnSpc>
              <a:spcAft>
                <a:spcPts val="10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Usporedba podataka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Cross-referenciranje:</a:t>
            </a:r>
            <a:r>
              <a:rPr lang="hr-HR" sz="1800" dirty="0">
                <a:effectLst/>
                <a:latin typeface="Calibri" panose="020F0502020204030204" pitchFamily="34" charset="0"/>
                <a:ea typeface="Times New Roman" panose="02020603050405020304" pitchFamily="18" charset="0"/>
                <a:cs typeface="Calibri" panose="020F0502020204030204" pitchFamily="34" charset="0"/>
              </a:rPr>
              <a:t> Usporedba podataka iz različitih izvora kako bi se osigurala njihova točnost i dosljednost.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Identifikacija nedosljednosti:</a:t>
            </a:r>
            <a:r>
              <a:rPr lang="hr-HR" sz="1800" dirty="0">
                <a:effectLst/>
                <a:latin typeface="Calibri" panose="020F0502020204030204" pitchFamily="34" charset="0"/>
                <a:ea typeface="Times New Roman" panose="02020603050405020304" pitchFamily="18" charset="0"/>
                <a:cs typeface="Calibri" panose="020F0502020204030204" pitchFamily="34" charset="0"/>
              </a:rPr>
              <a:t> Otkrivanje i analiza nedosljednosti u podacima te njihovo rješavanje kroz dodatnu provjeru ili ispravljanje podataka.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14B9493C-31F9-4FEA-812C-7613EBAA05DD}"/>
              </a:ext>
            </a:extLst>
          </p:cNvPr>
          <p:cNvSpPr txBox="1"/>
          <p:nvPr/>
        </p:nvSpPr>
        <p:spPr>
          <a:xfrm>
            <a:off x="269966" y="2693330"/>
            <a:ext cx="11652068" cy="2867708"/>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Dokumentacija i izvještavanje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Dokumentacija procesa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Zapisivanje izvora:</a:t>
            </a:r>
            <a:r>
              <a:rPr lang="hr-HR" sz="1800" dirty="0">
                <a:effectLst/>
                <a:latin typeface="Calibri" panose="020F0502020204030204" pitchFamily="34" charset="0"/>
                <a:ea typeface="Times New Roman" panose="02020603050405020304" pitchFamily="18" charset="0"/>
                <a:cs typeface="Calibri" panose="020F0502020204030204" pitchFamily="34" charset="0"/>
              </a:rPr>
              <a:t> Detaljno bilježenje svih korištenih izvora informacija, uključujući potpune reference i datume pristupa.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Opis metodologije:</a:t>
            </a:r>
            <a:r>
              <a:rPr lang="hr-HR" sz="1800" dirty="0">
                <a:effectLst/>
                <a:latin typeface="Calibri" panose="020F0502020204030204" pitchFamily="34" charset="0"/>
                <a:ea typeface="Times New Roman" panose="02020603050405020304" pitchFamily="18" charset="0"/>
                <a:cs typeface="Calibri" panose="020F0502020204030204" pitchFamily="34" charset="0"/>
              </a:rPr>
              <a:t> Jasno opisivanje metodologije istraživanja, uključujući korake provjere činjenica i analize podataka.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Transparentnost u izvještajima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Izrada detaljnih izvještaja koji jasno navode sve korištene izvore i metodologije provjere činjenica. Pisanje sažetaka istraživanja na jednostavnom jeziku kako bi rezultati bili razumljivi široj javnosti.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6538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3288849"/>
          </a:xfrm>
          <a:prstGeom prst="rect">
            <a:avLst/>
          </a:prstGeom>
          <a:noFill/>
        </p:spPr>
        <p:txBody>
          <a:bodyPr wrap="square" rtlCol="0">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Evaluacija i povratne informacije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err="1">
                <a:effectLst/>
                <a:latin typeface="Calibri" panose="020F0502020204030204" pitchFamily="34" charset="0"/>
                <a:ea typeface="Times New Roman" panose="02020603050405020304" pitchFamily="18" charset="0"/>
                <a:cs typeface="Calibri" panose="020F0502020204030204" pitchFamily="34" charset="0"/>
              </a:rPr>
              <a:t>Peer</a:t>
            </a:r>
            <a:r>
              <a:rPr lang="hr-HR" sz="1800" b="1"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err="1">
                <a:effectLst/>
                <a:latin typeface="Calibri" panose="020F0502020204030204" pitchFamily="34" charset="0"/>
                <a:ea typeface="Times New Roman" panose="02020603050405020304" pitchFamily="18" charset="0"/>
                <a:cs typeface="Calibri" panose="020F0502020204030204" pitchFamily="34" charset="0"/>
              </a:rPr>
              <a:t>review</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Unutarnja evaluacija:</a:t>
            </a:r>
            <a:r>
              <a:rPr lang="hr-HR" sz="1800" dirty="0">
                <a:effectLst/>
                <a:latin typeface="Calibri" panose="020F0502020204030204" pitchFamily="34" charset="0"/>
                <a:ea typeface="Times New Roman" panose="02020603050405020304" pitchFamily="18" charset="0"/>
                <a:cs typeface="Calibri" panose="020F0502020204030204" pitchFamily="34" charset="0"/>
              </a:rPr>
              <a:t> Organizacija unutarnje evaluacije i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peer</a:t>
            </a: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review</a:t>
            </a:r>
            <a:r>
              <a:rPr lang="hr-HR" sz="1800" dirty="0">
                <a:effectLst/>
                <a:latin typeface="Calibri" panose="020F0502020204030204" pitchFamily="34" charset="0"/>
                <a:ea typeface="Times New Roman" panose="02020603050405020304" pitchFamily="18" charset="0"/>
                <a:cs typeface="Calibri" panose="020F0502020204030204" pitchFamily="34" charset="0"/>
              </a:rPr>
              <a:t> procesa kako bi se osigurala točnost i kvaliteta istraživanja.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Vanjska evaluacija:</a:t>
            </a:r>
            <a:r>
              <a:rPr lang="hr-HR" sz="1800" dirty="0">
                <a:effectLst/>
                <a:latin typeface="Calibri" panose="020F0502020204030204" pitchFamily="34" charset="0"/>
                <a:ea typeface="Times New Roman" panose="02020603050405020304" pitchFamily="18" charset="0"/>
                <a:cs typeface="Calibri" panose="020F0502020204030204" pitchFamily="34" charset="0"/>
              </a:rPr>
              <a:t> Angažiranje vanjskih stručnjaka za recenziranje istraživanja i pružanje povratnih informacija.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Calibri" panose="020F0502020204030204" pitchFamily="34" charset="0"/>
              </a:rPr>
              <a:t>Korektivne mjere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Ispravljanje grešaka:</a:t>
            </a:r>
            <a:r>
              <a:rPr lang="hr-HR" sz="1800" dirty="0">
                <a:effectLst/>
                <a:latin typeface="Calibri" panose="020F0502020204030204" pitchFamily="34" charset="0"/>
                <a:ea typeface="Times New Roman" panose="02020603050405020304" pitchFamily="18" charset="0"/>
                <a:cs typeface="Calibri" panose="020F0502020204030204" pitchFamily="34" charset="0"/>
              </a:rPr>
              <a:t> Brzo identificiranje i ispravljanje svih grešaka ili netočnosti u podacima i izvještajima.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Ažuriranje informacija:</a:t>
            </a:r>
            <a:r>
              <a:rPr lang="hr-HR" sz="1800" dirty="0">
                <a:effectLst/>
                <a:latin typeface="Calibri" panose="020F0502020204030204" pitchFamily="34" charset="0"/>
                <a:ea typeface="Times New Roman" panose="02020603050405020304" pitchFamily="18" charset="0"/>
                <a:cs typeface="Calibri" panose="020F0502020204030204" pitchFamily="34" charset="0"/>
              </a:rPr>
              <a:t> Redovno ažuriranje podataka i izvještaja na temelju novih saznanja i povratnih informacija.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085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3365793"/>
          </a:xfrm>
          <a:prstGeom prst="rect">
            <a:avLst/>
          </a:prstGeom>
          <a:noFill/>
        </p:spPr>
        <p:txBody>
          <a:bodyPr wrap="square" rtlCol="0">
            <a:spAutoFit/>
          </a:bodyPr>
          <a:lstStyle/>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6. Edukacija i obuka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6.1. Tečajevi i radionice:</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Obuka o fact-checkingu:</a:t>
            </a:r>
            <a:r>
              <a:rPr lang="hr-HR" sz="1800">
                <a:effectLst/>
                <a:latin typeface="Calibri" panose="020F0502020204030204" pitchFamily="34" charset="0"/>
                <a:ea typeface="Times New Roman" panose="02020603050405020304" pitchFamily="18" charset="0"/>
                <a:cs typeface="Calibri" panose="020F0502020204030204" pitchFamily="34" charset="0"/>
              </a:rPr>
              <a:t> Organizacija tečajeva i radionica o metodama provjere činjenica, alatima i najboljim praksama.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Edukacija o digitalnim alatima:</a:t>
            </a:r>
            <a:r>
              <a:rPr lang="hr-HR" sz="1800">
                <a:effectLst/>
                <a:latin typeface="Calibri" panose="020F0502020204030204" pitchFamily="34" charset="0"/>
                <a:ea typeface="Times New Roman" panose="02020603050405020304" pitchFamily="18" charset="0"/>
                <a:cs typeface="Calibri" panose="020F0502020204030204" pitchFamily="34" charset="0"/>
              </a:rPr>
              <a:t> Pružanje edukacije o korištenju digitalnih alata za analizu i provjeru podataka.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a:effectLst/>
                <a:latin typeface="Calibri" panose="020F0502020204030204" pitchFamily="34" charset="0"/>
                <a:ea typeface="Times New Roman" panose="02020603050405020304" pitchFamily="18" charset="0"/>
                <a:cs typeface="Calibri" panose="020F0502020204030204" pitchFamily="34" charset="0"/>
              </a:rPr>
              <a:t>6.2. Resursi i podrška: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a:effectLst/>
                <a:latin typeface="Calibri" panose="020F0502020204030204" pitchFamily="34" charset="0"/>
                <a:ea typeface="Times New Roman" panose="02020603050405020304" pitchFamily="18" charset="0"/>
                <a:cs typeface="Calibri" panose="020F0502020204030204" pitchFamily="34" charset="0"/>
              </a:rPr>
              <a:t>Osiguranje pristupa potrebnim alatima i resursima za provjeru činjenica.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a:effectLst/>
                <a:latin typeface="Calibri" panose="020F0502020204030204" pitchFamily="34" charset="0"/>
                <a:ea typeface="Times New Roman" panose="02020603050405020304" pitchFamily="18" charset="0"/>
                <a:cs typeface="Calibri" panose="020F0502020204030204" pitchFamily="34" charset="0"/>
              </a:rPr>
              <a:t>Uspostavljanje mentorskih programa gdje iskusni istraživači i stručnjaci za provjeru činjenica mogu pružati smjernice i podršku studentima.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61650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134107" y="1697633"/>
            <a:ext cx="11531024" cy="3259418"/>
          </a:xfrm>
          <a:prstGeom prst="rect">
            <a:avLst/>
          </a:prstGeom>
          <a:noFill/>
        </p:spPr>
        <p:txBody>
          <a:bodyPr wrap="square" rtlCol="0">
            <a:spAutoFit/>
          </a:bodyPr>
          <a:lstStyle/>
          <a:p>
            <a:pPr algn="ctr">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Koraci provjere činjenica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Priprema i identifikacija činjenice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Identifikacija konkretne tvrdnje, izjave ili informacije koja zahtijeva provjeru činjenica.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Precizno definirati što se točno provjerava </a:t>
            </a:r>
            <a:r>
              <a:rPr lang="hr-HR" sz="1800" dirty="0">
                <a:effectLst/>
                <a:latin typeface="Calibri" panose="020F0502020204030204" pitchFamily="34" charset="0"/>
                <a:ea typeface="Times New Roman" panose="02020603050405020304" pitchFamily="18" charset="0"/>
                <a:cs typeface="Calibri" panose="020F0502020204030204" pitchFamily="34" charset="0"/>
              </a:rPr>
              <a:t>kako bi se osiguralo da se fokusira na relevantne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informacije.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Razumjeti kontekst u kojem se tvrdnja pojavila</a:t>
            </a:r>
            <a:r>
              <a:rPr lang="hr-HR" sz="1800" dirty="0">
                <a:effectLst/>
                <a:latin typeface="Calibri" panose="020F0502020204030204" pitchFamily="34" charset="0"/>
                <a:ea typeface="Times New Roman" panose="02020603050405020304" pitchFamily="18" charset="0"/>
                <a:cs typeface="Calibri" panose="020F0502020204030204" pitchFamily="34" charset="0"/>
              </a:rPr>
              <a:t>. Ovo uključuje razmatranje situacije u kojoj je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tvrdnja izrečena, identifikaciju osobe ili organizacije koja ju je izrekla, kao i moguće motive ili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ciljeve koji stoje iza tvrdnje. Razumijevanje konteksta pomaže u donošenju odluke o tome kako</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pristupiti provjeri činjenica i koje dodatne informacije potražiti.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Identifikacija ključnih izvora informacija </a:t>
            </a:r>
            <a:r>
              <a:rPr lang="hr-HR" sz="1800" dirty="0">
                <a:effectLst/>
                <a:latin typeface="Calibri" panose="020F0502020204030204" pitchFamily="34" charset="0"/>
                <a:ea typeface="Times New Roman" panose="02020603050405020304" pitchFamily="18" charset="0"/>
                <a:cs typeface="Calibri" panose="020F0502020204030204" pitchFamily="34" charset="0"/>
              </a:rPr>
              <a:t>koji su povezani s tom tvrdnjom, identifikacija izvora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koji su iznijeli tvrdnju, kao i relevantne stručnjake, publikacije ili istraživačke izvore koji mogu</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pružiti dodatne informacije ili perspektivu o temi.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8653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0A6ACD2C-8BC6-4CAB-9E92-F481DF3FF858}"/>
              </a:ext>
            </a:extLst>
          </p:cNvPr>
          <p:cNvSpPr txBox="1"/>
          <p:nvPr/>
        </p:nvSpPr>
        <p:spPr>
          <a:xfrm>
            <a:off x="431886" y="1437533"/>
            <a:ext cx="11225264" cy="3156826"/>
          </a:xfrm>
          <a:prstGeom prst="rect">
            <a:avLst/>
          </a:prstGeom>
          <a:noFill/>
        </p:spPr>
        <p:txBody>
          <a:bodyPr wrap="square">
            <a:spAutoFit/>
          </a:bodyPr>
          <a:lstStyle/>
          <a:p>
            <a:pPr algn="ctr">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Provjera izvora</a:t>
            </a:r>
            <a:endParaRPr lang="hr-H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Provjera autentičnosti izvora </a:t>
            </a:r>
            <a:r>
              <a:rPr lang="hr-HR" sz="1800" dirty="0">
                <a:effectLst/>
                <a:latin typeface="Calibri" panose="020F0502020204030204" pitchFamily="34" charset="0"/>
                <a:ea typeface="Times New Roman" panose="02020603050405020304" pitchFamily="18" charset="0"/>
                <a:cs typeface="Calibri" panose="020F0502020204030204" pitchFamily="34" charset="0"/>
              </a:rPr>
              <a:t>podrazumijeva utvrđivanje da li je izvor legitimna i pouzdana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osoba, organizacija ili publikacija uključujući provjeru njihove reputacije, povijesti 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vjerodostojnosti.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Provjera pristranosti ili sukoba interesa </a:t>
            </a:r>
            <a:r>
              <a:rPr lang="hr-HR" sz="1800" dirty="0">
                <a:effectLst/>
                <a:latin typeface="Calibri" panose="020F0502020204030204" pitchFamily="34" charset="0"/>
                <a:ea typeface="Times New Roman" panose="02020603050405020304" pitchFamily="18" charset="0"/>
                <a:cs typeface="Calibri" panose="020F0502020204030204" pitchFamily="34" charset="0"/>
              </a:rPr>
              <a:t>koji bi mogao utjecati na objektivnost pruženih</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informacija. Pristranost može doći iz političkih, ideoloških, financijskih ili drugih razloga.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Provjera stručnosti izvora </a:t>
            </a:r>
            <a:r>
              <a:rPr lang="hr-HR" sz="1800" dirty="0">
                <a:effectLst/>
                <a:latin typeface="Calibri" panose="020F0502020204030204" pitchFamily="34" charset="0"/>
                <a:ea typeface="Times New Roman" panose="02020603050405020304" pitchFamily="18" charset="0"/>
                <a:cs typeface="Calibri" panose="020F0502020204030204" pitchFamily="34" charset="0"/>
              </a:rPr>
              <a:t>odnosi se na utvrđivanje da li osoba ili organizacija posjeduje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stručnost ili kvalifikacije relevantne za temu koja se provjerava. U nekim slučajevima, izvori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mogu biti stručnjaci u određenim područjima, što doprinosi vjerodostojnosti informacija koje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pružaju.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794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A08801E0-203C-4904-96B2-A611B1E40A8B}"/>
              </a:ext>
            </a:extLst>
          </p:cNvPr>
          <p:cNvSpPr txBox="1"/>
          <p:nvPr/>
        </p:nvSpPr>
        <p:spPr>
          <a:xfrm>
            <a:off x="253155" y="1986692"/>
            <a:ext cx="11581793" cy="2062552"/>
          </a:xfrm>
          <a:prstGeom prst="rect">
            <a:avLst/>
          </a:prstGeom>
          <a:noFill/>
        </p:spPr>
        <p:txBody>
          <a:bodyPr wrap="square">
            <a:spAutoFit/>
          </a:bodyPr>
          <a:lstStyle/>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Provjera </a:t>
            </a:r>
            <a:r>
              <a:rPr lang="hr-HR" sz="1800" dirty="0">
                <a:effectLst/>
                <a:latin typeface="Calibri" panose="020F0502020204030204" pitchFamily="34" charset="0"/>
                <a:ea typeface="Times New Roman" panose="02020603050405020304" pitchFamily="18" charset="0"/>
                <a:cs typeface="Calibri" panose="020F0502020204030204" pitchFamily="34" charset="0"/>
              </a:rPr>
              <a:t>izvora uključuje i potvrdu informacija pomoću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drugih nezavisnih izvora</a:t>
            </a:r>
            <a:r>
              <a:rPr lang="hr-HR" sz="1800" dirty="0">
                <a:effectLst/>
                <a:latin typeface="Calibri" panose="020F0502020204030204" pitchFamily="34" charset="0"/>
                <a:ea typeface="Times New Roman" panose="02020603050405020304" pitchFamily="18" charset="0"/>
                <a:cs typeface="Calibri" panose="020F0502020204030204" pitchFamily="34" charset="0"/>
              </a:rPr>
              <a:t>. Ako se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informacija podudara s više različitih, nezavisnih izvora, povećava se vjerojatnost točnosti.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Provjera datuma i vremena </a:t>
            </a:r>
            <a:r>
              <a:rPr lang="hr-HR" sz="1800" dirty="0">
                <a:effectLst/>
                <a:latin typeface="Calibri" panose="020F0502020204030204" pitchFamily="34" charset="0"/>
                <a:ea typeface="Times New Roman" panose="02020603050405020304" pitchFamily="18" charset="0"/>
                <a:cs typeface="Calibri" panose="020F0502020204030204" pitchFamily="34" charset="0"/>
              </a:rPr>
              <a:t>kada su informacije objavljene ili izrečene. Ponekad starije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informacije mogu biti zastarjele ili neprimjenjive na trenutnu situaciju.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Povratne informacije drugih korisnika ili stručnjaka </a:t>
            </a:r>
            <a:r>
              <a:rPr lang="hr-HR" sz="1800" dirty="0">
                <a:effectLst/>
                <a:latin typeface="Calibri" panose="020F0502020204030204" pitchFamily="34" charset="0"/>
                <a:ea typeface="Times New Roman" panose="02020603050405020304" pitchFamily="18" charset="0"/>
                <a:cs typeface="Calibri" panose="020F0502020204030204" pitchFamily="34" charset="0"/>
              </a:rPr>
              <a:t>također mogu biti korisne u provjeri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pouzdanosti izvora. Recenzije i povratne informacije mogu otkriti eventualne nedostatke ili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probleme s pouzdanošću izvora.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2A5236D-B4B7-4A9D-A873-D4478851765A}"/>
              </a:ext>
            </a:extLst>
          </p:cNvPr>
          <p:cNvSpPr txBox="1"/>
          <p:nvPr/>
        </p:nvSpPr>
        <p:spPr>
          <a:xfrm>
            <a:off x="357354" y="4363502"/>
            <a:ext cx="11373394" cy="671915"/>
          </a:xfrm>
          <a:prstGeom prst="rect">
            <a:avLst/>
          </a:prstGeom>
          <a:noFill/>
        </p:spPr>
        <p:txBody>
          <a:bodyPr wrap="square">
            <a:spAutoFit/>
          </a:bodyPr>
          <a:lstStyle/>
          <a:p>
            <a:pPr algn="just">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Postavljanje preliminarne hipoteze o točnosti tvrdnje</a:t>
            </a:r>
            <a:r>
              <a:rPr lang="hr-HR" sz="1800" dirty="0">
                <a:effectLst/>
                <a:latin typeface="Calibri" panose="020F0502020204030204" pitchFamily="34" charset="0"/>
                <a:ea typeface="Times New Roman" panose="02020603050405020304" pitchFamily="18" charset="0"/>
                <a:cs typeface="Calibri" panose="020F0502020204030204" pitchFamily="34" charset="0"/>
              </a:rPr>
              <a:t>. Ova hipoteza nije konačna ocjena,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već samo početna pretpostavka koja će se dalje testirati i provjeravati tokom procesa provjere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činjenica.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2515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2C4104D7-A8AA-498A-BC13-F50EB7FB540A}"/>
              </a:ext>
            </a:extLst>
          </p:cNvPr>
          <p:cNvSpPr txBox="1"/>
          <p:nvPr/>
        </p:nvSpPr>
        <p:spPr>
          <a:xfrm>
            <a:off x="231547" y="1268356"/>
            <a:ext cx="11625942" cy="4251100"/>
          </a:xfrm>
          <a:prstGeom prst="rect">
            <a:avLst/>
          </a:prstGeom>
          <a:noFill/>
        </p:spPr>
        <p:txBody>
          <a:bodyPr wrap="square">
            <a:spAutoFit/>
          </a:bodyPr>
          <a:lstStyle/>
          <a:p>
            <a:pPr algn="just">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Potvrda informacija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Koristi se niz alata i tehnika za provjeru točnosti tvrdnji, uključujući istraživačko novinarstvo, pretragu na internetu, provjere dokumenata i drugo.</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Pretraživanje informacija iz pouzdanih i provjerenih izvora </a:t>
            </a:r>
            <a:r>
              <a:rPr lang="hr-HR" sz="1800" dirty="0">
                <a:effectLst/>
                <a:latin typeface="Calibri" panose="020F0502020204030204" pitchFamily="34" charset="0"/>
                <a:ea typeface="Times New Roman" panose="02020603050405020304" pitchFamily="18" charset="0"/>
                <a:cs typeface="Calibri" panose="020F0502020204030204" pitchFamily="34" charset="0"/>
              </a:rPr>
              <a:t>kao što su akademska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istraživanja, vladine agencije, renomirane novinske organizacije ili stručnjaci u relevantnim</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područjima.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Korištenje alata i tehnika za provjeru </a:t>
            </a:r>
            <a:r>
              <a:rPr lang="hr-HR" sz="1800" dirty="0">
                <a:effectLst/>
                <a:latin typeface="Calibri" panose="020F0502020204030204" pitchFamily="34" charset="0"/>
                <a:ea typeface="Times New Roman" panose="02020603050405020304" pitchFamily="18" charset="0"/>
                <a:cs typeface="Calibri" panose="020F0502020204030204" pitchFamily="34" charset="0"/>
              </a:rPr>
              <a:t>točnosti specifičnih činjenica ili tvrdnji. To može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uključivati provjeru statistika, provjeru podataka i sl.</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Korištenje više nezavisnih izvora </a:t>
            </a:r>
            <a:r>
              <a:rPr lang="hr-HR" sz="1800" dirty="0">
                <a:effectLst/>
                <a:latin typeface="Calibri" panose="020F0502020204030204" pitchFamily="34" charset="0"/>
                <a:ea typeface="Times New Roman" panose="02020603050405020304" pitchFamily="18" charset="0"/>
                <a:cs typeface="Calibri" panose="020F0502020204030204" pitchFamily="34" charset="0"/>
              </a:rPr>
              <a:t>kako bi se potvrdile informacije ili tvrdnje.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Analiza prikupljenih dokaza </a:t>
            </a:r>
            <a:r>
              <a:rPr lang="hr-HR" sz="1800" dirty="0">
                <a:effectLst/>
                <a:latin typeface="Calibri" panose="020F0502020204030204" pitchFamily="34" charset="0"/>
                <a:ea typeface="Times New Roman" panose="02020603050405020304" pitchFamily="18" charset="0"/>
                <a:cs typeface="Calibri" panose="020F0502020204030204" pitchFamily="34" charset="0"/>
              </a:rPr>
              <a:t>kako bi se osiguralo da su informacije dosljedne, logične 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podržane relevantnim podacima ili istraživanjima.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Razmatranje konteksta informacija </a:t>
            </a:r>
            <a:r>
              <a:rPr lang="hr-HR" sz="1800" dirty="0">
                <a:effectLst/>
                <a:latin typeface="Calibri" panose="020F0502020204030204" pitchFamily="34" charset="0"/>
                <a:ea typeface="Times New Roman" panose="02020603050405020304" pitchFamily="18" charset="0"/>
                <a:cs typeface="Calibri" panose="020F0502020204030204" pitchFamily="34" charset="0"/>
              </a:rPr>
              <a:t>kako bi se osiguralo da se razumije širi kontekst događaja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ili teme. Ovo uključuje razmatranje faktora poput vremenskog okvira, političke situacije ili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društvenih faktora.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254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951DB779-2C5C-4E1D-AC47-9B02786BF96A}"/>
              </a:ext>
            </a:extLst>
          </p:cNvPr>
          <p:cNvSpPr txBox="1"/>
          <p:nvPr/>
        </p:nvSpPr>
        <p:spPr>
          <a:xfrm>
            <a:off x="363903" y="1584228"/>
            <a:ext cx="11234058" cy="3693319"/>
          </a:xfrm>
          <a:prstGeom prst="rect">
            <a:avLst/>
          </a:prstGeom>
          <a:noFill/>
        </p:spPr>
        <p:txBody>
          <a:bodyPr wrap="square">
            <a:spAutoFit/>
          </a:bodyPr>
          <a:lstStyle/>
          <a:p>
            <a:pPr algn="just"/>
            <a:r>
              <a:rPr lang="hr-HR"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Europska komisija surađuje s državama članicama EU-a kako bi potpomogla i ojačala razvoj ključnih kompetencija i osnovnih vještina za sve, od rane dobi i kroz cijeli život. </a:t>
            </a:r>
            <a:endPar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Građanska</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i</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socijalna</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kompetencija</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te</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b="1"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digitalna</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b="1"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kompetencija</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među</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osam</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su</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ključnih</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kompetencija</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koje</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je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prepoznala</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Europska</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unija</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t>
            </a:r>
          </a:p>
          <a:p>
            <a:pPr algn="just"/>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endParaRPr>
          </a:p>
          <a:p>
            <a:pPr algn="just"/>
            <a:r>
              <a:rPr lang="hr-HR"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Ključne kompetencije</a:t>
            </a:r>
            <a:r>
              <a:rPr lang="hr-HR" dirty="0">
                <a:solidFill>
                  <a:srgbClr val="000000"/>
                </a:solidFill>
                <a:latin typeface="Calibri" panose="020F0502020204030204" pitchFamily="34" charset="0"/>
                <a:ea typeface="Calibri" panose="020F0502020204030204" pitchFamily="34" charset="0"/>
                <a:cs typeface="Calibri" panose="020F0502020204030204" pitchFamily="34" charset="0"/>
              </a:rPr>
              <a:t> podrazumijevaju znanje, vještine i stavove koji su potrebni za osobno ispunjenje i razvoj, </a:t>
            </a:r>
            <a:r>
              <a:rPr lang="hr-HR" dirty="0" err="1">
                <a:solidFill>
                  <a:srgbClr val="000000"/>
                </a:solidFill>
                <a:latin typeface="Calibri" panose="020F0502020204030204" pitchFamily="34" charset="0"/>
                <a:ea typeface="Calibri" panose="020F0502020204030204" pitchFamily="34" charset="0"/>
                <a:cs typeface="Calibri" panose="020F0502020204030204" pitchFamily="34" charset="0"/>
              </a:rPr>
              <a:t>zapošljivost</a:t>
            </a:r>
            <a:r>
              <a:rPr lang="hr-HR"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hr-HR"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socijalnu uključenost</a:t>
            </a:r>
            <a:r>
              <a:rPr lang="hr-HR" dirty="0">
                <a:solidFill>
                  <a:srgbClr val="000000"/>
                </a:solidFill>
                <a:latin typeface="Calibri" panose="020F0502020204030204" pitchFamily="34" charset="0"/>
                <a:ea typeface="Calibri" panose="020F0502020204030204" pitchFamily="34" charset="0"/>
                <a:cs typeface="Calibri" panose="020F0502020204030204" pitchFamily="34" charset="0"/>
              </a:rPr>
              <a:t> i aktivno </a:t>
            </a:r>
            <a:r>
              <a:rPr lang="hr-HR"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građanstvo. </a:t>
            </a:r>
          </a:p>
          <a:p>
            <a:pPr algn="just"/>
            <a:endPar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hr-HR"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Ključne kompetencije promiču se na sljedeće načine: </a:t>
            </a:r>
          </a:p>
          <a:p>
            <a:pPr algn="just">
              <a:buFont typeface="Arial" panose="020B0604020202020204" pitchFamily="34" charset="0"/>
              <a:buChar char="•"/>
            </a:pPr>
            <a:r>
              <a:rPr lang="hr-HR"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pružanjem</a:t>
            </a:r>
            <a:r>
              <a:rPr lang="hr-HR"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hr-HR"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visokokvalitetnog obrazovanja</a:t>
            </a:r>
            <a:r>
              <a:rPr lang="hr-HR"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hr-HR"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osposobljavanja i cjeloživotnog učenja za sve</a:t>
            </a:r>
          </a:p>
          <a:p>
            <a:pPr algn="just">
              <a:buFont typeface="Arial" panose="020B0604020202020204" pitchFamily="34" charset="0"/>
              <a:buChar char="•"/>
            </a:pPr>
            <a:r>
              <a:rPr lang="hr-HR"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podupiranjem nastavnog osoblja u uvođenju pristupa poučavanju i učenju na temelju kompetencija </a:t>
            </a:r>
          </a:p>
          <a:p>
            <a:pPr algn="just">
              <a:buFont typeface="Arial" panose="020B0604020202020204" pitchFamily="34" charset="0"/>
              <a:buChar char="•"/>
            </a:pPr>
            <a:r>
              <a:rPr lang="hr-HR"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poticanjem različitih pristupa učenju i konteksta za kontinuirano učenje</a:t>
            </a:r>
          </a:p>
          <a:p>
            <a:pPr algn="l">
              <a:buFont typeface="Arial" panose="020B0604020202020204" pitchFamily="34" charset="0"/>
              <a:buChar char="•"/>
            </a:pPr>
            <a:r>
              <a:rPr lang="hr-HR"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razvojem metoda za vrednovanje i priznavanje ključnih kompetencija.</a:t>
            </a:r>
          </a:p>
        </p:txBody>
      </p:sp>
    </p:spTree>
    <p:extLst>
      <p:ext uri="{BB962C8B-B14F-4D97-AF65-F5344CB8AC3E}">
        <p14:creationId xmlns:p14="http://schemas.microsoft.com/office/powerpoint/2010/main" val="1914458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6428EEC2-3110-4EC9-B5EA-367E9A8510AA}"/>
              </a:ext>
            </a:extLst>
          </p:cNvPr>
          <p:cNvSpPr txBox="1"/>
          <p:nvPr/>
        </p:nvSpPr>
        <p:spPr>
          <a:xfrm>
            <a:off x="677412" y="1584228"/>
            <a:ext cx="10302637" cy="2461508"/>
          </a:xfrm>
          <a:prstGeom prst="rect">
            <a:avLst/>
          </a:prstGeom>
          <a:noFill/>
        </p:spPr>
        <p:txBody>
          <a:bodyPr wrap="square">
            <a:spAutoFit/>
          </a:bodyPr>
          <a:lstStyle/>
          <a:p>
            <a:pPr algn="ctr">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Korištenje više izvora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Da bi se potvrdila točnost informacija, preporučljivo je koristiti više nezavisnih izvora informacija kako bi se potvrdilo ili opovrglo ono što je tvrdnja.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Korištenjem više izvora </a:t>
            </a:r>
            <a:r>
              <a:rPr lang="hr-HR" sz="1800" dirty="0">
                <a:effectLst/>
                <a:latin typeface="Calibri" panose="020F0502020204030204" pitchFamily="34" charset="0"/>
                <a:ea typeface="Times New Roman" panose="02020603050405020304" pitchFamily="18" charset="0"/>
                <a:cs typeface="Calibri" panose="020F0502020204030204" pitchFamily="34" charset="0"/>
              </a:rPr>
              <a:t>povećava se vjerojatnost točnosti informacije.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Različiti izvori mogu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pružiti različite perspektive </a:t>
            </a:r>
            <a:r>
              <a:rPr lang="hr-HR" sz="1800" dirty="0">
                <a:effectLst/>
                <a:latin typeface="Calibri" panose="020F0502020204030204" pitchFamily="34" charset="0"/>
                <a:ea typeface="Times New Roman" panose="02020603050405020304" pitchFamily="18" charset="0"/>
                <a:cs typeface="Calibri" panose="020F0502020204030204" pitchFamily="34" charset="0"/>
              </a:rPr>
              <a:t>na istu temu ili događaj, što omogućava bolje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razumijevanje kompleksnosti situacije. U svojim provjerama činjenica navoditi relevantne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dokaze koji podupiru tvrdnju, kao i relevantne dokaze koji je potkopavaju.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1399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2042A5E0-A11C-4C2E-BB44-90875B11A757}"/>
              </a:ext>
            </a:extLst>
          </p:cNvPr>
          <p:cNvSpPr txBox="1"/>
          <p:nvPr/>
        </p:nvSpPr>
        <p:spPr>
          <a:xfrm>
            <a:off x="255537" y="1720036"/>
            <a:ext cx="11212201" cy="3453189"/>
          </a:xfrm>
          <a:prstGeom prst="rect">
            <a:avLst/>
          </a:prstGeom>
          <a:noFill/>
        </p:spPr>
        <p:txBody>
          <a:bodyPr wrap="square">
            <a:spAutoFit/>
          </a:bodyPr>
          <a:lstStyle/>
          <a:p>
            <a:pPr algn="just">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Otkrivanje eventualne nepravilnosti ili kontradikcije </a:t>
            </a:r>
            <a:r>
              <a:rPr lang="hr-HR" sz="1800" dirty="0">
                <a:effectLst/>
                <a:latin typeface="Calibri" panose="020F0502020204030204" pitchFamily="34" charset="0"/>
                <a:ea typeface="Times New Roman" panose="02020603050405020304" pitchFamily="18" charset="0"/>
                <a:cs typeface="Calibri" panose="020F0502020204030204" pitchFamily="34" charset="0"/>
              </a:rPr>
              <a:t>ako se informacije iz različitih izvora ne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podudaraju, što može ukazivati na moguće nepravilnosti ili kontradikcije koje treba dalje istražiti.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Smanjivanje mogućnosti pristranosti </a:t>
            </a:r>
            <a:r>
              <a:rPr lang="hr-HR" sz="1800" dirty="0">
                <a:effectLst/>
                <a:latin typeface="Calibri" panose="020F0502020204030204" pitchFamily="34" charset="0"/>
                <a:ea typeface="Times New Roman" panose="02020603050405020304" pitchFamily="18" charset="0"/>
                <a:cs typeface="Calibri" panose="020F0502020204030204" pitchFamily="34" charset="0"/>
              </a:rPr>
              <a:t>u procesu provjere činjenica, relevantni dokazi za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činjeničnu izjavu iznesenu u istrazi, oslanjajući se na primarne izvore gdje je to moguće.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Povećavanje vjerodostojnosti </a:t>
            </a:r>
            <a:r>
              <a:rPr lang="hr-HR" sz="1800" dirty="0">
                <a:effectLst/>
                <a:latin typeface="Calibri" panose="020F0502020204030204" pitchFamily="34" charset="0"/>
                <a:ea typeface="Times New Roman" panose="02020603050405020304" pitchFamily="18" charset="0"/>
                <a:cs typeface="Calibri" panose="020F0502020204030204" pitchFamily="34" charset="0"/>
              </a:rPr>
              <a:t>kada se informacija potvrđuje iz više pouzdanih izvora. Kod</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citiranja stručnjaka, utvrdite njihovu vjerodostojnost u relevantnoj temi.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Osiguravanje sveobuhvatniju analizu </a:t>
            </a:r>
            <a:r>
              <a:rPr lang="hr-HR" sz="1800" dirty="0">
                <a:effectLst/>
                <a:latin typeface="Calibri" panose="020F0502020204030204" pitchFamily="34" charset="0"/>
                <a:ea typeface="Times New Roman" panose="02020603050405020304" pitchFamily="18" charset="0"/>
                <a:cs typeface="Calibri" panose="020F0502020204030204" pitchFamily="34" charset="0"/>
              </a:rPr>
              <a:t>kombinirajući informacije iz više izvora, što doprinosi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boljem razumijevanju situacije.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Navođenje svih izvora osim </a:t>
            </a:r>
            <a:r>
              <a:rPr lang="hr-HR" sz="1800" dirty="0">
                <a:effectLst/>
                <a:latin typeface="Calibri" panose="020F0502020204030204" pitchFamily="34" charset="0"/>
                <a:ea typeface="Times New Roman" panose="02020603050405020304" pitchFamily="18" charset="0"/>
                <a:cs typeface="Calibri" panose="020F0502020204030204" pitchFamily="34" charset="0"/>
              </a:rPr>
              <a:t>kada je njihova sigurnost ugrožena. U takvim iznimkama,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anonimni izvori mogu biti uključeni samo ako su informacije koje pružaju potkrijepljene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imenovanim izvorima ili materijalnim dokazima.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6534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4DD7F73A-03C4-44BC-B03D-FA2D7F130A26}"/>
              </a:ext>
            </a:extLst>
          </p:cNvPr>
          <p:cNvSpPr txBox="1"/>
          <p:nvPr/>
        </p:nvSpPr>
        <p:spPr>
          <a:xfrm>
            <a:off x="278842" y="1861382"/>
            <a:ext cx="11242598" cy="2963055"/>
          </a:xfrm>
          <a:prstGeom prst="rect">
            <a:avLst/>
          </a:prstGeom>
          <a:noFill/>
        </p:spPr>
        <p:txBody>
          <a:bodyPr wrap="square">
            <a:spAutoFit/>
          </a:bodyPr>
          <a:lstStyle/>
          <a:p>
            <a:pPr algn="ctr">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Osvrt i analiza konteksta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Važno je razmotriti kontekst informacija i razumjeti kako se ona uklapa u širi kontekst događaja ili teme.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Razmatranje vremenskog perioda </a:t>
            </a:r>
            <a:r>
              <a:rPr lang="hr-HR" sz="1800" dirty="0">
                <a:effectLst/>
                <a:latin typeface="Calibri" panose="020F0502020204030204" pitchFamily="34" charset="0"/>
                <a:ea typeface="Times New Roman" panose="02020603050405020304" pitchFamily="18" charset="0"/>
                <a:cs typeface="Calibri" panose="020F0502020204030204" pitchFamily="34" charset="0"/>
              </a:rPr>
              <a:t>u kojem se informacija dogodila ili izrečena može pružiti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važan kontekst, informacije mogu biti zastarjele ili relevantne samo u određenom vremenskom</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kontekstu.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Analiza političkih, društvenih i kulturnih faktora </a:t>
            </a:r>
            <a:r>
              <a:rPr lang="hr-HR" sz="1800" dirty="0">
                <a:effectLst/>
                <a:latin typeface="Calibri" panose="020F0502020204030204" pitchFamily="34" charset="0"/>
                <a:ea typeface="Times New Roman" panose="02020603050405020304" pitchFamily="18" charset="0"/>
                <a:cs typeface="Calibri" panose="020F0502020204030204" pitchFamily="34" charset="0"/>
              </a:rPr>
              <a:t>može pomoći u razumijevanju motiva iza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izrečene tvrdnje ili informacije, može otkriti potencijalne pristranosti ili interesne sukobe.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Razmatranje mogućih motiva iza izrečene tvrdnje ili informacije</a:t>
            </a:r>
            <a:r>
              <a:rPr lang="hr-HR" sz="1800" dirty="0">
                <a:effectLst/>
                <a:latin typeface="Calibri" panose="020F0502020204030204" pitchFamily="34" charset="0"/>
                <a:ea typeface="Times New Roman" panose="02020603050405020304" pitchFamily="18" charset="0"/>
                <a:cs typeface="Calibri" panose="020F0502020204030204" pitchFamily="34" charset="0"/>
              </a:rPr>
              <a:t>. Ponekad informacije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mogu biti izobličene ili iskrivljene radi postizanja određenih ciljeva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7556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95F6DEDD-6631-460F-A5D8-96E7F18C982C}"/>
              </a:ext>
            </a:extLst>
          </p:cNvPr>
          <p:cNvSpPr txBox="1"/>
          <p:nvPr/>
        </p:nvSpPr>
        <p:spPr>
          <a:xfrm>
            <a:off x="427117" y="1907877"/>
            <a:ext cx="11094323" cy="1867306"/>
          </a:xfrm>
          <a:prstGeom prst="rect">
            <a:avLst/>
          </a:prstGeom>
          <a:noFill/>
        </p:spPr>
        <p:txBody>
          <a:bodyPr wrap="square">
            <a:spAutoFit/>
          </a:bodyPr>
          <a:lstStyle/>
          <a:p>
            <a:pPr algn="just">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Stavljanje tvrdnje u širi kontekst događaja ili teme </a:t>
            </a:r>
            <a:r>
              <a:rPr lang="hr-HR" sz="1800" dirty="0">
                <a:effectLst/>
                <a:latin typeface="Calibri" panose="020F0502020204030204" pitchFamily="34" charset="0"/>
                <a:ea typeface="Times New Roman" panose="02020603050405020304" pitchFamily="18" charset="0"/>
                <a:cs typeface="Calibri" panose="020F0502020204030204" pitchFamily="34" charset="0"/>
              </a:rPr>
              <a:t>pomaže u razumijevanju njenog značenja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i implikacija.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Ovo može uključivati razmatranje povijesnih događaja, relevantnih statistika ili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trendova.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Identifikacija drugih faktora </a:t>
            </a:r>
            <a:r>
              <a:rPr lang="hr-HR" sz="1800" dirty="0">
                <a:effectLst/>
                <a:latin typeface="Calibri" panose="020F0502020204030204" pitchFamily="34" charset="0"/>
                <a:ea typeface="Times New Roman" panose="02020603050405020304" pitchFamily="18" charset="0"/>
                <a:cs typeface="Calibri" panose="020F0502020204030204" pitchFamily="34" charset="0"/>
              </a:rPr>
              <a:t>ili informacije koje su relevantne za provjeru točnosti tvrdnje. Ovo</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može uključivati identifikaciju dodatnih izvora ili informacija koje treba uzeti u obzir.</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Procjena utjecaja </a:t>
            </a:r>
            <a:r>
              <a:rPr lang="hr-HR" sz="1800" dirty="0">
                <a:effectLst/>
                <a:latin typeface="Calibri" panose="020F0502020204030204" pitchFamily="34" charset="0"/>
                <a:ea typeface="Times New Roman" panose="02020603050405020304" pitchFamily="18" charset="0"/>
                <a:cs typeface="Calibri" panose="020F0502020204030204" pitchFamily="34" charset="0"/>
              </a:rPr>
              <a:t>informacije ili tvrdnje na javnost, politiku ili društvo u cjelini.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2802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839B37E6-B8D3-4702-AB86-0AC8E097829E}"/>
              </a:ext>
            </a:extLst>
          </p:cNvPr>
          <p:cNvSpPr txBox="1"/>
          <p:nvPr/>
        </p:nvSpPr>
        <p:spPr>
          <a:xfrm>
            <a:off x="574850" y="1583908"/>
            <a:ext cx="10407056" cy="3555782"/>
          </a:xfrm>
          <a:prstGeom prst="rect">
            <a:avLst/>
          </a:prstGeom>
          <a:noFill/>
        </p:spPr>
        <p:txBody>
          <a:bodyPr wrap="square">
            <a:spAutoFit/>
          </a:bodyPr>
          <a:lstStyle/>
          <a:p>
            <a:pPr algn="ctr">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Objava činjenice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Nakon provjere činjenica, rezultati se objavljuju, često u obliku članka, izvještaja ili objave na društvenim mrežama, kako bi se informirala javnost o točnosti ili netočnosti tvrdnje.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Pružanje jasnih rezultata provjere činjenica, </a:t>
            </a:r>
            <a:r>
              <a:rPr lang="hr-HR" sz="1800" dirty="0">
                <a:effectLst/>
                <a:latin typeface="Calibri" panose="020F0502020204030204" pitchFamily="34" charset="0"/>
                <a:ea typeface="Times New Roman" panose="02020603050405020304" pitchFamily="18" charset="0"/>
                <a:cs typeface="Calibri" panose="020F0502020204030204" pitchFamily="34" charset="0"/>
              </a:rPr>
              <a:t>iznošenje nalaza preciznim, činjeničnim 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neemotivnim jezikom, bez preuveličavanja zaključka.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Objašnjenje metodologije </a:t>
            </a:r>
            <a:r>
              <a:rPr lang="hr-HR" sz="1800" dirty="0">
                <a:effectLst/>
                <a:latin typeface="Calibri" panose="020F0502020204030204" pitchFamily="34" charset="0"/>
                <a:ea typeface="Times New Roman" panose="02020603050405020304" pitchFamily="18" charset="0"/>
                <a:cs typeface="Calibri" panose="020F0502020204030204" pitchFamily="34" charset="0"/>
              </a:rPr>
              <a:t>koja je korištena za provjeru činjenica kako bi se osigurala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transparentnost i povjerenje javnosti. To uključuje opis koraka koji su poduzeti kako bi se došlo</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do zaključka, kao i korištene izvore i alate.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Pružanje relevantnog konteksta </a:t>
            </a:r>
            <a:r>
              <a:rPr lang="hr-HR" sz="1800" dirty="0">
                <a:effectLst/>
                <a:latin typeface="Calibri" panose="020F0502020204030204" pitchFamily="34" charset="0"/>
                <a:ea typeface="Times New Roman" panose="02020603050405020304" pitchFamily="18" charset="0"/>
                <a:cs typeface="Calibri" panose="020F0502020204030204" pitchFamily="34" charset="0"/>
              </a:rPr>
              <a:t>kako bi se bolje razumjela važnost provjerenih informacija,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objašnjenje šireg značaja tvrdnje ili njenog utjecaja na javnost, politiku ili društvo.</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4818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0B18F38E-CA5D-4828-8C14-AC380F79907B}"/>
              </a:ext>
            </a:extLst>
          </p:cNvPr>
          <p:cNvSpPr txBox="1"/>
          <p:nvPr/>
        </p:nvSpPr>
        <p:spPr>
          <a:xfrm>
            <a:off x="274321" y="1448426"/>
            <a:ext cx="11286308" cy="3554306"/>
          </a:xfrm>
          <a:prstGeom prst="rect">
            <a:avLst/>
          </a:prstGeom>
          <a:noFill/>
        </p:spPr>
        <p:txBody>
          <a:bodyPr wrap="square">
            <a:spAutoFit/>
          </a:bodyPr>
          <a:lstStyle/>
          <a:p>
            <a:pPr algn="ctr">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Ispravci i nadopune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Važno je biti otvoren za ispravke i nadopune te pružiti mogućnost drugima da izraze suprotna mišljenja ili dodaju dodatne informacije.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Otvorenost za eventualne ispravke </a:t>
            </a:r>
            <a:r>
              <a:rPr lang="hr-HR" sz="1800" dirty="0">
                <a:effectLst/>
                <a:latin typeface="Calibri" panose="020F0502020204030204" pitchFamily="34" charset="0"/>
                <a:ea typeface="Times New Roman" panose="02020603050405020304" pitchFamily="18" charset="0"/>
                <a:cs typeface="Calibri" panose="020F0502020204030204" pitchFamily="34" charset="0"/>
              </a:rPr>
              <a:t>ako se pojave nove relevantne informacije ili dokazi koji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mogu utjecati na točnost prvobitnih zaključaka.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Transparentnost u procesu objave ispravaka i nadopuna </a:t>
            </a:r>
            <a:r>
              <a:rPr lang="hr-HR" sz="1800" dirty="0">
                <a:effectLst/>
                <a:latin typeface="Calibri" panose="020F0502020204030204" pitchFamily="34" charset="0"/>
                <a:ea typeface="Times New Roman" panose="02020603050405020304" pitchFamily="18" charset="0"/>
                <a:cs typeface="Calibri" panose="020F0502020204030204" pitchFamily="34" charset="0"/>
              </a:rPr>
              <a:t>kako bi se informirala javnost o</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promjenama ili dopunama koje su napravljene u rezultatima provjere činjenica.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Objašnjenje razloga </a:t>
            </a:r>
            <a:r>
              <a:rPr lang="hr-HR" sz="1800" dirty="0">
                <a:effectLst/>
                <a:latin typeface="Calibri" panose="020F0502020204030204" pitchFamily="34" charset="0"/>
                <a:ea typeface="Times New Roman" panose="02020603050405020304" pitchFamily="18" charset="0"/>
                <a:cs typeface="Calibri" panose="020F0502020204030204" pitchFamily="34" charset="0"/>
              </a:rPr>
              <a:t>za ispravke ili nadopune kako bi se osigurala jasnoća i razumijevanje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javnosti. To može uključivati objašnjenje novih informacija ili dokaza koji su doveli do promjena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u zaključcima.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Ispravci ili nadopune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ažurirane na izvornoj objavi </a:t>
            </a:r>
            <a:r>
              <a:rPr lang="hr-HR" sz="1800" dirty="0">
                <a:effectLst/>
                <a:latin typeface="Calibri" panose="020F0502020204030204" pitchFamily="34" charset="0"/>
                <a:ea typeface="Times New Roman" panose="02020603050405020304" pitchFamily="18" charset="0"/>
                <a:cs typeface="Calibri" panose="020F0502020204030204" pitchFamily="34" charset="0"/>
              </a:rPr>
              <a:t>kako bi se osigurala dosljednost i lakoća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pristupa informacijama.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8924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55F92F61-B4BB-4AAC-9620-EF60F266BE21}"/>
              </a:ext>
            </a:extLst>
          </p:cNvPr>
          <p:cNvSpPr txBox="1"/>
          <p:nvPr/>
        </p:nvSpPr>
        <p:spPr>
          <a:xfrm>
            <a:off x="691933" y="1698805"/>
            <a:ext cx="10629209" cy="2757871"/>
          </a:xfrm>
          <a:prstGeom prst="rect">
            <a:avLst/>
          </a:prstGeom>
          <a:noFill/>
        </p:spPr>
        <p:txBody>
          <a:bodyPr wrap="square">
            <a:spAutoFit/>
          </a:bodyPr>
          <a:lstStyle/>
          <a:p>
            <a:pPr algn="ctr">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Ponovna provjera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Kako se situacija može razvijati ili pojaviti nove informacije, povremeno je potrebno ponovno provjeriti činjenice kako bi se osigurala ažurnost i točnost informacija.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Informacije koje su bile predmet provjere činjenica mogu se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periodično pregledavati </a:t>
            </a:r>
            <a:r>
              <a:rPr lang="hr-HR" sz="1800" dirty="0">
                <a:effectLst/>
                <a:latin typeface="Calibri" panose="020F0502020204030204" pitchFamily="34" charset="0"/>
                <a:ea typeface="Times New Roman" panose="02020603050405020304" pitchFamily="18" charset="0"/>
                <a:cs typeface="Calibri" panose="020F0502020204030204" pitchFamily="34" charset="0"/>
              </a:rPr>
              <a:t>kako bi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se osiguralo da su i dalje točne i relevantne. To je posebno važno ako se događaji mijenjaju ili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nove informacije postaju dostupne.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Prilagođavanje novim saznanjima</a:t>
            </a:r>
            <a:r>
              <a:rPr lang="hr-HR" sz="1800" dirty="0">
                <a:effectLst/>
                <a:latin typeface="Calibri" panose="020F0502020204030204" pitchFamily="34" charset="0"/>
                <a:ea typeface="Times New Roman" panose="02020603050405020304" pitchFamily="18" charset="0"/>
                <a:cs typeface="Calibri" panose="020F0502020204030204" pitchFamily="34" charset="0"/>
              </a:rPr>
              <a:t>, novim informacijama, istraživanjima ili dokazima koji mogu</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utjecati na prvobitne zaključke, potrebno je ponovno provjeriti činjenice kako bi se osigurala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dosljednost s najnovijim informacijama.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02708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920D4A98-7653-447E-AFF4-E46C70C0BE5E}"/>
              </a:ext>
            </a:extLst>
          </p:cNvPr>
          <p:cNvSpPr txBox="1"/>
          <p:nvPr/>
        </p:nvSpPr>
        <p:spPr>
          <a:xfrm>
            <a:off x="583559" y="1848328"/>
            <a:ext cx="10737583" cy="2061718"/>
          </a:xfrm>
          <a:prstGeom prst="rect">
            <a:avLst/>
          </a:prstGeom>
          <a:noFill/>
        </p:spPr>
        <p:txBody>
          <a:bodyPr wrap="square">
            <a:spAutoFit/>
          </a:bodyPr>
          <a:lstStyle/>
          <a:p>
            <a:pPr algn="just">
              <a:lnSpc>
                <a:spcPct val="107000"/>
              </a:lnSpc>
              <a:spcAft>
                <a:spcPts val="8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Potvrda istinitosti </a:t>
            </a:r>
            <a:r>
              <a:rPr lang="hr-HR" sz="1800" dirty="0">
                <a:effectLst/>
                <a:latin typeface="Calibri" panose="020F0502020204030204" pitchFamily="34" charset="0"/>
                <a:ea typeface="Times New Roman" panose="02020603050405020304" pitchFamily="18" charset="0"/>
                <a:cs typeface="Calibri" panose="020F0502020204030204" pitchFamily="34" charset="0"/>
              </a:rPr>
              <a:t>informacija i otkrivanje eventualnih promjena ili nedosljednosti koje su se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dogodile od prvobitne provjere.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b="1" dirty="0">
                <a:effectLst/>
                <a:latin typeface="Calibri" panose="020F0502020204030204" pitchFamily="34" charset="0"/>
                <a:ea typeface="Times New Roman" panose="02020603050405020304" pitchFamily="18" charset="0"/>
                <a:cs typeface="Calibri" panose="020F0502020204030204" pitchFamily="34" charset="0"/>
              </a:rPr>
              <a:t>Osvježavanje izvora </a:t>
            </a:r>
            <a:r>
              <a:rPr lang="hr-HR" sz="1800" dirty="0">
                <a:effectLst/>
                <a:latin typeface="Calibri" panose="020F0502020204030204" pitchFamily="34" charset="0"/>
                <a:ea typeface="Times New Roman" panose="02020603050405020304" pitchFamily="18" charset="0"/>
                <a:cs typeface="Calibri" panose="020F0502020204030204" pitchFamily="34" charset="0"/>
              </a:rPr>
              <a:t>i traženje nove informacije ili perspektive koje nisu bile dostupne prilikom</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prvobitne provjere.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Ako se tokom ponovne provjere činjenica otkriju nove informacije ili dokazi koji utječu na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prvobitne zaključke</a:t>
            </a:r>
            <a:r>
              <a:rPr lang="hr-HR" sz="1800" b="1" dirty="0">
                <a:effectLst/>
                <a:latin typeface="Calibri" panose="020F0502020204030204" pitchFamily="34" charset="0"/>
                <a:ea typeface="Times New Roman" panose="02020603050405020304" pitchFamily="18" charset="0"/>
                <a:cs typeface="Calibri" panose="020F0502020204030204" pitchFamily="34" charset="0"/>
              </a:rPr>
              <a:t>, važno je ažurirati rezultate </a:t>
            </a:r>
            <a:r>
              <a:rPr lang="hr-HR" sz="1800" dirty="0">
                <a:effectLst/>
                <a:latin typeface="Calibri" panose="020F0502020204030204" pitchFamily="34" charset="0"/>
                <a:ea typeface="Times New Roman" panose="02020603050405020304" pitchFamily="18" charset="0"/>
                <a:cs typeface="Calibri" panose="020F0502020204030204" pitchFamily="34" charset="0"/>
              </a:rPr>
              <a:t>provjere činjenica kako bi se odražavala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rPr>
              <a:t>najnovija saznanja. </a:t>
            </a:r>
            <a:endParaRPr lang="hr-HR" dirty="0"/>
          </a:p>
        </p:txBody>
      </p:sp>
    </p:spTree>
    <p:extLst>
      <p:ext uri="{BB962C8B-B14F-4D97-AF65-F5344CB8AC3E}">
        <p14:creationId xmlns:p14="http://schemas.microsoft.com/office/powerpoint/2010/main" val="2184877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FDB53564-27A0-42F9-A007-53CC61FF2B7C}"/>
              </a:ext>
            </a:extLst>
          </p:cNvPr>
          <p:cNvSpPr txBox="1"/>
          <p:nvPr/>
        </p:nvSpPr>
        <p:spPr>
          <a:xfrm>
            <a:off x="404947" y="1379186"/>
            <a:ext cx="9300755" cy="691343"/>
          </a:xfrm>
          <a:prstGeom prst="rect">
            <a:avLst/>
          </a:prstGeom>
          <a:noFill/>
        </p:spPr>
        <p:txBody>
          <a:bodyPr wrap="square">
            <a:spAutoFit/>
          </a:bodyPr>
          <a:lstStyle/>
          <a:p>
            <a:pPr lvl="0" algn="just">
              <a:lnSpc>
                <a:spcPct val="107000"/>
              </a:lnSpc>
              <a:spcBef>
                <a:spcPts val="600"/>
              </a:spcBef>
              <a:spcAft>
                <a:spcPts val="2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hr-H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RAZVOJ KRITIČKOG RAZMIŠLJANJA KROZ FACT-CHECKING</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r>
              <a:rPr lang="hr-HR"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Promicanje kritičkog razmišljanja i analitičkih vještina kroz praktične vježbe </a:t>
            </a:r>
            <a:r>
              <a:rPr lang="hr-HR" b="1" i="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fact-checkinga</a:t>
            </a:r>
            <a:endParaRPr lang="hr-HR" b="1" i="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B3C0187-207E-4B8A-8ADD-588AAC0111A4}"/>
              </a:ext>
            </a:extLst>
          </p:cNvPr>
          <p:cNvSpPr txBox="1"/>
          <p:nvPr/>
        </p:nvSpPr>
        <p:spPr>
          <a:xfrm>
            <a:off x="404947" y="2297380"/>
            <a:ext cx="11051179" cy="3008003"/>
          </a:xfrm>
          <a:prstGeom prst="rect">
            <a:avLst/>
          </a:prstGeom>
          <a:noFill/>
        </p:spPr>
        <p:txBody>
          <a:bodyPr wrap="square">
            <a:spAutoFit/>
          </a:bodyPr>
          <a:lstStyle/>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Razotkrivanje dezinformacija zahtijeva vrijeme, istraživanje i primjenu kritičkog razmišljanja.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Važno je provjeriti izvore informacija, tražiti potvrdu ili osporavanje tvrdnji od neovisnih izvora, analizirati sadržaj, prepoznati nelogičnosti i manipulativne tehnike, te provjeriti faktografske podatke i kontekst prije dijeljenja informacija s drugima.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r>
              <a:rPr lang="hr-HR" sz="1800" dirty="0">
                <a:effectLst/>
                <a:latin typeface="Calibri" panose="020F0502020204030204" pitchFamily="34" charset="0"/>
                <a:ea typeface="Times New Roman" panose="02020603050405020304" pitchFamily="18" charset="0"/>
              </a:rPr>
              <a:t>Postoje smjernice, prema University </a:t>
            </a:r>
            <a:r>
              <a:rPr lang="hr-HR" sz="1800" dirty="0" err="1">
                <a:effectLst/>
                <a:latin typeface="Calibri" panose="020F0502020204030204" pitchFamily="34" charset="0"/>
                <a:ea typeface="Times New Roman" panose="02020603050405020304" pitchFamily="18" charset="0"/>
              </a:rPr>
              <a:t>of</a:t>
            </a:r>
            <a:r>
              <a:rPr lang="hr-HR" sz="1800" dirty="0">
                <a:effectLst/>
                <a:latin typeface="Calibri" panose="020F0502020204030204" pitchFamily="34" charset="0"/>
                <a:ea typeface="Times New Roman" panose="02020603050405020304" pitchFamily="18" charset="0"/>
              </a:rPr>
              <a:t> Washington </a:t>
            </a:r>
            <a:r>
              <a:rPr lang="hr-HR" sz="1800" dirty="0" err="1">
                <a:effectLst/>
                <a:latin typeface="Calibri" panose="020F0502020204030204" pitchFamily="34" charset="0"/>
                <a:ea typeface="Times New Roman" panose="02020603050405020304" pitchFamily="18" charset="0"/>
              </a:rPr>
              <a:t>Libraries</a:t>
            </a:r>
            <a:r>
              <a:rPr lang="hr-HR" sz="1800" dirty="0">
                <a:effectLst/>
                <a:latin typeface="Calibri" panose="020F0502020204030204" pitchFamily="34" charset="0"/>
                <a:ea typeface="Times New Roman" panose="02020603050405020304" pitchFamily="18" charset="0"/>
              </a:rPr>
              <a:t> (2024b), koje informacijski stručnjaci preporučuju kako bi pomogli ljudima u kritičkom razmišljanju o pruženim informacijama. </a:t>
            </a:r>
            <a:r>
              <a:rPr lang="hr-HR" sz="1800" b="1" dirty="0">
                <a:solidFill>
                  <a:srgbClr val="032D71"/>
                </a:solidFill>
                <a:effectLst/>
                <a:latin typeface="Calibri" panose="020F0502020204030204" pitchFamily="34" charset="0"/>
                <a:ea typeface="Times New Roman" panose="02020603050405020304" pitchFamily="18" charset="0"/>
              </a:rPr>
              <a:t>Metoda pitanja 5W odnosi se na postavljanje pet pitanja kako bi se procijenila vjerodostojnost izvora:</a:t>
            </a:r>
            <a:r>
              <a:rPr lang="hr-HR" sz="1800" dirty="0">
                <a:effectLst/>
                <a:latin typeface="Calibri" panose="020F0502020204030204" pitchFamily="34" charset="0"/>
                <a:ea typeface="Times New Roman" panose="02020603050405020304" pitchFamily="18" charset="0"/>
              </a:rPr>
              <a:t> Tko je autor? (autoritet); Koja je svrha sadržaja? (točnost); Odakle je sadržaj? (izdavač); Zašto postoji izvor? (svrha i objektivnost); Kako se ovaj izvor uspoređuje s drugima? (uspostava usporedbe).</a:t>
            </a:r>
            <a:endParaRPr lang="hr-HR" dirty="0"/>
          </a:p>
        </p:txBody>
      </p:sp>
    </p:spTree>
    <p:extLst>
      <p:ext uri="{BB962C8B-B14F-4D97-AF65-F5344CB8AC3E}">
        <p14:creationId xmlns:p14="http://schemas.microsoft.com/office/powerpoint/2010/main" val="1217189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7CB75CC2-4527-43E5-9363-E574EE4CF842}"/>
              </a:ext>
            </a:extLst>
          </p:cNvPr>
          <p:cNvSpPr txBox="1"/>
          <p:nvPr/>
        </p:nvSpPr>
        <p:spPr>
          <a:xfrm>
            <a:off x="0" y="1475495"/>
            <a:ext cx="6586892" cy="3365793"/>
          </a:xfrm>
          <a:prstGeom prst="rect">
            <a:avLst/>
          </a:prstGeom>
          <a:noFill/>
        </p:spPr>
        <p:txBody>
          <a:bodyPr wrap="square">
            <a:spAutoFit/>
          </a:bodyPr>
          <a:lstStyle/>
          <a:p>
            <a:pPr algn="just">
              <a:lnSpc>
                <a:spcPct val="115000"/>
              </a:lnSpc>
              <a:spcAft>
                <a:spcPts val="1000"/>
              </a:spcAft>
            </a:pPr>
            <a:r>
              <a:rPr lang="en-US" b="1" dirty="0">
                <a:latin typeface="Calibri" panose="020F0502020204030204" pitchFamily="34" charset="0"/>
                <a:ea typeface="Times New Roman" panose="02020603050405020304" pitchFamily="18" charset="0"/>
                <a:cs typeface="Calibri" panose="020F0502020204030204" pitchFamily="34" charset="0"/>
              </a:rPr>
              <a:t>K</a:t>
            </a:r>
            <a:r>
              <a:rPr lang="hr-HR" b="1" dirty="0" err="1">
                <a:effectLst/>
                <a:latin typeface="Calibri" panose="020F0502020204030204" pitchFamily="34" charset="0"/>
                <a:ea typeface="Times New Roman" panose="02020603050405020304" pitchFamily="18" charset="0"/>
                <a:cs typeface="Calibri" panose="020F0502020204030204" pitchFamily="34" charset="0"/>
              </a:rPr>
              <a:t>ritično</a:t>
            </a:r>
            <a:r>
              <a:rPr lang="hr-HR" b="1" dirty="0">
                <a:effectLst/>
                <a:latin typeface="Calibri" panose="020F0502020204030204" pitchFamily="34" charset="0"/>
                <a:ea typeface="Times New Roman" panose="02020603050405020304" pitchFamily="18" charset="0"/>
                <a:cs typeface="Calibri" panose="020F0502020204030204" pitchFamily="34" charset="0"/>
              </a:rPr>
              <a:t> razmišljanje uključuje:</a:t>
            </a:r>
            <a:endParaRPr lang="hr-HR"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Font typeface="+mj-lt"/>
              <a:buAutoNum type="arabicPeriod"/>
            </a:pPr>
            <a:r>
              <a:rPr lang="hr-HR" dirty="0">
                <a:effectLst/>
                <a:latin typeface="Calibri" panose="020F0502020204030204" pitchFamily="34" charset="0"/>
                <a:ea typeface="Times New Roman" panose="02020603050405020304" pitchFamily="18" charset="0"/>
                <a:cs typeface="Calibri" panose="020F0502020204030204" pitchFamily="34" charset="0"/>
              </a:rPr>
              <a:t>Radoznalost o širokom spektru pitanja,</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Font typeface="+mj-lt"/>
              <a:buAutoNum type="arabicPeriod"/>
            </a:pPr>
            <a:r>
              <a:rPr lang="hr-HR" dirty="0">
                <a:effectLst/>
                <a:latin typeface="Calibri" panose="020F0502020204030204" pitchFamily="34" charset="0"/>
                <a:ea typeface="Times New Roman" panose="02020603050405020304" pitchFamily="18" charset="0"/>
                <a:cs typeface="Calibri" panose="020F0502020204030204" pitchFamily="34" charset="0"/>
              </a:rPr>
              <a:t>Zabrinutost da postanete i ostanete dobro informirani,</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Font typeface="+mj-lt"/>
              <a:buAutoNum type="arabicPeriod"/>
            </a:pPr>
            <a:r>
              <a:rPr lang="hr-HR" dirty="0">
                <a:effectLst/>
                <a:latin typeface="Calibri" panose="020F0502020204030204" pitchFamily="34" charset="0"/>
                <a:ea typeface="Times New Roman" panose="02020603050405020304" pitchFamily="18" charset="0"/>
                <a:cs typeface="Calibri" panose="020F0502020204030204" pitchFamily="34" charset="0"/>
              </a:rPr>
              <a:t>Upozorenje na mogućnosti korištenja kritičkog mišljenja,</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Font typeface="+mj-lt"/>
              <a:buAutoNum type="arabicPeriod"/>
            </a:pPr>
            <a:r>
              <a:rPr lang="hr-HR" dirty="0">
                <a:effectLst/>
                <a:latin typeface="Calibri" panose="020F0502020204030204" pitchFamily="34" charset="0"/>
                <a:ea typeface="Times New Roman" panose="02020603050405020304" pitchFamily="18" charset="0"/>
                <a:cs typeface="Calibri" panose="020F0502020204030204" pitchFamily="34" charset="0"/>
              </a:rPr>
              <a:t>Povjerenje u postupke obrazloženog ispitivanja,</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Font typeface="+mj-lt"/>
              <a:buAutoNum type="arabicPeriod"/>
            </a:pPr>
            <a:r>
              <a:rPr lang="hr-HR" dirty="0">
                <a:effectLst/>
                <a:latin typeface="Calibri" panose="020F0502020204030204" pitchFamily="34" charset="0"/>
                <a:ea typeface="Times New Roman" panose="02020603050405020304" pitchFamily="18" charset="0"/>
                <a:cs typeface="Calibri" panose="020F0502020204030204" pitchFamily="34" charset="0"/>
              </a:rPr>
              <a:t>Samopouzdanje u vlastite sposobnosti rasuđivanja,</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Font typeface="+mj-lt"/>
              <a:buAutoNum type="arabicPeriod"/>
            </a:pPr>
            <a:r>
              <a:rPr lang="hr-HR" dirty="0">
                <a:effectLst/>
                <a:latin typeface="Calibri" panose="020F0502020204030204" pitchFamily="34" charset="0"/>
                <a:ea typeface="Times New Roman" panose="02020603050405020304" pitchFamily="18" charset="0"/>
                <a:cs typeface="Calibri" panose="020F0502020204030204" pitchFamily="34" charset="0"/>
              </a:rPr>
              <a:t>Otvorenost prema divergentnim svjetonazorima,</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Font typeface="+mj-lt"/>
              <a:buAutoNum type="arabicPeriod"/>
            </a:pPr>
            <a:r>
              <a:rPr lang="hr-HR" dirty="0">
                <a:effectLst/>
                <a:latin typeface="Calibri" panose="020F0502020204030204" pitchFamily="34" charset="0"/>
                <a:ea typeface="Times New Roman" panose="02020603050405020304" pitchFamily="18" charset="0"/>
                <a:cs typeface="Calibri" panose="020F0502020204030204" pitchFamily="34" charset="0"/>
              </a:rPr>
              <a:t>Fleksibilnost u razmatranju alternativa i mišljenja</a:t>
            </a:r>
            <a:r>
              <a:rPr lang="en-US" dirty="0">
                <a:effectLst/>
                <a:latin typeface="Calibri" panose="020F0502020204030204" pitchFamily="34" charset="0"/>
                <a:ea typeface="Times New Roman" panose="02020603050405020304" pitchFamily="18" charset="0"/>
                <a:cs typeface="Calibri" panose="020F0502020204030204" pitchFamily="34" charset="0"/>
              </a:rPr>
              <a:t>,</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9DBC65CB-1EE1-4DD5-B0D7-1F23C0C36534}"/>
              </a:ext>
            </a:extLst>
          </p:cNvPr>
          <p:cNvSpPr txBox="1"/>
          <p:nvPr/>
        </p:nvSpPr>
        <p:spPr>
          <a:xfrm>
            <a:off x="5865428" y="1646823"/>
            <a:ext cx="6048102" cy="3023135"/>
          </a:xfrm>
          <a:prstGeom prst="rect">
            <a:avLst/>
          </a:prstGeom>
          <a:noFill/>
        </p:spPr>
        <p:txBody>
          <a:bodyPr wrap="square">
            <a:spAutoFit/>
          </a:bodyPr>
          <a:lstStyle/>
          <a:p>
            <a:endParaRPr lang="hr-HR" sz="1600" dirty="0">
              <a:effectLst/>
              <a:latin typeface="Calibri" panose="020F0502020204030204" pitchFamily="34" charset="0"/>
              <a:ea typeface="Calibri" panose="020F0502020204030204" pitchFamily="34" charset="0"/>
              <a:cs typeface="Calibri" panose="020F0502020204030204" pitchFamily="34" charset="0"/>
            </a:endParaRPr>
          </a:p>
          <a:p>
            <a:pPr lvl="1" algn="just">
              <a:lnSpc>
                <a:spcPct val="115000"/>
              </a:lnSpc>
              <a:spcAft>
                <a:spcPts val="1000"/>
              </a:spcAft>
            </a:pPr>
            <a:r>
              <a:rPr lang="en-US" sz="1600" dirty="0">
                <a:effectLst/>
                <a:latin typeface="Calibri" panose="020F0502020204030204" pitchFamily="34" charset="0"/>
                <a:ea typeface="Calibri" panose="020F0502020204030204" pitchFamily="34" charset="0"/>
                <a:cs typeface="Calibri" panose="020F0502020204030204" pitchFamily="34" charset="0"/>
              </a:rPr>
              <a:t>8.   </a:t>
            </a:r>
            <a:r>
              <a:rPr lang="hr-HR" sz="1600" dirty="0">
                <a:effectLst/>
                <a:latin typeface="Calibri" panose="020F0502020204030204" pitchFamily="34" charset="0"/>
                <a:ea typeface="Calibri" panose="020F0502020204030204" pitchFamily="34" charset="0"/>
                <a:cs typeface="Calibri" panose="020F0502020204030204" pitchFamily="34" charset="0"/>
              </a:rPr>
              <a:t>Razumijevanje mišljenja drugih ljudi,</a:t>
            </a:r>
          </a:p>
          <a:p>
            <a:pPr lvl="1"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9.   </a:t>
            </a:r>
            <a:r>
              <a:rPr lang="hr-HR" sz="1600" dirty="0">
                <a:effectLst/>
                <a:latin typeface="Calibri" panose="020F0502020204030204" pitchFamily="34" charset="0"/>
                <a:ea typeface="Calibri" panose="020F0502020204030204" pitchFamily="34" charset="0"/>
                <a:cs typeface="Calibri" panose="020F0502020204030204" pitchFamily="34" charset="0"/>
              </a:rPr>
              <a:t>Pravednost u ocjenjivanju rasuđivanja,</a:t>
            </a:r>
          </a:p>
          <a:p>
            <a:pPr lvl="1"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10. </a:t>
            </a:r>
            <a:r>
              <a:rPr lang="hr-HR" sz="1600" dirty="0">
                <a:effectLst/>
                <a:latin typeface="Calibri" panose="020F0502020204030204" pitchFamily="34" charset="0"/>
                <a:ea typeface="Calibri" panose="020F0502020204030204" pitchFamily="34" charset="0"/>
                <a:cs typeface="Calibri" panose="020F0502020204030204" pitchFamily="34" charset="0"/>
              </a:rPr>
              <a:t>Prepoznavanje i iskreno suočavanje s vlastitim pristranostima, predrasudama, stereotipima ili egocentrične tendencije,</a:t>
            </a:r>
          </a:p>
          <a:p>
            <a:pPr lvl="1"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11. </a:t>
            </a:r>
            <a:r>
              <a:rPr lang="hr-HR" sz="1600" dirty="0">
                <a:effectLst/>
                <a:latin typeface="Calibri" panose="020F0502020204030204" pitchFamily="34" charset="0"/>
                <a:ea typeface="Calibri" panose="020F0502020204030204" pitchFamily="34" charset="0"/>
                <a:cs typeface="Calibri" panose="020F0502020204030204" pitchFamily="34" charset="0"/>
              </a:rPr>
              <a:t>Razboritost pri obustavljanju, donošenju ili mijenjanju presuda,</a:t>
            </a:r>
          </a:p>
          <a:p>
            <a:pPr lvl="1"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12. </a:t>
            </a:r>
            <a:r>
              <a:rPr lang="hr-HR" sz="1600" dirty="0">
                <a:effectLst/>
                <a:latin typeface="Calibri" panose="020F0502020204030204" pitchFamily="34" charset="0"/>
                <a:ea typeface="Calibri" panose="020F0502020204030204" pitchFamily="34" charset="0"/>
                <a:cs typeface="Calibri" panose="020F0502020204030204" pitchFamily="34" charset="0"/>
              </a:rPr>
              <a:t>Spremnost za preispitivanje i revidiranje stavova tamo gdje iskrena refleksija sugerira da je promjena opravdana.</a:t>
            </a:r>
          </a:p>
        </p:txBody>
      </p:sp>
    </p:spTree>
    <p:extLst>
      <p:ext uri="{BB962C8B-B14F-4D97-AF65-F5344CB8AC3E}">
        <p14:creationId xmlns:p14="http://schemas.microsoft.com/office/powerpoint/2010/main" val="105414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379186"/>
            <a:ext cx="11769633" cy="1868781"/>
          </a:xfrm>
          <a:prstGeom prst="rect">
            <a:avLst/>
          </a:prstGeom>
          <a:noFill/>
        </p:spPr>
        <p:txBody>
          <a:bodyPr wrap="square" rtlCol="0">
            <a:spAutoFit/>
          </a:bodyPr>
          <a:lstStyle/>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Osim pojma kompetencija, ponekad se govori i o funkcionalnim pismenostima, dakle sposobnostima da ta znanja primijenimo.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800"/>
              </a:spcAft>
              <a:buFont typeface="Wingdings" panose="05000000000000000000" pitchFamily="2" charset="2"/>
              <a:buChar char="Ø"/>
            </a:pPr>
            <a:r>
              <a:rPr lang="hr-HR" sz="1800" b="1" dirty="0">
                <a:effectLst/>
                <a:latin typeface="Calibri" panose="020F0502020204030204" pitchFamily="34" charset="0"/>
                <a:ea typeface="Times New Roman" panose="02020603050405020304" pitchFamily="18" charset="0"/>
                <a:cs typeface="Calibri" panose="020F0502020204030204" pitchFamily="34" charset="0"/>
              </a:rPr>
              <a:t>osposobiti za odgovorno i aktivno građanstvo (građanska pismenost), </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800"/>
              </a:spcAft>
              <a:buFont typeface="Wingdings" panose="05000000000000000000" pitchFamily="2" charset="2"/>
              <a:buChar char="Ø"/>
            </a:pPr>
            <a:r>
              <a:rPr lang="hr-HR" sz="1800" b="1" dirty="0">
                <a:effectLst/>
                <a:latin typeface="Calibri" panose="020F0502020204030204" pitchFamily="34" charset="0"/>
                <a:ea typeface="Times New Roman" panose="02020603050405020304" pitchFamily="18" charset="0"/>
                <a:cs typeface="Calibri" panose="020F0502020204030204" pitchFamily="34" charset="0"/>
              </a:rPr>
              <a:t>kritičko razumijevanje medija (medijska pismenost) ili </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800"/>
              </a:spcAft>
              <a:buFont typeface="Wingdings" panose="05000000000000000000" pitchFamily="2" charset="2"/>
              <a:buChar char="Ø"/>
            </a:pPr>
            <a:r>
              <a:rPr lang="hr-HR" sz="1800" b="1" dirty="0">
                <a:effectLst/>
                <a:latin typeface="Calibri" panose="020F0502020204030204" pitchFamily="34" charset="0"/>
                <a:ea typeface="Times New Roman" panose="02020603050405020304" pitchFamily="18" charset="0"/>
                <a:cs typeface="Calibri" panose="020F0502020204030204" pitchFamily="34" charset="0"/>
              </a:rPr>
              <a:t>za upotrebu informacijsko-komunikacijske tehnologije (digitalna pismenost).</a:t>
            </a:r>
            <a:endParaRPr lang="hr-HR"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1F655653-C350-4CE6-9911-F13021926E12}"/>
              </a:ext>
            </a:extLst>
          </p:cNvPr>
          <p:cNvSpPr txBox="1"/>
          <p:nvPr/>
        </p:nvSpPr>
        <p:spPr>
          <a:xfrm>
            <a:off x="313509" y="3429000"/>
            <a:ext cx="11564982" cy="968278"/>
          </a:xfrm>
          <a:prstGeom prst="rect">
            <a:avLst/>
          </a:prstGeom>
          <a:noFill/>
        </p:spPr>
        <p:txBody>
          <a:bodyPr wrap="square">
            <a:spAutoFit/>
          </a:bodyPr>
          <a:lstStyle/>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Pojam medijske pismenosti definiran je na konferenciji o medijskoj pismenosti održanoj 1992. kao “</a:t>
            </a:r>
            <a:r>
              <a:rPr lang="hr-HR" sz="1800" b="1" dirty="0">
                <a:solidFill>
                  <a:srgbClr val="032D71"/>
                </a:solidFill>
                <a:effectLst/>
                <a:latin typeface="Calibri" panose="020F0502020204030204" pitchFamily="34" charset="0"/>
                <a:ea typeface="Times New Roman" panose="02020603050405020304" pitchFamily="18" charset="0"/>
                <a:cs typeface="Calibri" panose="020F0502020204030204" pitchFamily="34" charset="0"/>
              </a:rPr>
              <a:t>sposobnost pristupa, analize, vrednovanja i odašiljanja poruka posredstvom medija</a:t>
            </a:r>
            <a:r>
              <a:rPr lang="hr-HR" sz="1800" dirty="0">
                <a:effectLst/>
                <a:latin typeface="Calibri" panose="020F0502020204030204" pitchFamily="34" charset="0"/>
                <a:ea typeface="Times New Roman" panose="02020603050405020304" pitchFamily="18" charset="0"/>
                <a:cs typeface="Calibri" panose="020F0502020204030204" pitchFamily="34" charset="0"/>
              </a:rPr>
              <a:t>”, a </a:t>
            </a:r>
            <a:r>
              <a:rPr lang="hr-HR" sz="1800" b="1" dirty="0">
                <a:solidFill>
                  <a:srgbClr val="032D71"/>
                </a:solidFill>
                <a:effectLst/>
                <a:latin typeface="Calibri" panose="020F0502020204030204" pitchFamily="34" charset="0"/>
                <a:ea typeface="Times New Roman" panose="02020603050405020304" pitchFamily="18" charset="0"/>
                <a:cs typeface="Calibri" panose="020F0502020204030204" pitchFamily="34" charset="0"/>
              </a:rPr>
              <a:t>medijska pismenost podrazumijeva razvijanje kognitivnih, etičkih, estetskih i filozofskih vještina i znanja</a:t>
            </a:r>
            <a:r>
              <a:rPr lang="en-US" b="1" dirty="0">
                <a:solidFill>
                  <a:srgbClr val="032D71"/>
                </a:solidFill>
                <a:latin typeface="Calibri" panose="020F0502020204030204" pitchFamily="34" charset="0"/>
                <a:ea typeface="Times New Roman" panose="02020603050405020304" pitchFamily="18" charset="0"/>
                <a:cs typeface="Calibri" panose="020F0502020204030204" pitchFamily="34"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53163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74D1A82E-69AE-4472-AC5B-7CE3BC3104B0}"/>
              </a:ext>
            </a:extLst>
          </p:cNvPr>
          <p:cNvSpPr txBox="1"/>
          <p:nvPr/>
        </p:nvSpPr>
        <p:spPr>
          <a:xfrm>
            <a:off x="810505" y="1252154"/>
            <a:ext cx="10332112" cy="3225242"/>
          </a:xfrm>
          <a:prstGeom prst="rect">
            <a:avLst/>
          </a:prstGeom>
          <a:noFill/>
        </p:spPr>
        <p:txBody>
          <a:bodyPr wrap="square">
            <a:spAutoFit/>
          </a:bodyPr>
          <a:lstStyle/>
          <a:p>
            <a:pPr algn="just">
              <a:lnSpc>
                <a:spcPct val="107000"/>
              </a:lnSpc>
              <a:spcAft>
                <a:spcPts val="800"/>
              </a:spcAft>
            </a:pPr>
            <a:r>
              <a:rPr lang="hr-HR" sz="2000" dirty="0">
                <a:effectLst/>
                <a:latin typeface="Calibri" panose="020F0502020204030204" pitchFamily="34" charset="0"/>
                <a:ea typeface="Times New Roman" panose="02020603050405020304" pitchFamily="18" charset="0"/>
                <a:cs typeface="Calibri" panose="020F0502020204030204" pitchFamily="34" charset="0"/>
              </a:rPr>
              <a:t>Proces učinkovite analize medijskih sadržaja i poruka temelji se na sljedećim konceptima:</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2000" dirty="0">
                <a:effectLst/>
                <a:latin typeface="Calibri" panose="020F0502020204030204" pitchFamily="34" charset="0"/>
                <a:ea typeface="Times New Roman" panose="02020603050405020304" pitchFamily="18" charset="0"/>
                <a:cs typeface="Calibri" panose="020F0502020204030204" pitchFamily="34" charset="0"/>
              </a:rPr>
              <a:t>• sve su medijske poruke konstruirane</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2000" dirty="0">
                <a:effectLst/>
                <a:latin typeface="Calibri" panose="020F0502020204030204" pitchFamily="34" charset="0"/>
                <a:ea typeface="Times New Roman" panose="02020603050405020304" pitchFamily="18" charset="0"/>
                <a:cs typeface="Calibri" panose="020F0502020204030204" pitchFamily="34" charset="0"/>
              </a:rPr>
              <a:t>• svaki medij ima svoje karakteristike i jedinstven jezik stvaranja poruke</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2000" dirty="0">
                <a:effectLst/>
                <a:latin typeface="Calibri" panose="020F0502020204030204" pitchFamily="34" charset="0"/>
                <a:ea typeface="Times New Roman" panose="02020603050405020304" pitchFamily="18" charset="0"/>
                <a:cs typeface="Calibri" panose="020F0502020204030204" pitchFamily="34" charset="0"/>
              </a:rPr>
              <a:t>• sve medijske poruke sadrže vrijednosti i stavove</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2000" dirty="0">
                <a:effectLst/>
                <a:latin typeface="Calibri" panose="020F0502020204030204" pitchFamily="34" charset="0"/>
                <a:ea typeface="Times New Roman" panose="02020603050405020304" pitchFamily="18" charset="0"/>
                <a:cs typeface="Calibri" panose="020F0502020204030204" pitchFamily="34" charset="0"/>
              </a:rPr>
              <a:t>• ljudi stvaraju vlastito značenje medijske poruke temeljem svojih</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hr-HR" sz="2000" dirty="0">
                <a:effectLst/>
                <a:latin typeface="Calibri" panose="020F0502020204030204" pitchFamily="34" charset="0"/>
                <a:ea typeface="Times New Roman" panose="02020603050405020304" pitchFamily="18" charset="0"/>
                <a:cs typeface="Calibri" panose="020F0502020204030204" pitchFamily="34" charset="0"/>
              </a:rPr>
              <a:t>individualnih vještina, iskustava, stavova i vjerovanja</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2000" dirty="0">
                <a:effectLst/>
                <a:latin typeface="Calibri" panose="020F0502020204030204" pitchFamily="34" charset="0"/>
                <a:ea typeface="Times New Roman" panose="02020603050405020304" pitchFamily="18" charset="0"/>
                <a:cs typeface="Calibri" panose="020F0502020204030204" pitchFamily="34" charset="0"/>
              </a:rPr>
              <a:t>• mediji i medijske poruke mogu utjecati na vjerovanja, stavove,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hr-HR" sz="2000" dirty="0">
                <a:effectLst/>
                <a:latin typeface="Calibri" panose="020F0502020204030204" pitchFamily="34" charset="0"/>
                <a:ea typeface="Times New Roman" panose="02020603050405020304" pitchFamily="18" charset="0"/>
                <a:cs typeface="Calibri" panose="020F0502020204030204" pitchFamily="34" charset="0"/>
              </a:rPr>
              <a:t>vrijednosti, ponašanje, te društvene i demokratski proces.</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7103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34FB3342-6EC3-48E2-8DA1-AC241140D338}"/>
              </a:ext>
            </a:extLst>
          </p:cNvPr>
          <p:cNvSpPr txBox="1"/>
          <p:nvPr/>
        </p:nvSpPr>
        <p:spPr>
          <a:xfrm>
            <a:off x="914400" y="1690158"/>
            <a:ext cx="10067506" cy="3065647"/>
          </a:xfrm>
          <a:prstGeom prst="rect">
            <a:avLst/>
          </a:prstGeom>
          <a:noFill/>
        </p:spPr>
        <p:txBody>
          <a:bodyPr wrap="square">
            <a:spAutoFit/>
          </a:bodyPr>
          <a:lstStyle/>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Kada analiziramo medijske sadržaje, možemo prepoznati 4 komponente na koje je potrebno obratiti pozornost (prilagođeno prema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Poer</a:t>
            </a:r>
            <a:r>
              <a:rPr lang="hr-HR" sz="1800" dirty="0">
                <a:effectLst/>
                <a:latin typeface="Calibri" panose="020F0502020204030204" pitchFamily="34" charset="0"/>
                <a:ea typeface="Times New Roman" panose="02020603050405020304" pitchFamily="18" charset="0"/>
                <a:cs typeface="Calibri" panose="020F0502020204030204" pitchFamily="34" charset="0"/>
              </a:rPr>
              <a:t>, 2008):</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1. Informacije/činjenice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izbor činjenica i način prikaza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izbor informatora koji govore o temi i njihov način prijenosa poruke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2. emocije/osjećaji preneseni u medijskom prilogu, ali i emotivne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reakcije čitatelja/gledatelja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3. etički principi, ali i propisi, te u kojoj se mjeri poštuju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4. estetika medijskog sadržaja – način prikaza s obzirom na kvalitetu</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izrade, zanimljivost ili estetski dojam.</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32392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827067A0-57CC-4E7C-91B3-9B09464DD2DC}"/>
              </a:ext>
            </a:extLst>
          </p:cNvPr>
          <p:cNvSpPr txBox="1"/>
          <p:nvPr/>
        </p:nvSpPr>
        <p:spPr>
          <a:xfrm>
            <a:off x="429849" y="1379186"/>
            <a:ext cx="11332301" cy="3890937"/>
          </a:xfrm>
          <a:prstGeom prst="rect">
            <a:avLst/>
          </a:prstGeom>
          <a:noFill/>
        </p:spPr>
        <p:txBody>
          <a:bodyPr wrap="square">
            <a:spAutoFit/>
          </a:bodyPr>
          <a:lstStyle/>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Čitatelj ili gledatelj kao primatelj medijskih poruka može samo održavati svoju naviku i automatski pratiti medije, ili može zauzimati aktivan stav i osviješteno/kritički čitati.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b="1" u="sng" dirty="0">
                <a:effectLst/>
                <a:latin typeface="Calibri" panose="020F0502020204030204" pitchFamily="34" charset="0"/>
                <a:ea typeface="Times New Roman" panose="02020603050405020304" pitchFamily="18" charset="0"/>
                <a:cs typeface="Calibri" panose="020F0502020204030204" pitchFamily="34" charset="0"/>
              </a:rPr>
              <a:t>Neke strategije kritičkog čitanja:</a:t>
            </a:r>
            <a:endParaRPr lang="hr-HR"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Analiza informativnog aspekta: uključuje provjeru činjenica iz različitih</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izvora, pri čemu je važno pronaći alternativne izvore informacija te</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voditi računa o pouzdanosti tih izvora.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Traganje za kontekstom: osim same informacije važan je i kontekst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u kojem se ona iznosi (politički, ekonomski i društveni).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Od</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kontekstualnih čimbenika vrlo je važno vlasništvo nad pojedinim</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medijem te vrijednosna i politička orijentacija medija.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Jedna od metoda koja nam u ovome može pomoći jest čitanje iste vijesti u različitim medijima. Usporedba prezentacija iste teme može nam pomoći da uvidimo razliku između onoga što je informacija i onoga što je interpretacija.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6057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44EF277-C13F-4BAB-A30B-27F844985100}"/>
              </a:ext>
            </a:extLst>
          </p:cNvPr>
          <p:cNvSpPr txBox="1"/>
          <p:nvPr/>
        </p:nvSpPr>
        <p:spPr>
          <a:xfrm>
            <a:off x="373117" y="1149396"/>
            <a:ext cx="11288111" cy="2461508"/>
          </a:xfrm>
          <a:prstGeom prst="rect">
            <a:avLst/>
          </a:prstGeom>
          <a:noFill/>
        </p:spPr>
        <p:txBody>
          <a:bodyPr wrap="square">
            <a:spAutoFit/>
          </a:bodyPr>
          <a:lstStyle/>
          <a:p>
            <a:pPr algn="just">
              <a:lnSpc>
                <a:spcPct val="107000"/>
              </a:lnSpc>
              <a:spcAft>
                <a:spcPts val="800"/>
              </a:spcAft>
            </a:pPr>
            <a:r>
              <a:rPr lang="hr-HR" sz="1800" b="1" dirty="0">
                <a:solidFill>
                  <a:srgbClr val="03378B"/>
                </a:solidFill>
                <a:effectLst/>
                <a:latin typeface="Calibri" panose="020F0502020204030204" pitchFamily="34" charset="0"/>
                <a:ea typeface="Times New Roman" panose="02020603050405020304" pitchFamily="18" charset="0"/>
                <a:cs typeface="Calibri" panose="020F0502020204030204" pitchFamily="34" charset="0"/>
              </a:rPr>
              <a:t>Kako prepoznati lažnu vijest ili nevjerodostojan izvor?</a:t>
            </a:r>
            <a:endParaRPr lang="hr-HR" sz="1800" b="1" dirty="0">
              <a:solidFill>
                <a:srgbClr val="03378B"/>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Čitatelj danas mora imati na umu da se na lažnim, zapaljivim vijestima, može dobro zaraditi prodajom oglasa, što je dodatni motiv za njihovo proizvodnju.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en-US" dirty="0">
                <a:latin typeface="Calibri" panose="020F0502020204030204" pitchFamily="34" charset="0"/>
                <a:ea typeface="Times New Roman" panose="02020603050405020304" pitchFamily="18" charset="0"/>
                <a:cs typeface="Calibri" panose="020F0502020204030204" pitchFamily="34" charset="0"/>
              </a:rPr>
              <a:t>L</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až</a:t>
            </a:r>
            <a:r>
              <a:rPr lang="hr-HR" sz="1800" dirty="0">
                <a:effectLst/>
                <a:latin typeface="Calibri" panose="020F0502020204030204" pitchFamily="34" charset="0"/>
                <a:ea typeface="Times New Roman" panose="02020603050405020304" pitchFamily="18" charset="0"/>
                <a:cs typeface="Calibri" panose="020F0502020204030204" pitchFamily="34" charset="0"/>
              </a:rPr>
              <a:t> puštena u javnost može služiti i političkim interesima, pa prilikom slušanja, primjerice, političara građani moraju znati da su političari često u stanju reći bilo što da bi pobijedili u izbornoj utrci.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ažnu</a:t>
            </a:r>
            <a:r>
              <a:rPr lang="hr-HR" sz="1800" dirty="0">
                <a:effectLst/>
                <a:latin typeface="Calibri" panose="020F0502020204030204" pitchFamily="34" charset="0"/>
                <a:ea typeface="Times New Roman" panose="02020603050405020304" pitchFamily="18" charset="0"/>
                <a:cs typeface="Calibri" panose="020F0502020204030204" pitchFamily="34" charset="0"/>
              </a:rPr>
              <a:t> vijest moguće je prepoznati po tome da ste vidjeli ili pročitali nešto "čudno, nečuveno ili predobro da bi bilo istinito". No, postoji i niz drugih pitanja koja si čitatelj mora postaviti kada ugleda informaciju.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526997C-58AB-4200-8E27-E68474EA0A52}"/>
              </a:ext>
            </a:extLst>
          </p:cNvPr>
          <p:cNvSpPr txBox="1"/>
          <p:nvPr/>
        </p:nvSpPr>
        <p:spPr>
          <a:xfrm>
            <a:off x="373117" y="3868078"/>
            <a:ext cx="11673239" cy="1477328"/>
          </a:xfrm>
          <a:prstGeom prst="rect">
            <a:avLst/>
          </a:prstGeom>
          <a:noFill/>
        </p:spPr>
        <p:txBody>
          <a:bodyPr wrap="square">
            <a:spAutoFit/>
          </a:bodyPr>
          <a:lstStyle/>
          <a:p>
            <a:r>
              <a:rPr lang="hr-HR" sz="1800" dirty="0">
                <a:effectLst/>
                <a:latin typeface="Calibri" panose="020F0502020204030204" pitchFamily="34" charset="0"/>
                <a:ea typeface="Times New Roman" panose="02020603050405020304" pitchFamily="18" charset="0"/>
              </a:rPr>
              <a:t>Mora se najprije zapitati </a:t>
            </a:r>
            <a:r>
              <a:rPr lang="hr-HR" sz="1800" b="1" dirty="0">
                <a:effectLst/>
                <a:latin typeface="Calibri" panose="020F0502020204030204" pitchFamily="34" charset="0"/>
                <a:ea typeface="Times New Roman" panose="02020603050405020304" pitchFamily="18" charset="0"/>
              </a:rPr>
              <a:t>koji je njen izvor</a:t>
            </a:r>
            <a:r>
              <a:rPr lang="hr-HR" sz="1800" dirty="0">
                <a:effectLst/>
                <a:latin typeface="Calibri" panose="020F0502020204030204" pitchFamily="34" charset="0"/>
                <a:ea typeface="Times New Roman" panose="02020603050405020304" pitchFamily="18" charset="0"/>
              </a:rPr>
              <a:t>. Ako je objavljena u nekome mediju, treba pogledati kakav je to medij. </a:t>
            </a:r>
            <a:r>
              <a:rPr lang="hr-HR" sz="1800" b="1" dirty="0">
                <a:effectLst/>
                <a:latin typeface="Calibri" panose="020F0502020204030204" pitchFamily="34" charset="0"/>
                <a:ea typeface="Times New Roman" panose="02020603050405020304" pitchFamily="18" charset="0"/>
              </a:rPr>
              <a:t>Vizualnom provjerom </a:t>
            </a:r>
            <a:r>
              <a:rPr lang="hr-HR" sz="1800" dirty="0">
                <a:effectLst/>
                <a:latin typeface="Calibri" panose="020F0502020204030204" pitchFamily="34" charset="0"/>
                <a:ea typeface="Times New Roman" panose="02020603050405020304" pitchFamily="18" charset="0"/>
              </a:rPr>
              <a:t>može se utvrditi je li pojedina stranica nekvalitetno napravljena. Stranice koje objavljuju puno lažnih vijesti, često nisu uredne i zahtjevno napravljene kao stranice vjerodostojnih medija. Nadalje, treba pogledati koristi li taj medij </a:t>
            </a:r>
            <a:r>
              <a:rPr lang="hr-HR" sz="1800" b="1" dirty="0">
                <a:effectLst/>
                <a:latin typeface="Calibri" panose="020F0502020204030204" pitchFamily="34" charset="0"/>
                <a:ea typeface="Times New Roman" panose="02020603050405020304" pitchFamily="18" charset="0"/>
              </a:rPr>
              <a:t>senzacionalističke naslove</a:t>
            </a:r>
            <a:r>
              <a:rPr lang="hr-HR" sz="1800" dirty="0">
                <a:effectLst/>
                <a:latin typeface="Calibri" panose="020F0502020204030204" pitchFamily="34" charset="0"/>
                <a:ea typeface="Times New Roman" panose="02020603050405020304" pitchFamily="18" charset="0"/>
              </a:rPr>
              <a:t>. Oni su nerijetko napisani velikim tiskanim slovima i osmišljeni tako da izazivaju snažne emocije. Obavezno treba provjeriti radi se o portalu koji imitira ugledan medij, odnosno ima li slično ime.</a:t>
            </a:r>
            <a:endParaRPr lang="hr-HR" dirty="0"/>
          </a:p>
        </p:txBody>
      </p:sp>
    </p:spTree>
    <p:extLst>
      <p:ext uri="{BB962C8B-B14F-4D97-AF65-F5344CB8AC3E}">
        <p14:creationId xmlns:p14="http://schemas.microsoft.com/office/powerpoint/2010/main" val="5084126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9A803A78-E4C4-4117-8A61-E99371A52C41}"/>
              </a:ext>
            </a:extLst>
          </p:cNvPr>
          <p:cNvSpPr txBox="1"/>
          <p:nvPr/>
        </p:nvSpPr>
        <p:spPr>
          <a:xfrm>
            <a:off x="490819" y="1681711"/>
            <a:ext cx="11107398" cy="3709990"/>
          </a:xfrm>
          <a:prstGeom prst="rect">
            <a:avLst/>
          </a:prstGeom>
          <a:noFill/>
        </p:spPr>
        <p:txBody>
          <a:bodyPr wrap="square">
            <a:spAutoFit/>
          </a:bodyPr>
          <a:lstStyle/>
          <a:p>
            <a:pPr algn="just">
              <a:lnSpc>
                <a:spcPct val="115000"/>
              </a:lnSpc>
              <a:spcAft>
                <a:spcPts val="1000"/>
              </a:spcAft>
            </a:pPr>
            <a:r>
              <a:rPr lang="en-US" dirty="0">
                <a:latin typeface="Calibri" panose="020F0502020204030204" pitchFamily="34" charset="0"/>
                <a:cs typeface="Calibri" panose="020F0502020204030204" pitchFamily="34" charset="0"/>
              </a:rPr>
              <a:t>Č</a:t>
            </a:r>
            <a:r>
              <a:rPr lang="hr-HR" dirty="0" err="1">
                <a:latin typeface="Calibri" panose="020F0502020204030204" pitchFamily="34" charset="0"/>
                <a:cs typeface="Calibri" panose="020F0502020204030204" pitchFamily="34" charset="0"/>
              </a:rPr>
              <a:t>itatelji</a:t>
            </a:r>
            <a:r>
              <a:rPr lang="hr-HR" dirty="0">
                <a:latin typeface="Calibri" panose="020F0502020204030204" pitchFamily="34" charset="0"/>
                <a:cs typeface="Calibri" panose="020F0502020204030204" pitchFamily="34" charset="0"/>
              </a:rPr>
              <a:t> moraju osvijestiti i vlastite predrasude – </a:t>
            </a:r>
            <a:r>
              <a:rPr lang="hr-HR" b="1" dirty="0">
                <a:latin typeface="Calibri" panose="020F0502020204030204" pitchFamily="34" charset="0"/>
                <a:cs typeface="Calibri" panose="020F0502020204030204" pitchFamily="34" charset="0"/>
              </a:rPr>
              <a:t>teže će prepoznati laž, ako potvrđuje njihovo već formirano mišljenje o temi. Informacije koje čitatelji najlakše prihvaćaju često jesu u skladu s njihovim uvjerenji</a:t>
            </a:r>
            <a:r>
              <a:rPr lang="hr-HR" sz="1800" b="1" i="0" dirty="0">
                <a:solidFill>
                  <a:srgbClr val="6F5D7F"/>
                </a:solidFill>
                <a:effectLst/>
                <a:latin typeface="Calibri" panose="020F0502020204030204" pitchFamily="34" charset="0"/>
                <a:ea typeface="Calibri" panose="020F0502020204030204" pitchFamily="34" charset="0"/>
                <a:cs typeface="Times New Roman" panose="02020603050405020304" pitchFamily="18" charset="0"/>
              </a:rPr>
              <a:t>ma</a:t>
            </a:r>
            <a:r>
              <a:rPr lang="hr-HR" sz="1800" b="0" i="0" dirty="0">
                <a:solidFill>
                  <a:srgbClr val="6F5D7F"/>
                </a:solidFill>
                <a:effectLst/>
                <a:latin typeface="Calibri" panose="020F0502020204030204" pitchFamily="34" charset="0"/>
                <a:ea typeface="Calibri" panose="020F0502020204030204" pitchFamily="34" charset="0"/>
                <a:cs typeface="Times New Roman" panose="02020603050405020304" pitchFamily="18"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Promicanje kritičkog razmišljanja i analitičkih vještina kroz praktične vježbe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fact-checkinga</a:t>
            </a:r>
            <a:r>
              <a:rPr lang="hr-HR" sz="1800" dirty="0">
                <a:effectLst/>
                <a:latin typeface="Calibri" panose="020F0502020204030204" pitchFamily="34" charset="0"/>
                <a:ea typeface="Times New Roman" panose="02020603050405020304" pitchFamily="18" charset="0"/>
                <a:cs typeface="Calibri" panose="020F0502020204030204" pitchFamily="34" charset="0"/>
              </a:rPr>
              <a:t> može značajno unaprijediti sposobnost prepozna</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vanja</a:t>
            </a:r>
            <a:r>
              <a:rPr lang="hr-HR" sz="1800" dirty="0">
                <a:effectLst/>
                <a:latin typeface="Calibri" panose="020F0502020204030204" pitchFamily="34" charset="0"/>
                <a:ea typeface="Times New Roman" panose="02020603050405020304" pitchFamily="18" charset="0"/>
                <a:cs typeface="Calibri" panose="020F0502020204030204" pitchFamily="34" charset="0"/>
              </a:rPr>
              <a:t> i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procjen</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hr-HR" sz="1800" dirty="0">
                <a:effectLst/>
                <a:latin typeface="Calibri" panose="020F0502020204030204" pitchFamily="34" charset="0"/>
                <a:ea typeface="Times New Roman" panose="02020603050405020304" pitchFamily="18" charset="0"/>
                <a:cs typeface="Calibri" panose="020F0502020204030204" pitchFamily="34" charset="0"/>
              </a:rPr>
              <a:t> informacije u digitalnom dobu.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Zadatak 1:</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15000"/>
              </a:lnSpc>
              <a:spcAft>
                <a:spcPts val="1000"/>
              </a:spcAft>
            </a:pPr>
            <a:r>
              <a:rPr lang="en-US" sz="1800" b="1" dirty="0" err="1">
                <a:effectLst/>
                <a:latin typeface="Calibri" panose="020F0502020204030204" pitchFamily="34" charset="0"/>
                <a:ea typeface="Times New Roman" panose="02020603050405020304" pitchFamily="18" charset="0"/>
                <a:cs typeface="Calibri" panose="020F0502020204030204" pitchFamily="34" charset="0"/>
              </a:rPr>
              <a:t>Kritičko</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err="1">
                <a:effectLst/>
                <a:latin typeface="Calibri" panose="020F0502020204030204" pitchFamily="34" charset="0"/>
                <a:ea typeface="Times New Roman" panose="02020603050405020304" pitchFamily="18" charset="0"/>
                <a:cs typeface="Calibri" panose="020F0502020204030204" pitchFamily="34" charset="0"/>
              </a:rPr>
              <a:t>razmišljenje</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err="1">
                <a:effectLst/>
                <a:latin typeface="Calibri" panose="020F0502020204030204" pitchFamily="34" charset="0"/>
                <a:ea typeface="Times New Roman" panose="02020603050405020304" pitchFamily="18" charset="0"/>
                <a:cs typeface="Calibri" panose="020F0502020204030204" pitchFamily="34" charset="0"/>
              </a:rPr>
              <a:t>primjeru</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15000"/>
              </a:lnSpc>
              <a:spcAft>
                <a:spcPts val="10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hlinkClick r:id="rId8"/>
              </a:rPr>
              <a:t>https://faktograf.hr/2024/07/03/treba-li-se-protiv-tuce-boriti-protugradnim-raketama/</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4476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A1AC94C3-34F5-4CEC-8339-AF6B7A517AF7}"/>
              </a:ext>
            </a:extLst>
          </p:cNvPr>
          <p:cNvSpPr txBox="1"/>
          <p:nvPr/>
        </p:nvSpPr>
        <p:spPr>
          <a:xfrm>
            <a:off x="448341" y="1626038"/>
            <a:ext cx="8777451" cy="369332"/>
          </a:xfrm>
          <a:prstGeom prst="rect">
            <a:avLst/>
          </a:prstGeom>
          <a:noFill/>
        </p:spPr>
        <p:txBody>
          <a:bodyPr wrap="square">
            <a:spAutoFit/>
          </a:bodyPr>
          <a:lstStyle/>
          <a:p>
            <a:r>
              <a:rPr lang="hr-HR"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Razumijevanje uloge </a:t>
            </a:r>
            <a:r>
              <a:rPr lang="hr-HR" b="1" i="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fact-checkinga</a:t>
            </a:r>
            <a:r>
              <a:rPr lang="hr-HR"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u razvoju medijske pismenosti među studentima</a:t>
            </a:r>
          </a:p>
        </p:txBody>
      </p:sp>
      <p:sp>
        <p:nvSpPr>
          <p:cNvPr id="18" name="TextBox 17">
            <a:extLst>
              <a:ext uri="{FF2B5EF4-FFF2-40B4-BE49-F238E27FC236}">
                <a16:creationId xmlns:a16="http://schemas.microsoft.com/office/drawing/2014/main" id="{587F1017-143D-4DA3-BF76-BD8C1802FE28}"/>
              </a:ext>
            </a:extLst>
          </p:cNvPr>
          <p:cNvSpPr txBox="1"/>
          <p:nvPr/>
        </p:nvSpPr>
        <p:spPr>
          <a:xfrm>
            <a:off x="486287" y="2205393"/>
            <a:ext cx="11470390" cy="2944652"/>
          </a:xfrm>
          <a:prstGeom prst="rect">
            <a:avLst/>
          </a:prstGeom>
          <a:noFill/>
        </p:spPr>
        <p:txBody>
          <a:bodyPr wrap="square">
            <a:spAutoFit/>
          </a:bodyPr>
          <a:lstStyle/>
          <a:p>
            <a:pPr algn="just">
              <a:lnSpc>
                <a:spcPct val="115000"/>
              </a:lnSpc>
              <a:spcAft>
                <a:spcPts val="1000"/>
              </a:spcAft>
            </a:pP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a:t>
            </a:r>
            <a:r>
              <a:rPr lang="hr-HR" sz="1800" dirty="0">
                <a:effectLst/>
                <a:latin typeface="Calibri" panose="020F0502020204030204" pitchFamily="34" charset="0"/>
                <a:ea typeface="Times New Roman" panose="02020603050405020304" pitchFamily="18" charset="0"/>
                <a:cs typeface="Calibri" panose="020F0502020204030204" pitchFamily="34" charset="0"/>
              </a:rPr>
              <a:t> igra ključnu ulogu u razvoju medijske pismenosti među studentima jer ih uči kako kritički analizirati informacije, prepoznati dezinformacije i donositi informirane odluke. Navedeno se može postići na sljedeće načine: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Wingdings" panose="05000000000000000000" pitchFamily="2" charset="2"/>
              <a:buChar char=""/>
              <a:tabLst>
                <a:tab pos="457200" algn="l"/>
              </a:tabLst>
            </a:pPr>
            <a:r>
              <a:rPr lang="hr-HR" sz="1800" dirty="0">
                <a:effectLst/>
                <a:latin typeface="Calibri" panose="020F0502020204030204" pitchFamily="34" charset="0"/>
                <a:ea typeface="Times New Roman" panose="02020603050405020304" pitchFamily="18" charset="0"/>
                <a:cs typeface="Calibri" panose="020F0502020204030204" pitchFamily="34" charset="0"/>
              </a:rPr>
              <a:t>Razumijevanje kako mediji stvaraju sadržaj i kako taj sadržaj utječe na društvo.</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Wingdings" panose="05000000000000000000" pitchFamily="2" charset="2"/>
              <a:buChar char=""/>
              <a:tabLst>
                <a:tab pos="457200" algn="l"/>
              </a:tabLst>
            </a:pPr>
            <a:r>
              <a:rPr lang="hr-HR" sz="1800" dirty="0">
                <a:effectLst/>
                <a:latin typeface="Calibri" panose="020F0502020204030204" pitchFamily="34" charset="0"/>
                <a:ea typeface="Times New Roman" panose="02020603050405020304" pitchFamily="18" charset="0"/>
                <a:cs typeface="Calibri" panose="020F0502020204030204" pitchFamily="34" charset="0"/>
              </a:rPr>
              <a:t>Prepoznavanje različitih vrsta medijskih sadržaja i njihovih namjena (npr. vijesti, oglašavanje, zabava).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Wingdings" panose="05000000000000000000" pitchFamily="2" charset="2"/>
              <a:buChar char=""/>
              <a:tabLst>
                <a:tab pos="457200" algn="l"/>
              </a:tabLst>
            </a:pPr>
            <a:r>
              <a:rPr lang="hr-HR" sz="1800" dirty="0">
                <a:effectLst/>
                <a:latin typeface="Calibri" panose="020F0502020204030204" pitchFamily="34" charset="0"/>
                <a:ea typeface="Times New Roman" panose="02020603050405020304" pitchFamily="18" charset="0"/>
                <a:cs typeface="Calibri" panose="020F0502020204030204" pitchFamily="34" charset="0"/>
              </a:rPr>
              <a:t>Kritičko analizirati medijske poruke.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Wingdings" panose="05000000000000000000" pitchFamily="2" charset="2"/>
              <a:buChar char=""/>
              <a:tabLst>
                <a:tab pos="457200" algn="l"/>
              </a:tabLst>
            </a:pPr>
            <a:r>
              <a:rPr lang="hr-HR" sz="1800" dirty="0">
                <a:effectLst/>
                <a:latin typeface="Calibri" panose="020F0502020204030204" pitchFamily="34" charset="0"/>
                <a:ea typeface="Times New Roman" panose="02020603050405020304" pitchFamily="18" charset="0"/>
                <a:cs typeface="Calibri" panose="020F0502020204030204" pitchFamily="34" charset="0"/>
              </a:rPr>
              <a:t>Prepoznavanje pristranosti, propagande i dezinformacija.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Wingdings" panose="05000000000000000000" pitchFamily="2" charset="2"/>
              <a:buChar char=""/>
              <a:tabLst>
                <a:tab pos="457200" algn="l"/>
              </a:tabLst>
            </a:pPr>
            <a:r>
              <a:rPr lang="hr-HR" sz="1800" dirty="0">
                <a:effectLst/>
                <a:latin typeface="Calibri" panose="020F0502020204030204" pitchFamily="34" charset="0"/>
                <a:ea typeface="Times New Roman" panose="02020603050405020304" pitchFamily="18" charset="0"/>
                <a:cs typeface="Calibri" panose="020F0502020204030204" pitchFamily="34" charset="0"/>
              </a:rPr>
              <a:t>Korištenje medija na odgovoran i etičan način.</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6904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8D2D88F0-A1FB-48EA-929F-91C835AFE260}"/>
              </a:ext>
            </a:extLst>
          </p:cNvPr>
          <p:cNvSpPr txBox="1"/>
          <p:nvPr/>
        </p:nvSpPr>
        <p:spPr>
          <a:xfrm>
            <a:off x="574849" y="2053880"/>
            <a:ext cx="10744791" cy="1969514"/>
          </a:xfrm>
          <a:prstGeom prst="rect">
            <a:avLst/>
          </a:prstGeom>
          <a:noFill/>
        </p:spPr>
        <p:txBody>
          <a:bodyPr wrap="square">
            <a:spAutoFit/>
          </a:bodyPr>
          <a:lstStyle/>
          <a:p>
            <a:pPr marL="342900" lvl="0" indent="-342900" algn="just">
              <a:lnSpc>
                <a:spcPct val="115000"/>
              </a:lnSpc>
              <a:spcAft>
                <a:spcPts val="1000"/>
              </a:spcAft>
              <a:buSzPts val="1000"/>
              <a:buFont typeface="Wingdings" panose="05000000000000000000" pitchFamily="2" charset="2"/>
              <a:buChar char=""/>
              <a:tabLst>
                <a:tab pos="457200" algn="l"/>
              </a:tabLst>
            </a:pPr>
            <a:r>
              <a:rPr lang="hr-HR" sz="2000" dirty="0">
                <a:effectLst/>
                <a:latin typeface="Calibri" panose="020F0502020204030204" pitchFamily="34" charset="0"/>
                <a:ea typeface="Times New Roman" panose="02020603050405020304" pitchFamily="18" charset="0"/>
                <a:cs typeface="Calibri" panose="020F0502020204030204" pitchFamily="34" charset="0"/>
              </a:rPr>
              <a:t>Analizirati kako mediji oblikuju javno mnijenje i utječu na društvene procese, te kako kritička medijska pismenost može pomoći u zaštiti demokratskih vrijednosti.</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Wingdings" panose="05000000000000000000" pitchFamily="2" charset="2"/>
              <a:buChar char=""/>
              <a:tabLst>
                <a:tab pos="457200" algn="l"/>
              </a:tabLst>
            </a:pPr>
            <a:r>
              <a:rPr lang="hr-HR" sz="2000" dirty="0">
                <a:effectLst/>
                <a:latin typeface="Calibri" panose="020F0502020204030204" pitchFamily="34" charset="0"/>
                <a:ea typeface="Times New Roman" panose="02020603050405020304" pitchFamily="18" charset="0"/>
                <a:cs typeface="Calibri" panose="020F0502020204030204" pitchFamily="34" charset="0"/>
              </a:rPr>
              <a:t>Poticati studente da prate najnovije trendove i inovacije u području </a:t>
            </a:r>
            <a:r>
              <a:rPr lang="hr-HR" sz="2000" dirty="0" err="1">
                <a:effectLst/>
                <a:latin typeface="Calibri" panose="020F0502020204030204" pitchFamily="34" charset="0"/>
                <a:ea typeface="Times New Roman" panose="02020603050405020304" pitchFamily="18" charset="0"/>
                <a:cs typeface="Calibri" panose="020F0502020204030204" pitchFamily="34" charset="0"/>
              </a:rPr>
              <a:t>fact-checkinga</a:t>
            </a:r>
            <a:r>
              <a:rPr lang="hr-HR" sz="2000" dirty="0">
                <a:effectLst/>
                <a:latin typeface="Calibri" panose="020F0502020204030204" pitchFamily="34" charset="0"/>
                <a:ea typeface="Times New Roman" panose="02020603050405020304" pitchFamily="18" charset="0"/>
                <a:cs typeface="Calibri" panose="020F0502020204030204" pitchFamily="34" charset="0"/>
              </a:rPr>
              <a:t> i medijske pismenosti. Organizirati radionice, seminare i predavanja s profesionalcima iz industrije medija i </a:t>
            </a:r>
            <a:r>
              <a:rPr lang="hr-HR" sz="2000" dirty="0" err="1">
                <a:effectLst/>
                <a:latin typeface="Calibri" panose="020F0502020204030204" pitchFamily="34" charset="0"/>
                <a:ea typeface="Times New Roman" panose="02020603050405020304" pitchFamily="18" charset="0"/>
                <a:cs typeface="Calibri" panose="020F0502020204030204" pitchFamily="34" charset="0"/>
              </a:rPr>
              <a:t>fact-checkinga</a:t>
            </a:r>
            <a:r>
              <a:rPr lang="hr-HR" sz="2000" dirty="0">
                <a:effectLst/>
                <a:latin typeface="Calibri" panose="020F0502020204030204" pitchFamily="34" charset="0"/>
                <a:ea typeface="Times New Roman" panose="02020603050405020304" pitchFamily="18" charset="0"/>
                <a:cs typeface="Calibri" panose="020F0502020204030204" pitchFamily="34" charset="0"/>
              </a:rPr>
              <a:t> kako bi studenti mogli steći praktična znanja i iskustva.</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6140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53BBEE5-21BD-43AE-B962-05E69641478B}"/>
              </a:ext>
            </a:extLst>
          </p:cNvPr>
          <p:cNvSpPr txBox="1"/>
          <p:nvPr/>
        </p:nvSpPr>
        <p:spPr>
          <a:xfrm>
            <a:off x="274770" y="2484785"/>
            <a:ext cx="11808372" cy="1200329"/>
          </a:xfrm>
          <a:prstGeom prst="rect">
            <a:avLst/>
          </a:prstGeom>
          <a:noFill/>
        </p:spPr>
        <p:txBody>
          <a:bodyPr wrap="square">
            <a:spAutoFit/>
          </a:bodyPr>
          <a:lstStyle/>
          <a:p>
            <a:r>
              <a:rPr lang="hr-HR" sz="1800" dirty="0">
                <a:effectLst/>
                <a:latin typeface="Calibri" panose="020F0502020204030204" pitchFamily="34" charset="0"/>
                <a:ea typeface="Times New Roman" panose="02020603050405020304" pitchFamily="18" charset="0"/>
              </a:rPr>
              <a:t>Društvo za zaštitu novinarskih autorskih prava izdaje </a:t>
            </a:r>
            <a:r>
              <a:rPr lang="hr-HR" sz="1800" b="1" dirty="0">
                <a:effectLst/>
                <a:latin typeface="Calibri" panose="020F0502020204030204" pitchFamily="34" charset="0"/>
                <a:ea typeface="Times New Roman" panose="02020603050405020304" pitchFamily="18" charset="0"/>
              </a:rPr>
              <a:t>Priručnik za provjeru informacija iz medija </a:t>
            </a:r>
            <a:r>
              <a:rPr lang="hr-HR" sz="1800" dirty="0">
                <a:effectLst/>
                <a:latin typeface="Calibri" panose="020F0502020204030204" pitchFamily="34" charset="0"/>
                <a:ea typeface="Times New Roman" panose="02020603050405020304" pitchFamily="18" charset="0"/>
              </a:rPr>
              <a:t>(dznap.hr) u kojem se nalazi niz teorijskih stručnih objašnjenja i alata koji mogu pomoći pri analiziranju željenog sadržaja. </a:t>
            </a:r>
            <a:endParaRPr lang="en-US" dirty="0">
              <a:latin typeface="Calibri" panose="020F0502020204030204" pitchFamily="34" charset="0"/>
              <a:ea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endParaRPr>
          </a:p>
          <a:p>
            <a:r>
              <a:rPr lang="hr-HR" sz="1800" dirty="0">
                <a:effectLst/>
                <a:latin typeface="Calibri" panose="020F0502020204030204" pitchFamily="34" charset="0"/>
                <a:ea typeface="Times New Roman" panose="02020603050405020304" pitchFamily="18" charset="0"/>
              </a:rPr>
              <a:t>Muzej lažnih vijesti (mlv.hr</a:t>
            </a:r>
            <a:r>
              <a:rPr lang="en-US" sz="1800" dirty="0">
                <a:effectLst/>
                <a:latin typeface="Calibri" panose="020F0502020204030204" pitchFamily="34" charset="0"/>
                <a:ea typeface="Times New Roman" panose="02020603050405020304" pitchFamily="18" charset="0"/>
              </a:rPr>
              <a:t>)</a:t>
            </a:r>
            <a:r>
              <a:rPr lang="hr-HR" sz="1800" dirty="0">
                <a:effectLst/>
                <a:latin typeface="Calibri" panose="020F0502020204030204" pitchFamily="34" charset="0"/>
                <a:ea typeface="Times New Roman" panose="02020603050405020304" pitchFamily="18" charset="0"/>
              </a:rPr>
              <a:t>, internetski je portal koji aktivno sudjeluje u prevenciji i edukaciji o lažnim vijestima.</a:t>
            </a:r>
            <a:endParaRPr lang="hr-HR" dirty="0"/>
          </a:p>
        </p:txBody>
      </p:sp>
    </p:spTree>
    <p:extLst>
      <p:ext uri="{BB962C8B-B14F-4D97-AF65-F5344CB8AC3E}">
        <p14:creationId xmlns:p14="http://schemas.microsoft.com/office/powerpoint/2010/main" val="33390697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53AC1B32-DFB1-4293-92BA-8F8DD6AF96F6}"/>
              </a:ext>
            </a:extLst>
          </p:cNvPr>
          <p:cNvSpPr txBox="1"/>
          <p:nvPr/>
        </p:nvSpPr>
        <p:spPr>
          <a:xfrm>
            <a:off x="475054" y="1596629"/>
            <a:ext cx="11138928" cy="714170"/>
          </a:xfrm>
          <a:prstGeom prst="rect">
            <a:avLst/>
          </a:prstGeom>
          <a:noFill/>
        </p:spPr>
        <p:txBody>
          <a:bodyPr wrap="square">
            <a:spAutoFit/>
          </a:bodyPr>
          <a:lstStyle/>
          <a:p>
            <a:pPr lvl="0" algn="just">
              <a:lnSpc>
                <a:spcPct val="107000"/>
              </a:lnSpc>
              <a:spcAft>
                <a:spcPts val="2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hr-H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EVALUACIJA I PRAĆENJE UČINKA EDUKACIJE O FACT-CHECKINGU</a:t>
            </a:r>
          </a:p>
          <a:p>
            <a:pPr algn="just">
              <a:lnSpc>
                <a:spcPct val="115000"/>
              </a:lnSpc>
              <a:spcAft>
                <a:spcPts val="1000"/>
              </a:spcAft>
            </a:pPr>
            <a:r>
              <a:rPr lang="hr-HR" sz="1100" dirty="0">
                <a:effectLst/>
                <a:latin typeface="Calibri" panose="020F0502020204030204" pitchFamily="34" charset="0"/>
                <a:ea typeface="Times New Roman" panose="02020603050405020304" pitchFamily="18" charset="0"/>
                <a:cs typeface="Calibri" panose="020F0502020204030204" pitchFamily="34" charset="0"/>
              </a:rPr>
              <a:t> </a:t>
            </a:r>
            <a:r>
              <a:rPr lang="hr-HR"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Metode evaluacije uspješnosti programa </a:t>
            </a:r>
            <a:r>
              <a:rPr lang="hr-HR" b="1" i="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fact-checkinga</a:t>
            </a:r>
            <a:r>
              <a:rPr lang="hr-HR"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u visokom obrazovanju</a:t>
            </a:r>
          </a:p>
        </p:txBody>
      </p:sp>
      <p:sp>
        <p:nvSpPr>
          <p:cNvPr id="19" name="TextBox 18">
            <a:extLst>
              <a:ext uri="{FF2B5EF4-FFF2-40B4-BE49-F238E27FC236}">
                <a16:creationId xmlns:a16="http://schemas.microsoft.com/office/drawing/2014/main" id="{29C7E495-2BE0-40DA-8FBA-60D0E4C5A3D8}"/>
              </a:ext>
            </a:extLst>
          </p:cNvPr>
          <p:cNvSpPr txBox="1"/>
          <p:nvPr/>
        </p:nvSpPr>
        <p:spPr>
          <a:xfrm>
            <a:off x="475054" y="2831276"/>
            <a:ext cx="10894339" cy="1476045"/>
          </a:xfrm>
          <a:prstGeom prst="rect">
            <a:avLst/>
          </a:prstGeom>
          <a:noFill/>
        </p:spPr>
        <p:txBody>
          <a:bodyPr wrap="square">
            <a:spAutoFit/>
          </a:bodyPr>
          <a:lstStyle/>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Evaluacija uspješnosti programa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fact-checkinga</a:t>
            </a:r>
            <a:r>
              <a:rPr lang="hr-HR" sz="1800" dirty="0">
                <a:effectLst/>
                <a:latin typeface="Calibri" panose="020F0502020204030204" pitchFamily="34" charset="0"/>
                <a:ea typeface="Times New Roman" panose="02020603050405020304" pitchFamily="18" charset="0"/>
                <a:cs typeface="Calibri" panose="020F0502020204030204" pitchFamily="34" charset="0"/>
              </a:rPr>
              <a:t> (provjere činjenica) u visokom obrazovanju može se provesti pomoću različitih metoda koje obuhvaćaju kvantitativne i kvalitativne pristupe.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Cilj ovakvih evaluacija je utvrditi koliko su ti programi efikasni u poboljšanju vještina studenata u prepoznavanju i provjeri informacija. Evo nekoliko metoda koje se mogu koristiti: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74137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2AF9702F-2C45-4355-ABA1-7E9602A35546}"/>
              </a:ext>
            </a:extLst>
          </p:cNvPr>
          <p:cNvSpPr txBox="1"/>
          <p:nvPr/>
        </p:nvSpPr>
        <p:spPr>
          <a:xfrm>
            <a:off x="319779" y="1584228"/>
            <a:ext cx="11449477" cy="3006721"/>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1. Pre-test i post-test evaluacija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Provodi se testiranje znanja i vještina studenata prije i nakon sudjelovanja u programu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fact-checkinga</a:t>
            </a:r>
            <a:r>
              <a:rPr lang="hr-HR" sz="1800" dirty="0">
                <a:effectLst/>
                <a:latin typeface="Calibri" panose="020F0502020204030204" pitchFamily="34" charset="0"/>
                <a:ea typeface="Times New Roman" panose="02020603050405020304" pitchFamily="18" charset="0"/>
                <a:cs typeface="Calibri" panose="020F0502020204030204" pitchFamily="34" charset="0"/>
              </a:rPr>
              <a:t>. Pitanja mogu uključivati identificiranje lažnih informacija, procjenu izvora, i provjeru činjenica. Razlika u rezultatima prije i nakon programa pokazuje promjenu u znanju i vještinama studenata.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2. Analiza radova i projekata studenata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Pregledati studentske radove ili projekte prije i nakon implementacije programa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fact-checkinga</a:t>
            </a:r>
            <a:r>
              <a:rPr lang="hr-HR" sz="1800" dirty="0">
                <a:effectLst/>
                <a:latin typeface="Calibri" panose="020F0502020204030204" pitchFamily="34" charset="0"/>
                <a:ea typeface="Times New Roman" panose="02020603050405020304" pitchFamily="18" charset="0"/>
                <a:cs typeface="Calibri" panose="020F0502020204030204" pitchFamily="34" charset="0"/>
              </a:rPr>
              <a:t>. Evaluirati kvalitetu izvora, točnost informacija i sposobnost analize podataka. Poboljšanja u kvaliteti rada, korištenje pouzdanih izvora, i točnosti informacija.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586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8" y="1300135"/>
            <a:ext cx="11769633" cy="1885388"/>
          </a:xfrm>
          <a:prstGeom prst="rect">
            <a:avLst/>
          </a:prstGeom>
          <a:noFill/>
        </p:spPr>
        <p:txBody>
          <a:bodyPr wrap="square" rtlCol="0">
            <a:spAutoFit/>
          </a:bodyPr>
          <a:lstStyle/>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Kada definiramo medijsku pismenost kao mogućnost pristupa, analize, kritičkog vrednovanja i stvaranja novoga medijskog sadržaja prepoznajemo njezine tri dimenzije</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tehničke kompetencije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vještine i praksa kritičkog razmišljanja/prihvaćanja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proizvodnja sadržaja.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E0C1055C-F85C-4618-8086-4C0253F4F555}"/>
              </a:ext>
            </a:extLst>
          </p:cNvPr>
          <p:cNvSpPr txBox="1"/>
          <p:nvPr/>
        </p:nvSpPr>
        <p:spPr>
          <a:xfrm>
            <a:off x="313508" y="3225470"/>
            <a:ext cx="11769633" cy="2235164"/>
          </a:xfrm>
          <a:prstGeom prst="rect">
            <a:avLst/>
          </a:prstGeom>
          <a:noFill/>
        </p:spPr>
        <p:txBody>
          <a:bodyPr wrap="square">
            <a:spAutoFit/>
          </a:bodyPr>
          <a:lstStyle/>
          <a:p>
            <a:pPr algn="just">
              <a:lnSpc>
                <a:spcPct val="115000"/>
              </a:lnSpc>
              <a:spcAft>
                <a:spcPts val="1000"/>
              </a:spcAft>
            </a:pPr>
            <a:r>
              <a:rPr lang="en-US" b="1" dirty="0">
                <a:latin typeface="Calibri" panose="020F0502020204030204" pitchFamily="34" charset="0"/>
                <a:cs typeface="Calibri" panose="020F0502020204030204" pitchFamily="34" charset="0"/>
              </a:rPr>
              <a:t>S</a:t>
            </a:r>
            <a:r>
              <a:rPr lang="hr-HR" b="1" dirty="0" err="1">
                <a:latin typeface="Calibri" panose="020F0502020204030204" pitchFamily="34" charset="0"/>
                <a:cs typeface="Calibri" panose="020F0502020204030204" pitchFamily="34" charset="0"/>
              </a:rPr>
              <a:t>astavni</a:t>
            </a:r>
            <a:r>
              <a:rPr lang="hr-HR" b="1" dirty="0">
                <a:latin typeface="Calibri" panose="020F0502020204030204" pitchFamily="34" charset="0"/>
                <a:cs typeface="Calibri" panose="020F0502020204030204" pitchFamily="34" charset="0"/>
              </a:rPr>
              <a:t> dio medijske pismenosti sposobnost</a:t>
            </a:r>
            <a:r>
              <a:rPr lang="en-US" b="1" dirty="0">
                <a:latin typeface="Calibri" panose="020F0502020204030204" pitchFamily="34" charset="0"/>
                <a:cs typeface="Calibri" panose="020F0502020204030204" pitchFamily="34" charset="0"/>
              </a:rPr>
              <a:t> je</a:t>
            </a:r>
            <a:r>
              <a:rPr lang="hr-HR" b="1" dirty="0">
                <a:latin typeface="Calibri" panose="020F0502020204030204" pitchFamily="34" charset="0"/>
                <a:cs typeface="Calibri" panose="020F0502020204030204" pitchFamily="34" charset="0"/>
              </a:rPr>
              <a:t> pristup izvoru informacija, među kojima je svakako</a:t>
            </a:r>
            <a:r>
              <a:rPr lang="en-US" b="1" dirty="0">
                <a:latin typeface="Calibri" panose="020F0502020204030204" pitchFamily="34" charset="0"/>
                <a:cs typeface="Calibri" panose="020F0502020204030204" pitchFamily="34" charset="0"/>
              </a:rPr>
              <a:t> </a:t>
            </a:r>
            <a:r>
              <a:rPr lang="hr-HR" b="1" dirty="0">
                <a:latin typeface="Calibri" panose="020F0502020204030204" pitchFamily="34" charset="0"/>
                <a:cs typeface="Calibri" panose="020F0502020204030204" pitchFamily="34" charset="0"/>
              </a:rPr>
              <a:t>i internet koji zahtijeva i razvoj informacijsko-komunikacijske ili digitalne kompetencije</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Dodatno</a:t>
            </a:r>
            <a:r>
              <a:rPr lang="en-US" b="1" dirty="0">
                <a:latin typeface="Calibri" panose="020F0502020204030204" pitchFamily="34" charset="0"/>
                <a:cs typeface="Calibri" panose="020F0502020204030204" pitchFamily="34" charset="0"/>
              </a:rPr>
              <a:t>, m</a:t>
            </a:r>
            <a:r>
              <a:rPr lang="hr-HR" sz="1800" b="1" dirty="0" err="1">
                <a:effectLst/>
                <a:latin typeface="Calibri" panose="020F0502020204030204" pitchFamily="34" charset="0"/>
                <a:ea typeface="Times New Roman" panose="02020603050405020304" pitchFamily="18" charset="0"/>
                <a:cs typeface="Calibri" panose="020F0502020204030204" pitchFamily="34" charset="0"/>
              </a:rPr>
              <a:t>edijska</a:t>
            </a:r>
            <a:r>
              <a:rPr lang="hr-HR" sz="1800" b="1" dirty="0">
                <a:effectLst/>
                <a:latin typeface="Calibri" panose="020F0502020204030204" pitchFamily="34" charset="0"/>
                <a:ea typeface="Times New Roman" panose="02020603050405020304" pitchFamily="18" charset="0"/>
                <a:cs typeface="Calibri" panose="020F0502020204030204" pitchFamily="34" charset="0"/>
              </a:rPr>
              <a:t> pismenost uključuje učenja o:</a:t>
            </a:r>
            <a:endParaRPr lang="hr-H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različitim medijima – tisku, radiju i televiziji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povijesti, produkcijskim i ekonomskim načelima funkcioniranja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 koncentraciji medijskog vlasništva i posljedicama, razumijevanju o</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tome tko posjeduje i kontrolira medije, te znanjima i vještinama</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kritičke analize koncentracije društvene moći, osiromašenja i</a:t>
            </a:r>
            <a:r>
              <a:rPr lang="en-US"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komercijalizacije sadržaja.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57939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830541A9-BD8A-401E-A7DB-9D7E8D8DEC66}"/>
              </a:ext>
            </a:extLst>
          </p:cNvPr>
          <p:cNvSpPr txBox="1"/>
          <p:nvPr/>
        </p:nvSpPr>
        <p:spPr>
          <a:xfrm>
            <a:off x="460147" y="1786851"/>
            <a:ext cx="11168742" cy="2688172"/>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3. Anketiranje i intervjui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Anketiranje studenata i nastavnika o njihovim iskustvima i percepciji programa. Provođenje intervjua za detaljnije razumijevanje stavova i mišljenja. Kvalitativna analiza povratnih informacija može otkriti koliko su programi korisni i koji su njihovi nedostaci.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4. Praćenje angažmana i sudjelovanja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Praćenje sudjelovanja studenata u aktivnostima vezanim za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a:t>
            </a:r>
            <a:r>
              <a:rPr lang="hr-HR" sz="1800" dirty="0">
                <a:effectLst/>
                <a:latin typeface="Calibri" panose="020F0502020204030204" pitchFamily="34" charset="0"/>
                <a:ea typeface="Times New Roman" panose="02020603050405020304" pitchFamily="18" charset="0"/>
                <a:cs typeface="Calibri" panose="020F0502020204030204" pitchFamily="34" charset="0"/>
              </a:rPr>
              <a:t>, kao što su radionice, diskusije i online platforme. Broj i učestalost sudjelovanja može ukazivati na interes i angažiranost studenata.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45112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BBE2FCCB-01A2-4C62-9D93-7F2FEC029875}"/>
              </a:ext>
            </a:extLst>
          </p:cNvPr>
          <p:cNvSpPr txBox="1"/>
          <p:nvPr/>
        </p:nvSpPr>
        <p:spPr>
          <a:xfrm>
            <a:off x="391970" y="1417104"/>
            <a:ext cx="10829024" cy="3347583"/>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5. Evaluacija nastavnog plana i programa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Analiza integracije programa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fact-checkinga</a:t>
            </a:r>
            <a:r>
              <a:rPr lang="hr-HR" sz="1800" dirty="0">
                <a:effectLst/>
                <a:latin typeface="Calibri" panose="020F0502020204030204" pitchFamily="34" charset="0"/>
                <a:ea typeface="Times New Roman" panose="02020603050405020304" pitchFamily="18" charset="0"/>
                <a:cs typeface="Calibri" panose="020F0502020204030204" pitchFamily="34" charset="0"/>
              </a:rPr>
              <a:t> u kurikulum. Pregled nastavnih materijala, ciljeva i metoda podučavanja. Kvalitativna ocjena koliko su ciljevi programa postignuti i koliko su metode podučavanja efikasne.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6. Analiza medijske pismenosti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Procjena medijske pismenosti studenata prije i nakon programa putem specijaliziranih testova. Poboljšanje u razumijevanju medija, sposobnost prepoznavanja lažnih vijesti i manipulativnih sadržaja.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r>
              <a:rPr lang="hr-HR" sz="1800" dirty="0">
                <a:effectLst/>
                <a:latin typeface="Calibri" panose="020F0502020204030204" pitchFamily="34" charset="0"/>
                <a:ea typeface="Times New Roman" panose="02020603050405020304" pitchFamily="18" charset="0"/>
              </a:rPr>
              <a:t>Svaka od ovih metoda pruža drugačiji uvid u uspješnost programa </a:t>
            </a:r>
            <a:r>
              <a:rPr lang="hr-HR" sz="1800" dirty="0" err="1">
                <a:effectLst/>
                <a:latin typeface="Calibri" panose="020F0502020204030204" pitchFamily="34" charset="0"/>
                <a:ea typeface="Times New Roman" panose="02020603050405020304" pitchFamily="18" charset="0"/>
              </a:rPr>
              <a:t>fact-checkinga</a:t>
            </a:r>
            <a:r>
              <a:rPr lang="hr-HR" sz="1800" dirty="0">
                <a:effectLst/>
                <a:latin typeface="Calibri" panose="020F0502020204030204" pitchFamily="34" charset="0"/>
                <a:ea typeface="Times New Roman" panose="02020603050405020304" pitchFamily="18" charset="0"/>
              </a:rPr>
              <a:t> i može se koristiti samostalno ili u kombinaciji kako bi se dobila što cjelovitija slika. Uspjeh programa može se mjeriti kroz različite aspekte kao što su znanje, vještine, stavovi, angažman i dugoročni učinci na studente.</a:t>
            </a:r>
            <a:endParaRPr lang="hr-HR" dirty="0"/>
          </a:p>
        </p:txBody>
      </p:sp>
    </p:spTree>
    <p:extLst>
      <p:ext uri="{BB962C8B-B14F-4D97-AF65-F5344CB8AC3E}">
        <p14:creationId xmlns:p14="http://schemas.microsoft.com/office/powerpoint/2010/main" val="3589845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E4964D3-512D-4BEC-ACE1-FDB83430496D}"/>
              </a:ext>
            </a:extLst>
          </p:cNvPr>
          <p:cNvSpPr txBox="1"/>
          <p:nvPr/>
        </p:nvSpPr>
        <p:spPr>
          <a:xfrm>
            <a:off x="574850" y="1943435"/>
            <a:ext cx="10436772" cy="2862322"/>
          </a:xfrm>
          <a:prstGeom prst="rect">
            <a:avLst/>
          </a:prstGeom>
          <a:noFill/>
        </p:spPr>
        <p:txBody>
          <a:bodyPr wrap="square">
            <a:spAutoFit/>
          </a:bodyPr>
          <a:lstStyle/>
          <a:p>
            <a:pPr algn="just"/>
            <a:r>
              <a:rPr lang="hr-HR" sz="2000" b="1" dirty="0">
                <a:latin typeface="Calibri" panose="020F0502020204030204" pitchFamily="34" charset="0"/>
              </a:rPr>
              <a:t>Europski opservatorij za digitalne medije (EDMO) </a:t>
            </a:r>
            <a:r>
              <a:rPr lang="hr-HR" sz="2000" dirty="0">
                <a:effectLst/>
                <a:latin typeface="Calibri" panose="020F0502020204030204" pitchFamily="34" charset="0"/>
                <a:ea typeface="Times New Roman" panose="02020603050405020304" pitchFamily="18" charset="0"/>
              </a:rPr>
              <a:t>projekt je kojim se podupire neovisna zajednica koja radi na suzbijanju dezinformacija. Služi za stvaranje prekogranične i multidisciplinarne zajednice neovisnih provjeravatelja činjenica i akademskih istraživača, koja će surađivati s relevantnim dionicima u pronalaženju, analizi i razotkrivanju potencijalnih prijetnji dezinformacijama. </a:t>
            </a:r>
            <a:endParaRPr lang="en-US" sz="2000" dirty="0">
              <a:effectLst/>
              <a:latin typeface="Calibri" panose="020F0502020204030204" pitchFamily="34" charset="0"/>
              <a:ea typeface="Times New Roman" panose="02020603050405020304" pitchFamily="18" charset="0"/>
            </a:endParaRPr>
          </a:p>
          <a:p>
            <a:pPr algn="just"/>
            <a:endParaRPr lang="en-US" sz="2000" dirty="0">
              <a:latin typeface="Calibri" panose="020F0502020204030204" pitchFamily="34" charset="0"/>
              <a:ea typeface="Times New Roman" panose="02020603050405020304" pitchFamily="18" charset="0"/>
            </a:endParaRPr>
          </a:p>
          <a:p>
            <a:pPr algn="just"/>
            <a:r>
              <a:rPr lang="hr-HR" sz="2000" dirty="0">
                <a:effectLst/>
                <a:latin typeface="Calibri" panose="020F0502020204030204" pitchFamily="34" charset="0"/>
                <a:ea typeface="Times New Roman" panose="02020603050405020304" pitchFamily="18" charset="0"/>
              </a:rPr>
              <a:t>EDMO će u suradnji s internetskim platformama uspostaviti siguran okvir u kojem se poštuje privatnost i koji će akademskim istraživačima omogućiti pristup podacima na internetskim platformama. </a:t>
            </a:r>
            <a:endParaRPr lang="hr-HR" sz="2000" dirty="0"/>
          </a:p>
        </p:txBody>
      </p:sp>
    </p:spTree>
    <p:extLst>
      <p:ext uri="{BB962C8B-B14F-4D97-AF65-F5344CB8AC3E}">
        <p14:creationId xmlns:p14="http://schemas.microsoft.com/office/powerpoint/2010/main" val="36779304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4FEC1445-2327-461C-B1D8-42E484B863B4}"/>
              </a:ext>
            </a:extLst>
          </p:cNvPr>
          <p:cNvSpPr txBox="1"/>
          <p:nvPr/>
        </p:nvSpPr>
        <p:spPr>
          <a:xfrm>
            <a:off x="652264" y="1733534"/>
            <a:ext cx="10451165" cy="2047484"/>
          </a:xfrm>
          <a:prstGeom prst="rect">
            <a:avLst/>
          </a:prstGeom>
          <a:noFill/>
        </p:spPr>
        <p:txBody>
          <a:bodyPr wrap="square">
            <a:spAutoFit/>
          </a:bodyPr>
          <a:lstStyle/>
          <a:p>
            <a:pPr lvl="1" algn="just">
              <a:lnSpc>
                <a:spcPct val="107000"/>
              </a:lnSpc>
              <a:spcBef>
                <a:spcPts val="800"/>
              </a:spcBef>
              <a:spcAft>
                <a:spcPts val="800"/>
              </a:spcAft>
            </a:pPr>
            <a:r>
              <a:rPr lang="hr-HR" sz="20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Praćenje dugoročnih učinaka i utjecaja obrazovanja o provjeri činjenica na studente</a:t>
            </a:r>
          </a:p>
          <a:p>
            <a:pPr algn="just">
              <a:lnSpc>
                <a:spcPct val="115000"/>
              </a:lnSpc>
              <a:spcAft>
                <a:spcPts val="1000"/>
              </a:spcAft>
            </a:pPr>
            <a:r>
              <a:rPr lang="hr-HR" sz="2000" dirty="0">
                <a:effectLst/>
                <a:latin typeface="Calibri" panose="020F0502020204030204" pitchFamily="34" charset="0"/>
                <a:ea typeface="Times New Roman" panose="02020603050405020304" pitchFamily="18" charset="0"/>
                <a:cs typeface="Calibri" panose="020F0502020204030204" pitchFamily="34" charset="0"/>
              </a:rPr>
              <a:t> </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2000" dirty="0">
                <a:effectLst/>
                <a:latin typeface="Calibri" panose="020F0502020204030204" pitchFamily="34" charset="0"/>
                <a:ea typeface="Times New Roman" panose="02020603050405020304" pitchFamily="18" charset="0"/>
                <a:cs typeface="Calibri" panose="020F0502020204030204" pitchFamily="34" charset="0"/>
              </a:rPr>
              <a:t>Praćenje dugoročnih učinaka i utjecaja obrazovanja o provjeri činjenica na studente zahtijeva metodičan pristup i korištenje raznih alata za evaluaciju. Evo nekoliko koraka i metoda koje se mogu koristiti za ovu vrstu evaluacije:</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0733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BC3F2BB7-1C6B-454F-8F17-DE1ECE4C5E0E}"/>
              </a:ext>
            </a:extLst>
          </p:cNvPr>
          <p:cNvSpPr txBox="1"/>
          <p:nvPr/>
        </p:nvSpPr>
        <p:spPr>
          <a:xfrm>
            <a:off x="453657" y="1276268"/>
            <a:ext cx="11181721" cy="4156779"/>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1. Longitudinalne studije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Praćenje istih grupa studenata kroz dulje vremensko razdoblje nakon završetka programa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fact-checkinga</a:t>
            </a:r>
            <a:r>
              <a:rPr lang="hr-HR" sz="1800" dirty="0">
                <a:effectLst/>
                <a:latin typeface="Calibri" panose="020F0502020204030204" pitchFamily="34" charset="0"/>
                <a:ea typeface="Times New Roman" panose="02020603050405020304" pitchFamily="18" charset="0"/>
                <a:cs typeface="Calibri" panose="020F0502020204030204" pitchFamily="34"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u="sng" dirty="0">
                <a:effectLst/>
                <a:latin typeface="Calibri" panose="020F0502020204030204" pitchFamily="34" charset="0"/>
                <a:ea typeface="Times New Roman" panose="02020603050405020304" pitchFamily="18" charset="0"/>
                <a:cs typeface="Calibri" panose="020F0502020204030204" pitchFamily="34" charset="0"/>
              </a:rPr>
              <a:t>Mjerenje: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Periodični testovi medijske pismenosti i provjere činjenica. Anketiranje i intervjui svakih nekoliko godina kako bi se pratio razvoj vještina i stavova.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2. Praćenje karijernih puteva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Praćenje profesionalnog razvoja studenata koji su prošli programe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fact-checkinga</a:t>
            </a:r>
            <a:r>
              <a:rPr lang="hr-HR" sz="1800" dirty="0">
                <a:effectLst/>
                <a:latin typeface="Calibri" panose="020F0502020204030204" pitchFamily="34" charset="0"/>
                <a:ea typeface="Times New Roman" panose="02020603050405020304" pitchFamily="18" charset="0"/>
                <a:cs typeface="Calibri" panose="020F0502020204030204" pitchFamily="34"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u="sng" dirty="0">
                <a:effectLst/>
                <a:latin typeface="Calibri" panose="020F0502020204030204" pitchFamily="34" charset="0"/>
                <a:ea typeface="Times New Roman" panose="02020603050405020304" pitchFamily="18" charset="0"/>
                <a:cs typeface="Calibri" panose="020F0502020204030204" pitchFamily="34" charset="0"/>
              </a:rPr>
              <a:t>Mjerenje: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Ispitivanje u kojoj mjeri koriste vještine provjere činjenica u svom profesionalnom životu. Anketiranje poslodavaca o sposobnostima kritičkog razmišljanja i medijske pismenosti bivših studenata.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8139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1CBD2E1A-9C63-4CCC-88A9-64AE9756B854}"/>
              </a:ext>
            </a:extLst>
          </p:cNvPr>
          <p:cNvSpPr txBox="1"/>
          <p:nvPr/>
        </p:nvSpPr>
        <p:spPr>
          <a:xfrm>
            <a:off x="300445" y="1236906"/>
            <a:ext cx="11220995" cy="4156779"/>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3. Analiza stvarnih primjera provjere činjenica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a:effectLst/>
                <a:latin typeface="Calibri" panose="020F0502020204030204" pitchFamily="34" charset="0"/>
                <a:ea typeface="Times New Roman" panose="02020603050405020304" pitchFamily="18" charset="0"/>
                <a:cs typeface="Calibri" panose="020F0502020204030204" pitchFamily="34" charset="0"/>
              </a:rPr>
              <a:t>Poticanje studenata da dokumentiraju slučajeve u kojima su koristili vještine provjere činjenica u svom svakodnevnom životu ili karijeri.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u="sng" dirty="0">
                <a:effectLst/>
                <a:latin typeface="Calibri" panose="020F0502020204030204" pitchFamily="34" charset="0"/>
                <a:ea typeface="Times New Roman" panose="02020603050405020304" pitchFamily="18" charset="0"/>
                <a:cs typeface="Calibri" panose="020F0502020204030204" pitchFamily="34" charset="0"/>
              </a:rPr>
              <a:t>Mjerenje: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Kvalitativna analiza ovih primjera kako bi se procijenio stvarni utjecaj programa.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4. Povratne informacije od zajednice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a:effectLst/>
                <a:latin typeface="Calibri" panose="020F0502020204030204" pitchFamily="34" charset="0"/>
                <a:ea typeface="Times New Roman" panose="02020603050405020304" pitchFamily="18" charset="0"/>
                <a:cs typeface="Calibri" panose="020F0502020204030204" pitchFamily="34" charset="0"/>
              </a:rPr>
              <a:t>Anketiranje i intervjui s članovima zajednice u kojoj studenti rade ili djeluju kako bi se procijenio njihov utjecaj na medijsku pismenost i kritičko razmišljanje unutar te zajednice.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u="sng" dirty="0">
                <a:effectLst/>
                <a:latin typeface="Calibri" panose="020F0502020204030204" pitchFamily="34" charset="0"/>
                <a:ea typeface="Times New Roman" panose="02020603050405020304" pitchFamily="18" charset="0"/>
                <a:cs typeface="Calibri" panose="020F0502020204030204" pitchFamily="34" charset="0"/>
              </a:rPr>
              <a:t>Mjerenje: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Kvalitativne povratne informacije koje ukazuju na širenje vještina provjere činjenica i medijske pismenosti.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23856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6AC3AF70-7DB0-4177-8481-EC91AB72755B}"/>
              </a:ext>
            </a:extLst>
          </p:cNvPr>
          <p:cNvSpPr txBox="1"/>
          <p:nvPr/>
        </p:nvSpPr>
        <p:spPr>
          <a:xfrm>
            <a:off x="296902" y="1115905"/>
            <a:ext cx="11495231" cy="4475328"/>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5. Upotreba digitalnih alata i platformi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a:effectLst/>
                <a:latin typeface="Calibri" panose="020F0502020204030204" pitchFamily="34" charset="0"/>
                <a:ea typeface="Times New Roman" panose="02020603050405020304" pitchFamily="18" charset="0"/>
                <a:cs typeface="Calibri" panose="020F0502020204030204" pitchFamily="34" charset="0"/>
              </a:rPr>
              <a:t>Praćenje aktivnosti studenata na digitalnim platformama za provjeru činjenica i medijsku pismenost.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u="sng" dirty="0">
                <a:effectLst/>
                <a:latin typeface="Calibri" panose="020F0502020204030204" pitchFamily="34" charset="0"/>
                <a:ea typeface="Times New Roman" panose="02020603050405020304" pitchFamily="18" charset="0"/>
                <a:cs typeface="Calibri" panose="020F0502020204030204" pitchFamily="34" charset="0"/>
              </a:rPr>
              <a:t>Mjerenje: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Analiza podataka o korištenju alata, učestalosti provjera činjenica, i angažiranosti u online zajednicama za provjeru činjenica.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6. </a:t>
            </a:r>
            <a:r>
              <a:rPr lang="hr-HR" sz="1800" b="1" dirty="0" err="1">
                <a:effectLst/>
                <a:latin typeface="Calibri" panose="020F0502020204030204" pitchFamily="34" charset="0"/>
                <a:ea typeface="Times New Roman" panose="02020603050405020304" pitchFamily="18" charset="0"/>
                <a:cs typeface="Calibri" panose="020F0502020204030204" pitchFamily="34" charset="0"/>
              </a:rPr>
              <a:t>Alumni</a:t>
            </a:r>
            <a:r>
              <a:rPr lang="hr-HR" sz="1800" b="1" dirty="0">
                <a:effectLst/>
                <a:latin typeface="Calibri" panose="020F0502020204030204" pitchFamily="34" charset="0"/>
                <a:ea typeface="Times New Roman" panose="02020603050405020304" pitchFamily="18" charset="0"/>
                <a:cs typeface="Calibri" panose="020F0502020204030204" pitchFamily="34" charset="0"/>
              </a:rPr>
              <a:t> ankete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a:effectLst/>
                <a:latin typeface="Calibri" panose="020F0502020204030204" pitchFamily="34" charset="0"/>
                <a:ea typeface="Times New Roman" panose="02020603050405020304" pitchFamily="18" charset="0"/>
                <a:cs typeface="Calibri" panose="020F0502020204030204" pitchFamily="34" charset="0"/>
              </a:rPr>
              <a:t>Redovite ankete bivših studenata kako bi se dobile povratne informacije o dugoročnom utjecaju obrazovanja o provjeri činjenica.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u="sng" dirty="0">
                <a:effectLst/>
                <a:latin typeface="Calibri" panose="020F0502020204030204" pitchFamily="34" charset="0"/>
                <a:ea typeface="Times New Roman" panose="02020603050405020304" pitchFamily="18" charset="0"/>
                <a:cs typeface="Calibri" panose="020F0502020204030204" pitchFamily="34" charset="0"/>
              </a:rPr>
              <a:t>Mjerenje: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a:effectLst/>
                <a:latin typeface="Calibri" panose="020F0502020204030204" pitchFamily="34" charset="0"/>
                <a:ea typeface="Times New Roman" panose="02020603050405020304" pitchFamily="18" charset="0"/>
                <a:cs typeface="Calibri" panose="020F0502020204030204" pitchFamily="34" charset="0"/>
              </a:rPr>
              <a:t>Analiza odgovora na pitanja o korištenju vještina provjere činjenica, promjenama u stavovima prema medijima, i primjeni naučenog u različitim aspektima života.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94454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CAF293D8-8A1B-4FD1-A21F-671D6C1739BA}"/>
              </a:ext>
            </a:extLst>
          </p:cNvPr>
          <p:cNvSpPr txBox="1"/>
          <p:nvPr/>
        </p:nvSpPr>
        <p:spPr>
          <a:xfrm>
            <a:off x="472482" y="1710565"/>
            <a:ext cx="11414718" cy="2710486"/>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7. Participativna istraživanja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a:effectLst/>
                <a:latin typeface="Calibri" panose="020F0502020204030204" pitchFamily="34" charset="0"/>
                <a:ea typeface="Times New Roman" panose="02020603050405020304" pitchFamily="18" charset="0"/>
                <a:cs typeface="Calibri" panose="020F0502020204030204" pitchFamily="34" charset="0"/>
              </a:rPr>
              <a:t>Uključivanje bivših studenata u istraživačke projekte koji procjenjuju učinak obrazovanja o provjeri činjenica.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Mjerenje: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Suradnja na istraživanjima omogućuje prikupljanje podataka iz prve ruke i detaljnu analizu dugoročnih učinaka.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hr-HR" sz="1800" dirty="0">
                <a:effectLst/>
                <a:latin typeface="Calibri" panose="020F0502020204030204" pitchFamily="34" charset="0"/>
                <a:ea typeface="Times New Roman" panose="02020603050405020304" pitchFamily="18" charset="0"/>
              </a:rPr>
              <a:t>Praćenje dugoročnih učinaka i utjecaja obrazovanja o provjeri činjenica na studente zahtijeva kombinaciju kvantitativnih i kvalitativnih metoda, kao i suradnju sa studentima, poslodavcima, i zajednicama. Korištenjem ovih pristupa može se dobiti detaljna i sveobuhvatna slika o tome koliko su programi provjere činjenica uspješni u dugoročnom kontekstu.</a:t>
            </a:r>
            <a:endParaRPr lang="hr-HR" dirty="0"/>
          </a:p>
        </p:txBody>
      </p:sp>
    </p:spTree>
    <p:extLst>
      <p:ext uri="{BB962C8B-B14F-4D97-AF65-F5344CB8AC3E}">
        <p14:creationId xmlns:p14="http://schemas.microsoft.com/office/powerpoint/2010/main" val="30813929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60D3C93B-ABD2-4D60-B074-F8558F68ECB0}"/>
              </a:ext>
            </a:extLst>
          </p:cNvPr>
          <p:cNvSpPr txBox="1"/>
          <p:nvPr/>
        </p:nvSpPr>
        <p:spPr>
          <a:xfrm>
            <a:off x="224026" y="1203156"/>
            <a:ext cx="11743947" cy="4575933"/>
          </a:xfrm>
          <a:prstGeom prst="rect">
            <a:avLst/>
          </a:prstGeom>
          <a:noFill/>
        </p:spPr>
        <p:txBody>
          <a:bodyPr wrap="square">
            <a:spAutoFit/>
          </a:bodyPr>
          <a:lstStyle/>
          <a:p>
            <a:pPr algn="just">
              <a:lnSpc>
                <a:spcPct val="107000"/>
              </a:lnSpc>
              <a:spcBef>
                <a:spcPts val="400"/>
              </a:spcBef>
              <a:spcAft>
                <a:spcPts val="400"/>
              </a:spcAft>
            </a:pPr>
            <a:r>
              <a:rPr lang="en-US" sz="1800" b="1" i="1" dirty="0">
                <a:effectLst/>
                <a:latin typeface="Calibri" panose="020F0502020204030204" pitchFamily="34" charset="0"/>
                <a:ea typeface="Calibri" panose="020F0502020204030204" pitchFamily="34" charset="0"/>
                <a:cs typeface="Calibri" panose="020F0502020204030204" pitchFamily="34" charset="0"/>
              </a:rPr>
              <a:t>	</a:t>
            </a:r>
            <a:r>
              <a:rPr lang="hr-HR" sz="1800" b="1" i="1" dirty="0">
                <a:effectLst/>
                <a:latin typeface="Calibri" panose="020F0502020204030204" pitchFamily="34" charset="0"/>
                <a:ea typeface="Calibri" panose="020F0502020204030204" pitchFamily="34" charset="0"/>
                <a:cs typeface="Calibri" panose="020F0502020204030204" pitchFamily="34" charset="0"/>
              </a:rPr>
              <a:t>Petak 5. srpnja 2024.</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Koraci Provjere Činjenica: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Urednička procjena: ocjena važnosti i relevantnosti tvrdnje.</a:t>
            </a: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Traženje kredibilnih izvora podataka i analiza temeljena na standardima.</a:t>
            </a: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Proces verifikacije informacija: potvrda ili opovrgavanje tvrdnje.</a:t>
            </a:r>
          </a:p>
          <a:p>
            <a:pPr marL="457200">
              <a:lnSpc>
                <a:spcPct val="107000"/>
              </a:lnSpc>
            </a:pP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Narativna Struktura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Fact-Checka</a:t>
            </a:r>
            <a:r>
              <a:rPr lang="hr-HR" sz="1800" b="1" dirty="0">
                <a:effectLst/>
                <a:latin typeface="Calibri" panose="020F0502020204030204" pitchFamily="34" charset="0"/>
                <a:ea typeface="Calibri" panose="020F0502020204030204" pitchFamily="34" charset="0"/>
                <a:cs typeface="Times New Roman" panose="02020603050405020304" pitchFamily="18"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Kako oblikovati jasan i privlačan narativ u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fact-checkingu</a:t>
            </a:r>
            <a:r>
              <a:rPr lang="hr-HR"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Pisanje objektivnih i preciznih izvještaja o provjerenim tvrdnjama.</a:t>
            </a: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Komunikacija rezultata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fact-checka</a:t>
            </a:r>
            <a:r>
              <a:rPr lang="hr-HR" sz="1800" dirty="0">
                <a:effectLst/>
                <a:latin typeface="Calibri" panose="020F0502020204030204" pitchFamily="34" charset="0"/>
                <a:ea typeface="Calibri" panose="020F0502020204030204" pitchFamily="34" charset="0"/>
                <a:cs typeface="Times New Roman" panose="02020603050405020304" pitchFamily="18" charset="0"/>
              </a:rPr>
              <a:t> s publikom na razumljiv način.</a:t>
            </a:r>
          </a:p>
          <a:p>
            <a:pPr marL="457200">
              <a:lnSpc>
                <a:spcPct val="107000"/>
              </a:lnSpc>
            </a:pP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11.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Specifičnosti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Fact-Checka</a:t>
            </a:r>
            <a:r>
              <a:rPr lang="hr-HR" sz="1800" b="1" dirty="0">
                <a:effectLst/>
                <a:latin typeface="Calibri" panose="020F0502020204030204" pitchFamily="34" charset="0"/>
                <a:ea typeface="Calibri" panose="020F0502020204030204" pitchFamily="34" charset="0"/>
                <a:cs typeface="Times New Roman" panose="02020603050405020304" pitchFamily="18" charset="0"/>
              </a:rPr>
              <a:t> u Različitim Medijskim Formama: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Analiza prilagodbe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fact-checking</a:t>
            </a:r>
            <a:r>
              <a:rPr lang="hr-HR" sz="1800" dirty="0">
                <a:effectLst/>
                <a:latin typeface="Calibri" panose="020F0502020204030204" pitchFamily="34" charset="0"/>
                <a:ea typeface="Calibri" panose="020F0502020204030204" pitchFamily="34" charset="0"/>
                <a:cs typeface="Times New Roman" panose="02020603050405020304" pitchFamily="18" charset="0"/>
              </a:rPr>
              <a:t> metoda za različite medijske platforme poput tiska, televizije, radija i društvenih mreža.</a:t>
            </a: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Razumijevanje specifičnosti publike i načina na koje se informacije konzumiraju na različitim medijima.</a:t>
            </a:r>
          </a:p>
          <a:p>
            <a:pPr marL="457200">
              <a:lnSpc>
                <a:spcPct val="107000"/>
              </a:lnSpc>
              <a:spcAft>
                <a:spcPts val="8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53509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354659"/>
        </a:solidFill>
        <a:effectLst/>
      </p:bgPr>
    </p:bg>
    <p:spTree>
      <p:nvGrpSpPr>
        <p:cNvPr id="1" name=""/>
        <p:cNvGrpSpPr/>
        <p:nvPr/>
      </p:nvGrpSpPr>
      <p:grpSpPr>
        <a:xfrm>
          <a:off x="0" y="0"/>
          <a:ext cx="0" cy="0"/>
          <a:chOff x="0" y="0"/>
          <a:chExt cx="0" cy="0"/>
        </a:xfrm>
      </p:grpSpPr>
      <p:sp>
        <p:nvSpPr>
          <p:cNvPr id="27" name="TextBox 26"/>
          <p:cNvSpPr txBox="1"/>
          <p:nvPr/>
        </p:nvSpPr>
        <p:spPr>
          <a:xfrm>
            <a:off x="5673902" y="3138549"/>
            <a:ext cx="4624668" cy="461665"/>
          </a:xfrm>
          <a:prstGeom prst="rect">
            <a:avLst/>
          </a:prstGeom>
          <a:noFill/>
        </p:spPr>
        <p:txBody>
          <a:bodyPr wrap="square" rtlCol="0">
            <a:spAutoFit/>
          </a:bodyPr>
          <a:lstStyle/>
          <a:p>
            <a:r>
              <a:rPr lang="en-US" sz="2400" spc="180" dirty="0">
                <a:solidFill>
                  <a:schemeClr val="bg1"/>
                </a:solidFill>
                <a:latin typeface="Avenir Next LT Pro" panose="020B0504020202020204" pitchFamily="34" charset="0"/>
                <a:ea typeface="Montserrat Alternates" charset="0"/>
                <a:cs typeface="Montserrat Alternates" charset="0"/>
              </a:rPr>
              <a:t>Lorem Ipsum </a:t>
            </a:r>
            <a:r>
              <a:rPr lang="en-US" sz="2400" spc="180" dirty="0" err="1">
                <a:solidFill>
                  <a:schemeClr val="bg1"/>
                </a:solidFill>
                <a:latin typeface="Avenir Next LT Pro" panose="020B0504020202020204" pitchFamily="34" charset="0"/>
                <a:ea typeface="Montserrat Alternates" charset="0"/>
                <a:cs typeface="Montserrat Alternates" charset="0"/>
              </a:rPr>
              <a:t>Dolorem</a:t>
            </a:r>
            <a:endParaRPr lang="en-US" sz="2400" spc="180" dirty="0">
              <a:solidFill>
                <a:schemeClr val="bg1"/>
              </a:solidFill>
              <a:latin typeface="Avenir Next LT Pro" panose="020B0504020202020204" pitchFamily="34" charset="0"/>
              <a:ea typeface="Montserrat Alternates" charset="0"/>
              <a:cs typeface="Montserrat Alternates" charset="0"/>
            </a:endParaRPr>
          </a:p>
        </p:txBody>
      </p:sp>
      <p:sp>
        <p:nvSpPr>
          <p:cNvPr id="28" name="TextBox 27"/>
          <p:cNvSpPr txBox="1"/>
          <p:nvPr/>
        </p:nvSpPr>
        <p:spPr>
          <a:xfrm>
            <a:off x="5633560" y="2508330"/>
            <a:ext cx="3925421" cy="707886"/>
          </a:xfrm>
          <a:prstGeom prst="rect">
            <a:avLst/>
          </a:prstGeom>
          <a:noFill/>
        </p:spPr>
        <p:txBody>
          <a:bodyPr wrap="square" rtlCol="0">
            <a:spAutoFit/>
          </a:bodyPr>
          <a:lstStyle/>
          <a:p>
            <a:r>
              <a:rPr lang="en-US" sz="4000" spc="100" dirty="0">
                <a:solidFill>
                  <a:schemeClr val="bg1"/>
                </a:solidFill>
                <a:latin typeface="Avenir Next LT Pro" panose="020B0504020202020204" pitchFamily="34" charset="0"/>
                <a:ea typeface="Montserrat Alternates Medium" charset="0"/>
                <a:cs typeface="Montserrat Alternates Medium" charset="0"/>
              </a:rPr>
              <a:t>Thank You</a:t>
            </a:r>
          </a:p>
        </p:txBody>
      </p:sp>
      <p:sp>
        <p:nvSpPr>
          <p:cNvPr id="5" name="TextBox 4"/>
          <p:cNvSpPr txBox="1"/>
          <p:nvPr/>
        </p:nvSpPr>
        <p:spPr>
          <a:xfrm>
            <a:off x="4206203" y="5855939"/>
            <a:ext cx="3925422" cy="276999"/>
          </a:xfrm>
          <a:prstGeom prst="rect">
            <a:avLst/>
          </a:prstGeom>
          <a:noFill/>
        </p:spPr>
        <p:txBody>
          <a:bodyPr wrap="square" rtlCol="0">
            <a:spAutoFit/>
          </a:bodyPr>
          <a:lstStyle/>
          <a:p>
            <a:r>
              <a:rPr lang="en-US" sz="1200" spc="180">
                <a:solidFill>
                  <a:schemeClr val="bg1"/>
                </a:solidFill>
                <a:latin typeface="Avenir Next LT Pro" panose="020B0504020202020204" pitchFamily="34" charset="0"/>
                <a:ea typeface="Montserrat Alternates" charset="0"/>
                <a:cs typeface="Montserrat Alternates" charset="0"/>
              </a:rPr>
              <a:t>https://ekoninfochecker.efri.uniri.hr/</a:t>
            </a:r>
            <a:endParaRPr lang="en-US" sz="1200" spc="180" dirty="0">
              <a:solidFill>
                <a:schemeClr val="bg1"/>
              </a:solidFill>
              <a:latin typeface="Avenir Next LT Pro" panose="020B0504020202020204" pitchFamily="34" charset="0"/>
              <a:ea typeface="Montserrat Alternates" charset="0"/>
              <a:cs typeface="Montserrat Alternates" charset="0"/>
            </a:endParaRPr>
          </a:p>
        </p:txBody>
      </p:sp>
      <p:pic>
        <p:nvPicPr>
          <p:cNvPr id="2" name="Picture 1"/>
          <p:cNvPicPr>
            <a:picLocks noChangeAspect="1"/>
          </p:cNvPicPr>
          <p:nvPr/>
        </p:nvPicPr>
        <p:blipFill>
          <a:blip r:embed="rId2"/>
          <a:stretch>
            <a:fillRect/>
          </a:stretch>
        </p:blipFill>
        <p:spPr>
          <a:xfrm>
            <a:off x="2234492" y="2706555"/>
            <a:ext cx="3027469" cy="863988"/>
          </a:xfrm>
          <a:prstGeom prst="rect">
            <a:avLst/>
          </a:prstGeom>
        </p:spPr>
      </p:pic>
    </p:spTree>
    <p:extLst>
      <p:ext uri="{BB962C8B-B14F-4D97-AF65-F5344CB8AC3E}">
        <p14:creationId xmlns:p14="http://schemas.microsoft.com/office/powerpoint/2010/main" val="198253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455253"/>
            <a:ext cx="11769633" cy="874342"/>
          </a:xfrm>
          <a:prstGeom prst="rect">
            <a:avLst/>
          </a:prstGeom>
          <a:noFill/>
        </p:spPr>
        <p:txBody>
          <a:bodyPr wrap="square" rtlCol="0">
            <a:spAutoFit/>
          </a:bodyPr>
          <a:lstStyle/>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A222FAB1-E96E-40E5-A2F1-8DB32589E2F9}"/>
              </a:ext>
            </a:extLst>
          </p:cNvPr>
          <p:cNvSpPr txBox="1"/>
          <p:nvPr/>
        </p:nvSpPr>
        <p:spPr>
          <a:xfrm>
            <a:off x="805274" y="1401854"/>
            <a:ext cx="10097589" cy="3040512"/>
          </a:xfrm>
          <a:prstGeom prst="rect">
            <a:avLst/>
          </a:prstGeom>
          <a:noFill/>
        </p:spPr>
        <p:txBody>
          <a:bodyPr wrap="square">
            <a:spAutoFit/>
          </a:bodyPr>
          <a:lstStyle/>
          <a:p>
            <a:pPr algn="just">
              <a:lnSpc>
                <a:spcPct val="115000"/>
              </a:lnSpc>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M</a:t>
            </a:r>
            <a:r>
              <a:rPr lang="hr-HR" sz="2400" dirty="0" err="1">
                <a:effectLst/>
                <a:latin typeface="Calibri" panose="020F0502020204030204" pitchFamily="34" charset="0"/>
                <a:ea typeface="Times New Roman" panose="02020603050405020304" pitchFamily="18" charset="0"/>
                <a:cs typeface="Calibri" panose="020F0502020204030204" pitchFamily="34" charset="0"/>
              </a:rPr>
              <a:t>edijska</a:t>
            </a:r>
            <a:r>
              <a:rPr lang="hr-HR" sz="2400" dirty="0">
                <a:effectLst/>
                <a:latin typeface="Calibri" panose="020F0502020204030204" pitchFamily="34" charset="0"/>
                <a:ea typeface="Times New Roman" panose="02020603050405020304" pitchFamily="18" charset="0"/>
                <a:cs typeface="Calibri" panose="020F0502020204030204" pitchFamily="34" charset="0"/>
              </a:rPr>
              <a:t> pismenost pomaže </a:t>
            </a:r>
            <a:r>
              <a:rPr lang="hr-HR" sz="2400" b="1" dirty="0">
                <a:effectLst/>
                <a:latin typeface="Calibri" panose="020F0502020204030204" pitchFamily="34" charset="0"/>
                <a:ea typeface="Times New Roman" panose="02020603050405020304" pitchFamily="18" charset="0"/>
                <a:cs typeface="Calibri" panose="020F0502020204030204" pitchFamily="34" charset="0"/>
              </a:rPr>
              <a:t>razviti kritičko mišljenje</a:t>
            </a:r>
            <a:r>
              <a:rPr lang="hr-HR" sz="2400" dirty="0">
                <a:effectLst/>
                <a:latin typeface="Calibri" panose="020F0502020204030204" pitchFamily="34" charset="0"/>
                <a:ea typeface="Times New Roman" panose="02020603050405020304" pitchFamily="18" charset="0"/>
                <a:cs typeface="Calibri" panose="020F0502020204030204" pitchFamily="34" charset="0"/>
              </a:rPr>
              <a:t>, razumjeti kako poruke koje mediji prenose oblikuju našu kulturu i društvo, identificirati medijske strategije, prepoznati kako vlasnici medija oblikuju sadržaj, prepoznati tehnike uvjeravanja koje se upotrebljavaju, prepoznaju pristrane i pogrešne informacije, dijelove koji nisu jasno izrečeni, ocijeniti</a:t>
            </a:r>
            <a:r>
              <a:rPr lang="hr-HR" sz="2400" u="sng" dirty="0">
                <a:effectLst/>
                <a:latin typeface="Calibri" panose="020F0502020204030204" pitchFamily="34" charset="0"/>
                <a:ea typeface="Calibri" panose="020F0502020204030204" pitchFamily="34" charset="0"/>
                <a:cs typeface="Calibri" panose="020F0502020204030204" pitchFamily="34" charset="0"/>
              </a:rPr>
              <a:t> </a:t>
            </a:r>
            <a:r>
              <a:rPr lang="hr-HR" sz="2400" b="0" i="0" dirty="0">
                <a:effectLst/>
                <a:latin typeface="Calibri" panose="020F0502020204030204" pitchFamily="34" charset="0"/>
                <a:ea typeface="Calibri" panose="020F0502020204030204" pitchFamily="34" charset="0"/>
                <a:cs typeface="Times New Roman" panose="02020603050405020304" pitchFamily="18" charset="0"/>
              </a:rPr>
              <a:t>medijske poruke prema vlastitom iskustvu, vještinama, vjerovanjima i vrijednostima, kreirati i distribuirati vlastite poruke te se založiti za medijsku pravednost.</a:t>
            </a:r>
            <a:endParaRPr lang="hr-H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5395215"/>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13060</TotalTime>
  <Words>14822</Words>
  <Application>Microsoft Office PowerPoint</Application>
  <PresentationFormat>Widescreen</PresentationFormat>
  <Paragraphs>559</Paragraphs>
  <Slides>89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Symbol</vt:lpstr>
      <vt:lpstr>Calibri</vt:lpstr>
      <vt:lpstr>Wingdings</vt:lpstr>
      <vt:lpstr>Arial</vt:lpstr>
      <vt:lpstr>Avenir Next LT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Bojana Boric</cp:lastModifiedBy>
  <cp:revision>2520</cp:revision>
  <dcterms:created xsi:type="dcterms:W3CDTF">2019-06-03T03:08:53Z</dcterms:created>
  <dcterms:modified xsi:type="dcterms:W3CDTF">2024-07-15T08:56:52Z</dcterms:modified>
</cp:coreProperties>
</file>