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29" r:id="rId2"/>
    <p:sldId id="341" r:id="rId3"/>
    <p:sldId id="333" r:id="rId4"/>
    <p:sldId id="479" r:id="rId5"/>
    <p:sldId id="484" r:id="rId6"/>
    <p:sldId id="480" r:id="rId7"/>
    <p:sldId id="483" r:id="rId8"/>
    <p:sldId id="481" r:id="rId9"/>
    <p:sldId id="482" r:id="rId10"/>
    <p:sldId id="486" r:id="rId11"/>
    <p:sldId id="485" r:id="rId12"/>
    <p:sldId id="487" r:id="rId13"/>
    <p:sldId id="491" r:id="rId14"/>
    <p:sldId id="490" r:id="rId15"/>
    <p:sldId id="495" r:id="rId16"/>
    <p:sldId id="494" r:id="rId17"/>
    <p:sldId id="493" r:id="rId18"/>
    <p:sldId id="500" r:id="rId19"/>
    <p:sldId id="503" r:id="rId20"/>
    <p:sldId id="502" r:id="rId21"/>
    <p:sldId id="501" r:id="rId22"/>
    <p:sldId id="499" r:id="rId23"/>
    <p:sldId id="498" r:id="rId24"/>
    <p:sldId id="527" r:id="rId25"/>
    <p:sldId id="497" r:id="rId26"/>
    <p:sldId id="534" r:id="rId27"/>
    <p:sldId id="535" r:id="rId28"/>
    <p:sldId id="529" r:id="rId29"/>
    <p:sldId id="531" r:id="rId30"/>
    <p:sldId id="530" r:id="rId31"/>
    <p:sldId id="528" r:id="rId32"/>
    <p:sldId id="504" r:id="rId33"/>
    <p:sldId id="507" r:id="rId34"/>
    <p:sldId id="506" r:id="rId35"/>
    <p:sldId id="505" r:id="rId36"/>
    <p:sldId id="496" r:id="rId37"/>
    <p:sldId id="488" r:id="rId38"/>
    <p:sldId id="511" r:id="rId39"/>
    <p:sldId id="510" r:id="rId40"/>
    <p:sldId id="509" r:id="rId41"/>
    <p:sldId id="508" r:id="rId42"/>
    <p:sldId id="517" r:id="rId43"/>
    <p:sldId id="516" r:id="rId44"/>
    <p:sldId id="515" r:id="rId45"/>
    <p:sldId id="514" r:id="rId46"/>
    <p:sldId id="513" r:id="rId47"/>
    <p:sldId id="536" r:id="rId48"/>
    <p:sldId id="537" r:id="rId49"/>
    <p:sldId id="512" r:id="rId50"/>
    <p:sldId id="521" r:id="rId51"/>
    <p:sldId id="520" r:id="rId52"/>
    <p:sldId id="523" r:id="rId53"/>
    <p:sldId id="522" r:id="rId54"/>
    <p:sldId id="518" r:id="rId55"/>
    <p:sldId id="525" r:id="rId56"/>
    <p:sldId id="331" r:id="rId57"/>
  </p:sldIdLst>
  <p:sldSz cx="12192000" cy="6858000"/>
  <p:notesSz cx="6858000" cy="9144000"/>
  <p:embeddedFontLst>
    <p:embeddedFont>
      <p:font typeface="Avenir Next LT Pro" panose="020B0504020202020204" pitchFamily="34" charset="0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Hind" panose="02000000000000000000" pitchFamily="2" charset="0"/>
      <p:regular r:id="rId68"/>
      <p:bold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pos="7080" userDrawn="1">
          <p15:clr>
            <a:srgbClr val="A4A3A4"/>
          </p15:clr>
        </p15:guide>
        <p15:guide id="5" orient="horz" pos="576" userDrawn="1">
          <p15:clr>
            <a:srgbClr val="A4A3A4"/>
          </p15:clr>
        </p15:guide>
        <p15:guide id="6" orient="horz" pos="3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78B"/>
    <a:srgbClr val="032D71"/>
    <a:srgbClr val="8BC53F"/>
    <a:srgbClr val="354659"/>
    <a:srgbClr val="3AB5D9"/>
    <a:srgbClr val="B2E3EE"/>
    <a:srgbClr val="0BD0D9"/>
    <a:srgbClr val="F3F3F3"/>
    <a:srgbClr val="404D56"/>
    <a:srgbClr val="10A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1" autoAdjust="0"/>
    <p:restoredTop sz="94416" autoAdjust="0"/>
  </p:normalViewPr>
  <p:slideViewPr>
    <p:cSldViewPr snapToGrid="0">
      <p:cViewPr varScale="1">
        <p:scale>
          <a:sx n="80" d="100"/>
          <a:sy n="80" d="100"/>
        </p:scale>
        <p:origin x="830" y="53"/>
      </p:cViewPr>
      <p:guideLst>
        <p:guide orient="horz" pos="2136"/>
        <p:guide pos="3840"/>
        <p:guide pos="600"/>
        <p:guide pos="7080"/>
        <p:guide orient="horz" pos="576"/>
        <p:guide orient="horz" pos="37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C20CD-15C7-4161-9271-AA393F3BEBD2}" type="datetimeFigureOut">
              <a:rPr lang="en-US" smtClean="0">
                <a:latin typeface="Avenir Next LT Pro" panose="020B0504020202020204" pitchFamily="34" charset="0"/>
              </a:rPr>
              <a:t>7/15/2024</a:t>
            </a:fld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A8A6-FEAE-454E-AA98-54EA61CA4A60}" type="slidenum">
              <a:rPr lang="en-US" smtClean="0">
                <a:latin typeface="Avenir Next LT Pro" panose="020B0504020202020204" pitchFamily="34" charset="0"/>
              </a:rPr>
              <a:t>‹#›</a:t>
            </a:fld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63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2F1677EA-F7BB-492F-BF15-7747DC07EE7E}" type="datetimeFigureOut">
              <a:rPr lang="en-US" smtClean="0"/>
              <a:pPr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918649F8-882C-4002-AB2C-ED8BCF0D86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7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46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082540" y="0"/>
            <a:ext cx="591312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9418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0"/>
            <a:ext cx="35941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661400" y="3429000"/>
            <a:ext cx="3559630" cy="3429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542009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16948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1292326" y="4184262"/>
            <a:ext cx="1725738" cy="1764261"/>
          </a:xfrm>
          <a:custGeom>
            <a:avLst/>
            <a:gdLst>
              <a:gd name="connsiteX0" fmla="*/ 0 w 2272553"/>
              <a:gd name="connsiteY0" fmla="*/ 0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0 w 2272553"/>
              <a:gd name="connsiteY4" fmla="*/ 0 h 2514600"/>
              <a:gd name="connsiteX0" fmla="*/ 322729 w 2272553"/>
              <a:gd name="connsiteY0" fmla="*/ 524435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322729 w 2272553"/>
              <a:gd name="connsiteY4" fmla="*/ 524435 h 2514600"/>
              <a:gd name="connsiteX0" fmla="*/ 322729 w 2272553"/>
              <a:gd name="connsiteY0" fmla="*/ 0 h 1990165"/>
              <a:gd name="connsiteX1" fmla="*/ 1667435 w 2272553"/>
              <a:gd name="connsiteY1" fmla="*/ 349624 h 1990165"/>
              <a:gd name="connsiteX2" fmla="*/ 2272553 w 2272553"/>
              <a:gd name="connsiteY2" fmla="*/ 1990165 h 1990165"/>
              <a:gd name="connsiteX3" fmla="*/ 0 w 2272553"/>
              <a:gd name="connsiteY3" fmla="*/ 1990165 h 1990165"/>
              <a:gd name="connsiteX4" fmla="*/ 322729 w 2272553"/>
              <a:gd name="connsiteY4" fmla="*/ 0 h 1990165"/>
              <a:gd name="connsiteX0" fmla="*/ 322729 w 1721223"/>
              <a:gd name="connsiteY0" fmla="*/ 0 h 1990165"/>
              <a:gd name="connsiteX1" fmla="*/ 1667435 w 1721223"/>
              <a:gd name="connsiteY1" fmla="*/ 349624 h 1990165"/>
              <a:gd name="connsiteX2" fmla="*/ 1721223 w 1721223"/>
              <a:gd name="connsiteY2" fmla="*/ 1385047 h 1990165"/>
              <a:gd name="connsiteX3" fmla="*/ 0 w 1721223"/>
              <a:gd name="connsiteY3" fmla="*/ 1990165 h 1990165"/>
              <a:gd name="connsiteX4" fmla="*/ 322729 w 1721223"/>
              <a:gd name="connsiteY4" fmla="*/ 0 h 1990165"/>
              <a:gd name="connsiteX0" fmla="*/ 0 w 1398494"/>
              <a:gd name="connsiteY0" fmla="*/ 0 h 1438835"/>
              <a:gd name="connsiteX1" fmla="*/ 1344706 w 1398494"/>
              <a:gd name="connsiteY1" fmla="*/ 349624 h 1438835"/>
              <a:gd name="connsiteX2" fmla="*/ 1398494 w 1398494"/>
              <a:gd name="connsiteY2" fmla="*/ 1385047 h 1438835"/>
              <a:gd name="connsiteX3" fmla="*/ 161366 w 1398494"/>
              <a:gd name="connsiteY3" fmla="*/ 1438835 h 1438835"/>
              <a:gd name="connsiteX4" fmla="*/ 0 w 1398494"/>
              <a:gd name="connsiteY4" fmla="*/ 0 h 1438835"/>
              <a:gd name="connsiteX0" fmla="*/ 135744 w 1534238"/>
              <a:gd name="connsiteY0" fmla="*/ 0 h 1438835"/>
              <a:gd name="connsiteX1" fmla="*/ 1480450 w 1534238"/>
              <a:gd name="connsiteY1" fmla="*/ 349624 h 1438835"/>
              <a:gd name="connsiteX2" fmla="*/ 1534238 w 1534238"/>
              <a:gd name="connsiteY2" fmla="*/ 1385047 h 1438835"/>
              <a:gd name="connsiteX3" fmla="*/ 297110 w 1534238"/>
              <a:gd name="connsiteY3" fmla="*/ 1438835 h 1438835"/>
              <a:gd name="connsiteX4" fmla="*/ 135744 w 1534238"/>
              <a:gd name="connsiteY4" fmla="*/ 0 h 1438835"/>
              <a:gd name="connsiteX0" fmla="*/ 155107 w 1553601"/>
              <a:gd name="connsiteY0" fmla="*/ 0 h 1438835"/>
              <a:gd name="connsiteX1" fmla="*/ 1499813 w 1553601"/>
              <a:gd name="connsiteY1" fmla="*/ 349624 h 1438835"/>
              <a:gd name="connsiteX2" fmla="*/ 1553601 w 1553601"/>
              <a:gd name="connsiteY2" fmla="*/ 1385047 h 1438835"/>
              <a:gd name="connsiteX3" fmla="*/ 316473 w 1553601"/>
              <a:gd name="connsiteY3" fmla="*/ 1438835 h 1438835"/>
              <a:gd name="connsiteX4" fmla="*/ 155107 w 1553601"/>
              <a:gd name="connsiteY4" fmla="*/ 0 h 1438835"/>
              <a:gd name="connsiteX0" fmla="*/ 155107 w 1553601"/>
              <a:gd name="connsiteY0" fmla="*/ 150979 h 1589814"/>
              <a:gd name="connsiteX1" fmla="*/ 1499813 w 1553601"/>
              <a:gd name="connsiteY1" fmla="*/ 500603 h 1589814"/>
              <a:gd name="connsiteX2" fmla="*/ 1553601 w 1553601"/>
              <a:gd name="connsiteY2" fmla="*/ 1536026 h 1589814"/>
              <a:gd name="connsiteX3" fmla="*/ 316473 w 1553601"/>
              <a:gd name="connsiteY3" fmla="*/ 1589814 h 1589814"/>
              <a:gd name="connsiteX4" fmla="*/ 155107 w 1553601"/>
              <a:gd name="connsiteY4" fmla="*/ 150979 h 1589814"/>
              <a:gd name="connsiteX0" fmla="*/ 155107 w 1553601"/>
              <a:gd name="connsiteY0" fmla="*/ 131779 h 1570614"/>
              <a:gd name="connsiteX1" fmla="*/ 1499813 w 1553601"/>
              <a:gd name="connsiteY1" fmla="*/ 481403 h 1570614"/>
              <a:gd name="connsiteX2" fmla="*/ 1553601 w 1553601"/>
              <a:gd name="connsiteY2" fmla="*/ 1516826 h 1570614"/>
              <a:gd name="connsiteX3" fmla="*/ 316473 w 1553601"/>
              <a:gd name="connsiteY3" fmla="*/ 1570614 h 1570614"/>
              <a:gd name="connsiteX4" fmla="*/ 155107 w 1553601"/>
              <a:gd name="connsiteY4" fmla="*/ 131779 h 1570614"/>
              <a:gd name="connsiteX0" fmla="*/ 155107 w 1691693"/>
              <a:gd name="connsiteY0" fmla="*/ 131779 h 1570614"/>
              <a:gd name="connsiteX1" fmla="*/ 1499813 w 1691693"/>
              <a:gd name="connsiteY1" fmla="*/ 481403 h 1570614"/>
              <a:gd name="connsiteX2" fmla="*/ 1553601 w 1691693"/>
              <a:gd name="connsiteY2" fmla="*/ 1516826 h 1570614"/>
              <a:gd name="connsiteX3" fmla="*/ 316473 w 1691693"/>
              <a:gd name="connsiteY3" fmla="*/ 1570614 h 1570614"/>
              <a:gd name="connsiteX4" fmla="*/ 155107 w 1691693"/>
              <a:gd name="connsiteY4" fmla="*/ 131779 h 1570614"/>
              <a:gd name="connsiteX0" fmla="*/ 155107 w 1764561"/>
              <a:gd name="connsiteY0" fmla="*/ 131779 h 1570614"/>
              <a:gd name="connsiteX1" fmla="*/ 1499813 w 1764561"/>
              <a:gd name="connsiteY1" fmla="*/ 481403 h 1570614"/>
              <a:gd name="connsiteX2" fmla="*/ 1553601 w 1764561"/>
              <a:gd name="connsiteY2" fmla="*/ 1516826 h 1570614"/>
              <a:gd name="connsiteX3" fmla="*/ 316473 w 1764561"/>
              <a:gd name="connsiteY3" fmla="*/ 1570614 h 1570614"/>
              <a:gd name="connsiteX4" fmla="*/ 155107 w 1764561"/>
              <a:gd name="connsiteY4" fmla="*/ 131779 h 1570614"/>
              <a:gd name="connsiteX0" fmla="*/ 155107 w 1764561"/>
              <a:gd name="connsiteY0" fmla="*/ 131779 h 1702753"/>
              <a:gd name="connsiteX1" fmla="*/ 1499813 w 1764561"/>
              <a:gd name="connsiteY1" fmla="*/ 481403 h 1702753"/>
              <a:gd name="connsiteX2" fmla="*/ 1553601 w 1764561"/>
              <a:gd name="connsiteY2" fmla="*/ 1516826 h 1702753"/>
              <a:gd name="connsiteX3" fmla="*/ 316473 w 1764561"/>
              <a:gd name="connsiteY3" fmla="*/ 1570614 h 1702753"/>
              <a:gd name="connsiteX4" fmla="*/ 155107 w 1764561"/>
              <a:gd name="connsiteY4" fmla="*/ 131779 h 1702753"/>
              <a:gd name="connsiteX0" fmla="*/ 155107 w 1764561"/>
              <a:gd name="connsiteY0" fmla="*/ 131779 h 1762233"/>
              <a:gd name="connsiteX1" fmla="*/ 1499813 w 1764561"/>
              <a:gd name="connsiteY1" fmla="*/ 481403 h 1762233"/>
              <a:gd name="connsiteX2" fmla="*/ 1553601 w 1764561"/>
              <a:gd name="connsiteY2" fmla="*/ 1516826 h 1762233"/>
              <a:gd name="connsiteX3" fmla="*/ 316473 w 1764561"/>
              <a:gd name="connsiteY3" fmla="*/ 1570614 h 1762233"/>
              <a:gd name="connsiteX4" fmla="*/ 155107 w 1764561"/>
              <a:gd name="connsiteY4" fmla="*/ 131779 h 1762233"/>
              <a:gd name="connsiteX0" fmla="*/ 245575 w 1721679"/>
              <a:gd name="connsiteY0" fmla="*/ 125515 h 1813119"/>
              <a:gd name="connsiteX1" fmla="*/ 1456931 w 1721679"/>
              <a:gd name="connsiteY1" fmla="*/ 532289 h 1813119"/>
              <a:gd name="connsiteX2" fmla="*/ 1510719 w 1721679"/>
              <a:gd name="connsiteY2" fmla="*/ 1567712 h 1813119"/>
              <a:gd name="connsiteX3" fmla="*/ 273591 w 1721679"/>
              <a:gd name="connsiteY3" fmla="*/ 1621500 h 1813119"/>
              <a:gd name="connsiteX4" fmla="*/ 245575 w 1721679"/>
              <a:gd name="connsiteY4" fmla="*/ 125515 h 1813119"/>
              <a:gd name="connsiteX0" fmla="*/ 225214 w 1701318"/>
              <a:gd name="connsiteY0" fmla="*/ 125515 h 1801140"/>
              <a:gd name="connsiteX1" fmla="*/ 1436570 w 1701318"/>
              <a:gd name="connsiteY1" fmla="*/ 532289 h 1801140"/>
              <a:gd name="connsiteX2" fmla="*/ 1490358 w 1701318"/>
              <a:gd name="connsiteY2" fmla="*/ 1567712 h 1801140"/>
              <a:gd name="connsiteX3" fmla="*/ 281805 w 1701318"/>
              <a:gd name="connsiteY3" fmla="*/ 1592925 h 1801140"/>
              <a:gd name="connsiteX4" fmla="*/ 225214 w 1701318"/>
              <a:gd name="connsiteY4" fmla="*/ 125515 h 1801140"/>
              <a:gd name="connsiteX0" fmla="*/ 258938 w 1735042"/>
              <a:gd name="connsiteY0" fmla="*/ 125515 h 1801140"/>
              <a:gd name="connsiteX1" fmla="*/ 1470294 w 1735042"/>
              <a:gd name="connsiteY1" fmla="*/ 532289 h 1801140"/>
              <a:gd name="connsiteX2" fmla="*/ 1524082 w 1735042"/>
              <a:gd name="connsiteY2" fmla="*/ 1567712 h 1801140"/>
              <a:gd name="connsiteX3" fmla="*/ 315529 w 1735042"/>
              <a:gd name="connsiteY3" fmla="*/ 1592925 h 1801140"/>
              <a:gd name="connsiteX4" fmla="*/ 258938 w 1735042"/>
              <a:gd name="connsiteY4" fmla="*/ 125515 h 1801140"/>
              <a:gd name="connsiteX0" fmla="*/ 258938 w 1735042"/>
              <a:gd name="connsiteY0" fmla="*/ 125515 h 1764839"/>
              <a:gd name="connsiteX1" fmla="*/ 1470294 w 1735042"/>
              <a:gd name="connsiteY1" fmla="*/ 532289 h 1764839"/>
              <a:gd name="connsiteX2" fmla="*/ 1524082 w 1735042"/>
              <a:gd name="connsiteY2" fmla="*/ 1567712 h 1764839"/>
              <a:gd name="connsiteX3" fmla="*/ 315529 w 1735042"/>
              <a:gd name="connsiteY3" fmla="*/ 1592925 h 1764839"/>
              <a:gd name="connsiteX4" fmla="*/ 258938 w 1735042"/>
              <a:gd name="connsiteY4" fmla="*/ 125515 h 1764839"/>
              <a:gd name="connsiteX0" fmla="*/ 258938 w 1735042"/>
              <a:gd name="connsiteY0" fmla="*/ 125515 h 1757467"/>
              <a:gd name="connsiteX1" fmla="*/ 1470294 w 1735042"/>
              <a:gd name="connsiteY1" fmla="*/ 532289 h 1757467"/>
              <a:gd name="connsiteX2" fmla="*/ 1524082 w 1735042"/>
              <a:gd name="connsiteY2" fmla="*/ 1567712 h 1757467"/>
              <a:gd name="connsiteX3" fmla="*/ 315529 w 1735042"/>
              <a:gd name="connsiteY3" fmla="*/ 1592925 h 1757467"/>
              <a:gd name="connsiteX4" fmla="*/ 258938 w 1735042"/>
              <a:gd name="connsiteY4" fmla="*/ 125515 h 1757467"/>
              <a:gd name="connsiteX0" fmla="*/ 258938 w 1735042"/>
              <a:gd name="connsiteY0" fmla="*/ 125515 h 1782744"/>
              <a:gd name="connsiteX1" fmla="*/ 1470294 w 1735042"/>
              <a:gd name="connsiteY1" fmla="*/ 532289 h 1782744"/>
              <a:gd name="connsiteX2" fmla="*/ 1524082 w 1735042"/>
              <a:gd name="connsiteY2" fmla="*/ 1567712 h 1782744"/>
              <a:gd name="connsiteX3" fmla="*/ 315529 w 1735042"/>
              <a:gd name="connsiteY3" fmla="*/ 1592925 h 1782744"/>
              <a:gd name="connsiteX4" fmla="*/ 258938 w 1735042"/>
              <a:gd name="connsiteY4" fmla="*/ 125515 h 1782744"/>
              <a:gd name="connsiteX0" fmla="*/ 258938 w 1735042"/>
              <a:gd name="connsiteY0" fmla="*/ 125515 h 1802774"/>
              <a:gd name="connsiteX1" fmla="*/ 1470294 w 1735042"/>
              <a:gd name="connsiteY1" fmla="*/ 532289 h 1802774"/>
              <a:gd name="connsiteX2" fmla="*/ 1524082 w 1735042"/>
              <a:gd name="connsiteY2" fmla="*/ 1567712 h 1802774"/>
              <a:gd name="connsiteX3" fmla="*/ 315529 w 1735042"/>
              <a:gd name="connsiteY3" fmla="*/ 1592925 h 1802774"/>
              <a:gd name="connsiteX4" fmla="*/ 258938 w 1735042"/>
              <a:gd name="connsiteY4" fmla="*/ 125515 h 1802774"/>
              <a:gd name="connsiteX0" fmla="*/ 258938 w 1735042"/>
              <a:gd name="connsiteY0" fmla="*/ 125515 h 1773855"/>
              <a:gd name="connsiteX1" fmla="*/ 1470294 w 1735042"/>
              <a:gd name="connsiteY1" fmla="*/ 532289 h 1773855"/>
              <a:gd name="connsiteX2" fmla="*/ 1524082 w 1735042"/>
              <a:gd name="connsiteY2" fmla="*/ 1567712 h 1773855"/>
              <a:gd name="connsiteX3" fmla="*/ 315529 w 1735042"/>
              <a:gd name="connsiteY3" fmla="*/ 1592925 h 1773855"/>
              <a:gd name="connsiteX4" fmla="*/ 258938 w 1735042"/>
              <a:gd name="connsiteY4" fmla="*/ 125515 h 1773855"/>
              <a:gd name="connsiteX0" fmla="*/ 258938 w 1735042"/>
              <a:gd name="connsiteY0" fmla="*/ 125515 h 1782291"/>
              <a:gd name="connsiteX1" fmla="*/ 1470294 w 1735042"/>
              <a:gd name="connsiteY1" fmla="*/ 532289 h 1782291"/>
              <a:gd name="connsiteX2" fmla="*/ 1524082 w 1735042"/>
              <a:gd name="connsiteY2" fmla="*/ 1567712 h 1782291"/>
              <a:gd name="connsiteX3" fmla="*/ 315529 w 1735042"/>
              <a:gd name="connsiteY3" fmla="*/ 1592925 h 1782291"/>
              <a:gd name="connsiteX4" fmla="*/ 258938 w 1735042"/>
              <a:gd name="connsiteY4" fmla="*/ 125515 h 1782291"/>
              <a:gd name="connsiteX0" fmla="*/ 258938 w 1735042"/>
              <a:gd name="connsiteY0" fmla="*/ 141884 h 1798660"/>
              <a:gd name="connsiteX1" fmla="*/ 1470294 w 1735042"/>
              <a:gd name="connsiteY1" fmla="*/ 548658 h 1798660"/>
              <a:gd name="connsiteX2" fmla="*/ 1524082 w 1735042"/>
              <a:gd name="connsiteY2" fmla="*/ 1584081 h 1798660"/>
              <a:gd name="connsiteX3" fmla="*/ 315529 w 1735042"/>
              <a:gd name="connsiteY3" fmla="*/ 1609294 h 1798660"/>
              <a:gd name="connsiteX4" fmla="*/ 258938 w 1735042"/>
              <a:gd name="connsiteY4" fmla="*/ 141884 h 1798660"/>
              <a:gd name="connsiteX0" fmla="*/ 258938 w 1735042"/>
              <a:gd name="connsiteY0" fmla="*/ 96307 h 1753083"/>
              <a:gd name="connsiteX1" fmla="*/ 1470294 w 1735042"/>
              <a:gd name="connsiteY1" fmla="*/ 503081 h 1753083"/>
              <a:gd name="connsiteX2" fmla="*/ 1524082 w 1735042"/>
              <a:gd name="connsiteY2" fmla="*/ 1538504 h 1753083"/>
              <a:gd name="connsiteX3" fmla="*/ 315529 w 1735042"/>
              <a:gd name="connsiteY3" fmla="*/ 1563717 h 1753083"/>
              <a:gd name="connsiteX4" fmla="*/ 258938 w 1735042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9249 h 1744287"/>
              <a:gd name="connsiteX1" fmla="*/ 1484790 w 1741059"/>
              <a:gd name="connsiteY1" fmla="*/ 506023 h 1744287"/>
              <a:gd name="connsiteX2" fmla="*/ 1519528 w 1741059"/>
              <a:gd name="connsiteY2" fmla="*/ 1522396 h 1744287"/>
              <a:gd name="connsiteX3" fmla="*/ 330025 w 1741059"/>
              <a:gd name="connsiteY3" fmla="*/ 1566659 h 1744287"/>
              <a:gd name="connsiteX4" fmla="*/ 273434 w 1741059"/>
              <a:gd name="connsiteY4" fmla="*/ 99249 h 1744287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8866 w 1746491"/>
              <a:gd name="connsiteY0" fmla="*/ 102264 h 1747302"/>
              <a:gd name="connsiteX1" fmla="*/ 1490222 w 1746491"/>
              <a:gd name="connsiteY1" fmla="*/ 509038 h 1747302"/>
              <a:gd name="connsiteX2" fmla="*/ 1524960 w 1746491"/>
              <a:gd name="connsiteY2" fmla="*/ 1525411 h 1747302"/>
              <a:gd name="connsiteX3" fmla="*/ 335457 w 1746491"/>
              <a:gd name="connsiteY3" fmla="*/ 1569674 h 1747302"/>
              <a:gd name="connsiteX4" fmla="*/ 278866 w 1746491"/>
              <a:gd name="connsiteY4" fmla="*/ 102264 h 1747302"/>
              <a:gd name="connsiteX0" fmla="*/ 268885 w 1736510"/>
              <a:gd name="connsiteY0" fmla="*/ 162029 h 1807067"/>
              <a:gd name="connsiteX1" fmla="*/ 1480241 w 1736510"/>
              <a:gd name="connsiteY1" fmla="*/ 568803 h 1807067"/>
              <a:gd name="connsiteX2" fmla="*/ 1514979 w 1736510"/>
              <a:gd name="connsiteY2" fmla="*/ 1585176 h 1807067"/>
              <a:gd name="connsiteX3" fmla="*/ 325476 w 1736510"/>
              <a:gd name="connsiteY3" fmla="*/ 1629439 h 1807067"/>
              <a:gd name="connsiteX4" fmla="*/ 268885 w 1736510"/>
              <a:gd name="connsiteY4" fmla="*/ 162029 h 1807067"/>
              <a:gd name="connsiteX0" fmla="*/ 274505 w 1742130"/>
              <a:gd name="connsiteY0" fmla="*/ 102246 h 1747284"/>
              <a:gd name="connsiteX1" fmla="*/ 1485861 w 1742130"/>
              <a:gd name="connsiteY1" fmla="*/ 509020 h 1747284"/>
              <a:gd name="connsiteX2" fmla="*/ 1520599 w 1742130"/>
              <a:gd name="connsiteY2" fmla="*/ 1525393 h 1747284"/>
              <a:gd name="connsiteX3" fmla="*/ 331096 w 1742130"/>
              <a:gd name="connsiteY3" fmla="*/ 1569656 h 1747284"/>
              <a:gd name="connsiteX4" fmla="*/ 274505 w 1742130"/>
              <a:gd name="connsiteY4" fmla="*/ 102246 h 1747284"/>
              <a:gd name="connsiteX0" fmla="*/ 267112 w 1734737"/>
              <a:gd name="connsiteY0" fmla="*/ 190362 h 1835400"/>
              <a:gd name="connsiteX1" fmla="*/ 1478468 w 1734737"/>
              <a:gd name="connsiteY1" fmla="*/ 597136 h 1835400"/>
              <a:gd name="connsiteX2" fmla="*/ 1513206 w 1734737"/>
              <a:gd name="connsiteY2" fmla="*/ 1613509 h 1835400"/>
              <a:gd name="connsiteX3" fmla="*/ 323703 w 1734737"/>
              <a:gd name="connsiteY3" fmla="*/ 1657772 h 1835400"/>
              <a:gd name="connsiteX4" fmla="*/ 267112 w 1734737"/>
              <a:gd name="connsiteY4" fmla="*/ 190362 h 1835400"/>
              <a:gd name="connsiteX0" fmla="*/ 273297 w 1740922"/>
              <a:gd name="connsiteY0" fmla="*/ 106061 h 1751099"/>
              <a:gd name="connsiteX1" fmla="*/ 1484653 w 1740922"/>
              <a:gd name="connsiteY1" fmla="*/ 512835 h 1751099"/>
              <a:gd name="connsiteX2" fmla="*/ 1519391 w 1740922"/>
              <a:gd name="connsiteY2" fmla="*/ 1529208 h 1751099"/>
              <a:gd name="connsiteX3" fmla="*/ 329888 w 1740922"/>
              <a:gd name="connsiteY3" fmla="*/ 1573471 h 1751099"/>
              <a:gd name="connsiteX4" fmla="*/ 273297 w 1740922"/>
              <a:gd name="connsiteY4" fmla="*/ 106061 h 1751099"/>
              <a:gd name="connsiteX0" fmla="*/ 273297 w 1729435"/>
              <a:gd name="connsiteY0" fmla="*/ 106061 h 1751099"/>
              <a:gd name="connsiteX1" fmla="*/ 1484653 w 1729435"/>
              <a:gd name="connsiteY1" fmla="*/ 512835 h 1751099"/>
              <a:gd name="connsiteX2" fmla="*/ 1519391 w 1729435"/>
              <a:gd name="connsiteY2" fmla="*/ 1529208 h 1751099"/>
              <a:gd name="connsiteX3" fmla="*/ 329888 w 1729435"/>
              <a:gd name="connsiteY3" fmla="*/ 1573471 h 1751099"/>
              <a:gd name="connsiteX4" fmla="*/ 273297 w 1729435"/>
              <a:gd name="connsiteY4" fmla="*/ 106061 h 1751099"/>
              <a:gd name="connsiteX0" fmla="*/ 260732 w 1716870"/>
              <a:gd name="connsiteY0" fmla="*/ 106061 h 1751099"/>
              <a:gd name="connsiteX1" fmla="*/ 1472088 w 1716870"/>
              <a:gd name="connsiteY1" fmla="*/ 512835 h 1751099"/>
              <a:gd name="connsiteX2" fmla="*/ 1506826 w 1716870"/>
              <a:gd name="connsiteY2" fmla="*/ 1529208 h 1751099"/>
              <a:gd name="connsiteX3" fmla="*/ 317323 w 1716870"/>
              <a:gd name="connsiteY3" fmla="*/ 1573471 h 1751099"/>
              <a:gd name="connsiteX4" fmla="*/ 260732 w 1716870"/>
              <a:gd name="connsiteY4" fmla="*/ 106061 h 1751099"/>
              <a:gd name="connsiteX0" fmla="*/ 261454 w 1717592"/>
              <a:gd name="connsiteY0" fmla="*/ 90485 h 1735523"/>
              <a:gd name="connsiteX1" fmla="*/ 1472810 w 1717592"/>
              <a:gd name="connsiteY1" fmla="*/ 497259 h 1735523"/>
              <a:gd name="connsiteX2" fmla="*/ 1507548 w 1717592"/>
              <a:gd name="connsiteY2" fmla="*/ 1513632 h 1735523"/>
              <a:gd name="connsiteX3" fmla="*/ 318045 w 1717592"/>
              <a:gd name="connsiteY3" fmla="*/ 1557895 h 1735523"/>
              <a:gd name="connsiteX4" fmla="*/ 261454 w 1717592"/>
              <a:gd name="connsiteY4" fmla="*/ 90485 h 1735523"/>
              <a:gd name="connsiteX0" fmla="*/ 274572 w 1711660"/>
              <a:gd name="connsiteY0" fmla="*/ 91734 h 1727247"/>
              <a:gd name="connsiteX1" fmla="*/ 1466878 w 1711660"/>
              <a:gd name="connsiteY1" fmla="*/ 488983 h 1727247"/>
              <a:gd name="connsiteX2" fmla="*/ 1501616 w 1711660"/>
              <a:gd name="connsiteY2" fmla="*/ 1505356 h 1727247"/>
              <a:gd name="connsiteX3" fmla="*/ 312113 w 1711660"/>
              <a:gd name="connsiteY3" fmla="*/ 1549619 h 1727247"/>
              <a:gd name="connsiteX4" fmla="*/ 274572 w 1711660"/>
              <a:gd name="connsiteY4" fmla="*/ 91734 h 1727247"/>
              <a:gd name="connsiteX0" fmla="*/ 273992 w 1711080"/>
              <a:gd name="connsiteY0" fmla="*/ 107394 h 1742907"/>
              <a:gd name="connsiteX1" fmla="*/ 1466298 w 1711080"/>
              <a:gd name="connsiteY1" fmla="*/ 504643 h 1742907"/>
              <a:gd name="connsiteX2" fmla="*/ 1501036 w 1711080"/>
              <a:gd name="connsiteY2" fmla="*/ 1521016 h 1742907"/>
              <a:gd name="connsiteX3" fmla="*/ 311533 w 1711080"/>
              <a:gd name="connsiteY3" fmla="*/ 1565279 h 1742907"/>
              <a:gd name="connsiteX4" fmla="*/ 273992 w 1711080"/>
              <a:gd name="connsiteY4" fmla="*/ 107394 h 1742907"/>
              <a:gd name="connsiteX0" fmla="*/ 273992 w 1722567"/>
              <a:gd name="connsiteY0" fmla="*/ 107394 h 1742907"/>
              <a:gd name="connsiteX1" fmla="*/ 1466298 w 1722567"/>
              <a:gd name="connsiteY1" fmla="*/ 504643 h 1742907"/>
              <a:gd name="connsiteX2" fmla="*/ 1501036 w 1722567"/>
              <a:gd name="connsiteY2" fmla="*/ 1521016 h 1742907"/>
              <a:gd name="connsiteX3" fmla="*/ 311533 w 1722567"/>
              <a:gd name="connsiteY3" fmla="*/ 1565279 h 1742907"/>
              <a:gd name="connsiteX4" fmla="*/ 273992 w 1722567"/>
              <a:gd name="connsiteY4" fmla="*/ 107394 h 1742907"/>
              <a:gd name="connsiteX0" fmla="*/ 282397 w 1730972"/>
              <a:gd name="connsiteY0" fmla="*/ 107394 h 1742907"/>
              <a:gd name="connsiteX1" fmla="*/ 1474703 w 1730972"/>
              <a:gd name="connsiteY1" fmla="*/ 504643 h 1742907"/>
              <a:gd name="connsiteX2" fmla="*/ 1509441 w 1730972"/>
              <a:gd name="connsiteY2" fmla="*/ 1521016 h 1742907"/>
              <a:gd name="connsiteX3" fmla="*/ 319938 w 1730972"/>
              <a:gd name="connsiteY3" fmla="*/ 1565279 h 1742907"/>
              <a:gd name="connsiteX4" fmla="*/ 282397 w 1730972"/>
              <a:gd name="connsiteY4" fmla="*/ 107394 h 1742907"/>
              <a:gd name="connsiteX0" fmla="*/ 282397 w 1730972"/>
              <a:gd name="connsiteY0" fmla="*/ 107394 h 1758441"/>
              <a:gd name="connsiteX1" fmla="*/ 1474703 w 1730972"/>
              <a:gd name="connsiteY1" fmla="*/ 504643 h 1758441"/>
              <a:gd name="connsiteX2" fmla="*/ 1509441 w 1730972"/>
              <a:gd name="connsiteY2" fmla="*/ 1521016 h 1758441"/>
              <a:gd name="connsiteX3" fmla="*/ 319938 w 1730972"/>
              <a:gd name="connsiteY3" fmla="*/ 1565279 h 1758441"/>
              <a:gd name="connsiteX4" fmla="*/ 282397 w 1730972"/>
              <a:gd name="connsiteY4" fmla="*/ 107394 h 1758441"/>
              <a:gd name="connsiteX0" fmla="*/ 282397 w 1730972"/>
              <a:gd name="connsiteY0" fmla="*/ 107394 h 1774904"/>
              <a:gd name="connsiteX1" fmla="*/ 1474703 w 1730972"/>
              <a:gd name="connsiteY1" fmla="*/ 504643 h 1774904"/>
              <a:gd name="connsiteX2" fmla="*/ 1509441 w 1730972"/>
              <a:gd name="connsiteY2" fmla="*/ 1521016 h 1774904"/>
              <a:gd name="connsiteX3" fmla="*/ 319938 w 1730972"/>
              <a:gd name="connsiteY3" fmla="*/ 1565279 h 1774904"/>
              <a:gd name="connsiteX4" fmla="*/ 282397 w 1730972"/>
              <a:gd name="connsiteY4" fmla="*/ 107394 h 1774904"/>
              <a:gd name="connsiteX0" fmla="*/ 282397 w 1730972"/>
              <a:gd name="connsiteY0" fmla="*/ 107394 h 1749266"/>
              <a:gd name="connsiteX1" fmla="*/ 1474703 w 1730972"/>
              <a:gd name="connsiteY1" fmla="*/ 504643 h 1749266"/>
              <a:gd name="connsiteX2" fmla="*/ 1509441 w 1730972"/>
              <a:gd name="connsiteY2" fmla="*/ 1521016 h 1749266"/>
              <a:gd name="connsiteX3" fmla="*/ 319938 w 1730972"/>
              <a:gd name="connsiteY3" fmla="*/ 1565279 h 1749266"/>
              <a:gd name="connsiteX4" fmla="*/ 282397 w 1730972"/>
              <a:gd name="connsiteY4" fmla="*/ 107394 h 1749266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314897 w 1756379"/>
              <a:gd name="connsiteY0" fmla="*/ 48351 h 1686661"/>
              <a:gd name="connsiteX1" fmla="*/ 1494503 w 1756379"/>
              <a:gd name="connsiteY1" fmla="*/ 451950 h 1686661"/>
              <a:gd name="connsiteX2" fmla="*/ 1541941 w 1756379"/>
              <a:gd name="connsiteY2" fmla="*/ 1461973 h 1686661"/>
              <a:gd name="connsiteX3" fmla="*/ 352438 w 1756379"/>
              <a:gd name="connsiteY3" fmla="*/ 1506236 h 1686661"/>
              <a:gd name="connsiteX4" fmla="*/ 314897 w 1756379"/>
              <a:gd name="connsiteY4" fmla="*/ 48351 h 1686661"/>
              <a:gd name="connsiteX0" fmla="*/ 314897 w 1756379"/>
              <a:gd name="connsiteY0" fmla="*/ 112516 h 1750826"/>
              <a:gd name="connsiteX1" fmla="*/ 1494503 w 1756379"/>
              <a:gd name="connsiteY1" fmla="*/ 516115 h 1750826"/>
              <a:gd name="connsiteX2" fmla="*/ 1541941 w 1756379"/>
              <a:gd name="connsiteY2" fmla="*/ 1526138 h 1750826"/>
              <a:gd name="connsiteX3" fmla="*/ 352438 w 1756379"/>
              <a:gd name="connsiteY3" fmla="*/ 1570401 h 1750826"/>
              <a:gd name="connsiteX4" fmla="*/ 314897 w 1756379"/>
              <a:gd name="connsiteY4" fmla="*/ 112516 h 1750826"/>
              <a:gd name="connsiteX0" fmla="*/ 304129 w 1745611"/>
              <a:gd name="connsiteY0" fmla="*/ 121341 h 1759651"/>
              <a:gd name="connsiteX1" fmla="*/ 1483735 w 1745611"/>
              <a:gd name="connsiteY1" fmla="*/ 524940 h 1759651"/>
              <a:gd name="connsiteX2" fmla="*/ 1531173 w 1745611"/>
              <a:gd name="connsiteY2" fmla="*/ 1534963 h 1759651"/>
              <a:gd name="connsiteX3" fmla="*/ 341670 w 1745611"/>
              <a:gd name="connsiteY3" fmla="*/ 1579226 h 1759651"/>
              <a:gd name="connsiteX4" fmla="*/ 304129 w 1745611"/>
              <a:gd name="connsiteY4" fmla="*/ 121341 h 1759651"/>
              <a:gd name="connsiteX0" fmla="*/ 305324 w 1746806"/>
              <a:gd name="connsiteY0" fmla="*/ 117152 h 1755462"/>
              <a:gd name="connsiteX1" fmla="*/ 1484930 w 1746806"/>
              <a:gd name="connsiteY1" fmla="*/ 520751 h 1755462"/>
              <a:gd name="connsiteX2" fmla="*/ 1532368 w 1746806"/>
              <a:gd name="connsiteY2" fmla="*/ 1530774 h 1755462"/>
              <a:gd name="connsiteX3" fmla="*/ 342865 w 1746806"/>
              <a:gd name="connsiteY3" fmla="*/ 1575037 h 1755462"/>
              <a:gd name="connsiteX4" fmla="*/ 305324 w 1746806"/>
              <a:gd name="connsiteY4" fmla="*/ 117152 h 1755462"/>
              <a:gd name="connsiteX0" fmla="*/ 288763 w 1730245"/>
              <a:gd name="connsiteY0" fmla="*/ 117152 h 1755462"/>
              <a:gd name="connsiteX1" fmla="*/ 1468369 w 1730245"/>
              <a:gd name="connsiteY1" fmla="*/ 520751 h 1755462"/>
              <a:gd name="connsiteX2" fmla="*/ 1515807 w 1730245"/>
              <a:gd name="connsiteY2" fmla="*/ 1530774 h 1755462"/>
              <a:gd name="connsiteX3" fmla="*/ 326304 w 1730245"/>
              <a:gd name="connsiteY3" fmla="*/ 1575037 h 1755462"/>
              <a:gd name="connsiteX4" fmla="*/ 288763 w 1730245"/>
              <a:gd name="connsiteY4" fmla="*/ 117152 h 1755462"/>
              <a:gd name="connsiteX0" fmla="*/ 288763 w 1739798"/>
              <a:gd name="connsiteY0" fmla="*/ 117152 h 1755462"/>
              <a:gd name="connsiteX1" fmla="*/ 1468369 w 1739798"/>
              <a:gd name="connsiteY1" fmla="*/ 520751 h 1755462"/>
              <a:gd name="connsiteX2" fmla="*/ 1515807 w 1739798"/>
              <a:gd name="connsiteY2" fmla="*/ 1530774 h 1755462"/>
              <a:gd name="connsiteX3" fmla="*/ 326304 w 1739798"/>
              <a:gd name="connsiteY3" fmla="*/ 1575037 h 1755462"/>
              <a:gd name="connsiteX4" fmla="*/ 288763 w 1739798"/>
              <a:gd name="connsiteY4" fmla="*/ 117152 h 1755462"/>
              <a:gd name="connsiteX0" fmla="*/ 282179 w 1733214"/>
              <a:gd name="connsiteY0" fmla="*/ 112168 h 1748138"/>
              <a:gd name="connsiteX1" fmla="*/ 1461785 w 1733214"/>
              <a:gd name="connsiteY1" fmla="*/ 515767 h 1748138"/>
              <a:gd name="connsiteX2" fmla="*/ 1509223 w 1733214"/>
              <a:gd name="connsiteY2" fmla="*/ 1525790 h 1748138"/>
              <a:gd name="connsiteX3" fmla="*/ 343532 w 1733214"/>
              <a:gd name="connsiteY3" fmla="*/ 1565290 h 1748138"/>
              <a:gd name="connsiteX4" fmla="*/ 282179 w 1733214"/>
              <a:gd name="connsiteY4" fmla="*/ 112168 h 1748138"/>
              <a:gd name="connsiteX0" fmla="*/ 296424 w 1747459"/>
              <a:gd name="connsiteY0" fmla="*/ 112168 h 1748138"/>
              <a:gd name="connsiteX1" fmla="*/ 1476030 w 1747459"/>
              <a:gd name="connsiteY1" fmla="*/ 515767 h 1748138"/>
              <a:gd name="connsiteX2" fmla="*/ 1523468 w 1747459"/>
              <a:gd name="connsiteY2" fmla="*/ 1525790 h 1748138"/>
              <a:gd name="connsiteX3" fmla="*/ 357777 w 1747459"/>
              <a:gd name="connsiteY3" fmla="*/ 1565290 h 1748138"/>
              <a:gd name="connsiteX4" fmla="*/ 296424 w 1747459"/>
              <a:gd name="connsiteY4" fmla="*/ 112168 h 1748138"/>
              <a:gd name="connsiteX0" fmla="*/ 296424 w 1747459"/>
              <a:gd name="connsiteY0" fmla="*/ 112168 h 1755230"/>
              <a:gd name="connsiteX1" fmla="*/ 1476030 w 1747459"/>
              <a:gd name="connsiteY1" fmla="*/ 515767 h 1755230"/>
              <a:gd name="connsiteX2" fmla="*/ 1523468 w 1747459"/>
              <a:gd name="connsiteY2" fmla="*/ 1525790 h 1755230"/>
              <a:gd name="connsiteX3" fmla="*/ 357777 w 1747459"/>
              <a:gd name="connsiteY3" fmla="*/ 1565290 h 1755230"/>
              <a:gd name="connsiteX4" fmla="*/ 296424 w 1747459"/>
              <a:gd name="connsiteY4" fmla="*/ 112168 h 1755230"/>
              <a:gd name="connsiteX0" fmla="*/ 287124 w 1651585"/>
              <a:gd name="connsiteY0" fmla="*/ 314860 h 1957922"/>
              <a:gd name="connsiteX1" fmla="*/ 1276230 w 1651585"/>
              <a:gd name="connsiteY1" fmla="*/ 346984 h 1957922"/>
              <a:gd name="connsiteX2" fmla="*/ 1514168 w 1651585"/>
              <a:gd name="connsiteY2" fmla="*/ 1728482 h 1957922"/>
              <a:gd name="connsiteX3" fmla="*/ 348477 w 1651585"/>
              <a:gd name="connsiteY3" fmla="*/ 1767982 h 1957922"/>
              <a:gd name="connsiteX4" fmla="*/ 287124 w 1651585"/>
              <a:gd name="connsiteY4" fmla="*/ 314860 h 1957922"/>
              <a:gd name="connsiteX0" fmla="*/ 146098 w 1767734"/>
              <a:gd name="connsiteY0" fmla="*/ 693073 h 1831310"/>
              <a:gd name="connsiteX1" fmla="*/ 1392379 w 1767734"/>
              <a:gd name="connsiteY1" fmla="*/ 220372 h 1831310"/>
              <a:gd name="connsiteX2" fmla="*/ 1630317 w 1767734"/>
              <a:gd name="connsiteY2" fmla="*/ 1601870 h 1831310"/>
              <a:gd name="connsiteX3" fmla="*/ 464626 w 1767734"/>
              <a:gd name="connsiteY3" fmla="*/ 1641370 h 1831310"/>
              <a:gd name="connsiteX4" fmla="*/ 146098 w 1767734"/>
              <a:gd name="connsiteY4" fmla="*/ 693073 h 1831310"/>
              <a:gd name="connsiteX0" fmla="*/ 146098 w 1767734"/>
              <a:gd name="connsiteY0" fmla="*/ 597520 h 1735757"/>
              <a:gd name="connsiteX1" fmla="*/ 1392379 w 1767734"/>
              <a:gd name="connsiteY1" fmla="*/ 124819 h 1735757"/>
              <a:gd name="connsiteX2" fmla="*/ 1630317 w 1767734"/>
              <a:gd name="connsiteY2" fmla="*/ 1506317 h 1735757"/>
              <a:gd name="connsiteX3" fmla="*/ 464626 w 1767734"/>
              <a:gd name="connsiteY3" fmla="*/ 1545817 h 1735757"/>
              <a:gd name="connsiteX4" fmla="*/ 146098 w 1767734"/>
              <a:gd name="connsiteY4" fmla="*/ 597520 h 1735757"/>
              <a:gd name="connsiteX0" fmla="*/ 142021 w 1773182"/>
              <a:gd name="connsiteY0" fmla="*/ 581033 h 1738320"/>
              <a:gd name="connsiteX1" fmla="*/ 1397827 w 1773182"/>
              <a:gd name="connsiteY1" fmla="*/ 127382 h 1738320"/>
              <a:gd name="connsiteX2" fmla="*/ 1635765 w 1773182"/>
              <a:gd name="connsiteY2" fmla="*/ 1508880 h 1738320"/>
              <a:gd name="connsiteX3" fmla="*/ 470074 w 1773182"/>
              <a:gd name="connsiteY3" fmla="*/ 1548380 h 1738320"/>
              <a:gd name="connsiteX4" fmla="*/ 142021 w 1773182"/>
              <a:gd name="connsiteY4" fmla="*/ 581033 h 1738320"/>
              <a:gd name="connsiteX0" fmla="*/ 142021 w 1682204"/>
              <a:gd name="connsiteY0" fmla="*/ 581033 h 1708044"/>
              <a:gd name="connsiteX1" fmla="*/ 1397827 w 1682204"/>
              <a:gd name="connsiteY1" fmla="*/ 127382 h 1708044"/>
              <a:gd name="connsiteX2" fmla="*/ 1473840 w 1682204"/>
              <a:gd name="connsiteY2" fmla="*/ 1442205 h 1708044"/>
              <a:gd name="connsiteX3" fmla="*/ 470074 w 1682204"/>
              <a:gd name="connsiteY3" fmla="*/ 1548380 h 1708044"/>
              <a:gd name="connsiteX4" fmla="*/ 142021 w 1682204"/>
              <a:gd name="connsiteY4" fmla="*/ 581033 h 1708044"/>
              <a:gd name="connsiteX0" fmla="*/ 142021 w 1710397"/>
              <a:gd name="connsiteY0" fmla="*/ 581033 h 1708044"/>
              <a:gd name="connsiteX1" fmla="*/ 1397827 w 1710397"/>
              <a:gd name="connsiteY1" fmla="*/ 127382 h 1708044"/>
              <a:gd name="connsiteX2" fmla="*/ 1473840 w 1710397"/>
              <a:gd name="connsiteY2" fmla="*/ 1442205 h 1708044"/>
              <a:gd name="connsiteX3" fmla="*/ 470074 w 1710397"/>
              <a:gd name="connsiteY3" fmla="*/ 1548380 h 1708044"/>
              <a:gd name="connsiteX4" fmla="*/ 142021 w 1710397"/>
              <a:gd name="connsiteY4" fmla="*/ 581033 h 1708044"/>
              <a:gd name="connsiteX0" fmla="*/ 313243 w 1881619"/>
              <a:gd name="connsiteY0" fmla="*/ 582632 h 1758263"/>
              <a:gd name="connsiteX1" fmla="*/ 1569049 w 1881619"/>
              <a:gd name="connsiteY1" fmla="*/ 128981 h 1758263"/>
              <a:gd name="connsiteX2" fmla="*/ 1645062 w 1881619"/>
              <a:gd name="connsiteY2" fmla="*/ 1443804 h 1758263"/>
              <a:gd name="connsiteX3" fmla="*/ 355546 w 1881619"/>
              <a:gd name="connsiteY3" fmla="*/ 1626179 h 1758263"/>
              <a:gd name="connsiteX4" fmla="*/ 313243 w 1881619"/>
              <a:gd name="connsiteY4" fmla="*/ 582632 h 1758263"/>
              <a:gd name="connsiteX0" fmla="*/ 139893 w 1708269"/>
              <a:gd name="connsiteY0" fmla="*/ 582632 h 1758263"/>
              <a:gd name="connsiteX1" fmla="*/ 1395699 w 1708269"/>
              <a:gd name="connsiteY1" fmla="*/ 128981 h 1758263"/>
              <a:gd name="connsiteX2" fmla="*/ 1471712 w 1708269"/>
              <a:gd name="connsiteY2" fmla="*/ 1443804 h 1758263"/>
              <a:gd name="connsiteX3" fmla="*/ 182196 w 1708269"/>
              <a:gd name="connsiteY3" fmla="*/ 1626179 h 1758263"/>
              <a:gd name="connsiteX4" fmla="*/ 139893 w 1708269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37678"/>
              <a:gd name="connsiteX1" fmla="*/ 1434470 w 1747040"/>
              <a:gd name="connsiteY1" fmla="*/ 128981 h 1737678"/>
              <a:gd name="connsiteX2" fmla="*/ 1510483 w 1747040"/>
              <a:gd name="connsiteY2" fmla="*/ 1443804 h 1737678"/>
              <a:gd name="connsiteX3" fmla="*/ 220967 w 1747040"/>
              <a:gd name="connsiteY3" fmla="*/ 1626179 h 1737678"/>
              <a:gd name="connsiteX4" fmla="*/ 178664 w 1747040"/>
              <a:gd name="connsiteY4" fmla="*/ 582632 h 1737678"/>
              <a:gd name="connsiteX0" fmla="*/ 178664 w 1723429"/>
              <a:gd name="connsiteY0" fmla="*/ 582632 h 1737678"/>
              <a:gd name="connsiteX1" fmla="*/ 1434470 w 1723429"/>
              <a:gd name="connsiteY1" fmla="*/ 128981 h 1737678"/>
              <a:gd name="connsiteX2" fmla="*/ 1510483 w 1723429"/>
              <a:gd name="connsiteY2" fmla="*/ 1443804 h 1737678"/>
              <a:gd name="connsiteX3" fmla="*/ 220967 w 1723429"/>
              <a:gd name="connsiteY3" fmla="*/ 1626179 h 1737678"/>
              <a:gd name="connsiteX4" fmla="*/ 178664 w 1723429"/>
              <a:gd name="connsiteY4" fmla="*/ 582632 h 1737678"/>
              <a:gd name="connsiteX0" fmla="*/ 178664 w 1723429"/>
              <a:gd name="connsiteY0" fmla="*/ 582632 h 1764261"/>
              <a:gd name="connsiteX1" fmla="*/ 1434470 w 1723429"/>
              <a:gd name="connsiteY1" fmla="*/ 128981 h 1764261"/>
              <a:gd name="connsiteX2" fmla="*/ 1510483 w 1723429"/>
              <a:gd name="connsiteY2" fmla="*/ 1443804 h 1764261"/>
              <a:gd name="connsiteX3" fmla="*/ 220967 w 1723429"/>
              <a:gd name="connsiteY3" fmla="*/ 1626179 h 1764261"/>
              <a:gd name="connsiteX4" fmla="*/ 178664 w 1723429"/>
              <a:gd name="connsiteY4" fmla="*/ 582632 h 1764261"/>
              <a:gd name="connsiteX0" fmla="*/ 178664 w 1725738"/>
              <a:gd name="connsiteY0" fmla="*/ 582632 h 1764261"/>
              <a:gd name="connsiteX1" fmla="*/ 1434470 w 1725738"/>
              <a:gd name="connsiteY1" fmla="*/ 128981 h 1764261"/>
              <a:gd name="connsiteX2" fmla="*/ 1510483 w 1725738"/>
              <a:gd name="connsiteY2" fmla="*/ 1443804 h 1764261"/>
              <a:gd name="connsiteX3" fmla="*/ 220967 w 1725738"/>
              <a:gd name="connsiteY3" fmla="*/ 1626179 h 1764261"/>
              <a:gd name="connsiteX4" fmla="*/ 178664 w 1725738"/>
              <a:gd name="connsiteY4" fmla="*/ 582632 h 176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38" h="1764261">
                <a:moveTo>
                  <a:pt x="178664" y="582632"/>
                </a:moveTo>
                <a:cubicBezTo>
                  <a:pt x="380915" y="333099"/>
                  <a:pt x="960088" y="-260610"/>
                  <a:pt x="1434470" y="128981"/>
                </a:cubicBezTo>
                <a:cubicBezTo>
                  <a:pt x="1866177" y="590103"/>
                  <a:pt x="1753651" y="1220433"/>
                  <a:pt x="1510483" y="1443804"/>
                </a:cubicBezTo>
                <a:cubicBezTo>
                  <a:pt x="1197093" y="1784276"/>
                  <a:pt x="496910" y="1867106"/>
                  <a:pt x="220967" y="1626179"/>
                </a:cubicBezTo>
                <a:cubicBezTo>
                  <a:pt x="-108767" y="1477141"/>
                  <a:pt x="-23587" y="832165"/>
                  <a:pt x="178664" y="582632"/>
                </a:cubicBezTo>
                <a:close/>
              </a:path>
            </a:pathLst>
          </a:custGeom>
          <a:solidFill>
            <a:srgbClr val="F1FBFD"/>
          </a:solidFill>
          <a:ln>
            <a:noFill/>
          </a:ln>
          <a:effectLst>
            <a:outerShdw blurRad="1270000" sx="156000" sy="156000" algn="ctr" rotWithShape="0">
              <a:srgbClr val="F1FB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18970"/>
            <a:ext cx="6096000" cy="301897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231084" y="3018970"/>
            <a:ext cx="2960915" cy="301897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8362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92997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210032" y="2678136"/>
            <a:ext cx="4007794" cy="336577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2433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12064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22347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445"/>
            <a:ext cx="12192000" cy="6858000"/>
          </a:xfrm>
          <a:prstGeom prst="rect">
            <a:avLst/>
          </a:prstGeom>
          <a:solidFill>
            <a:srgbClr val="F5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4515" y="0"/>
            <a:ext cx="12206515" cy="3439886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2984500" y="2379931"/>
            <a:ext cx="6235700" cy="3530600"/>
          </a:xfrm>
          <a:prstGeom prst="roundRect">
            <a:avLst>
              <a:gd name="adj" fmla="val 12505"/>
            </a:avLst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228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2097313" y="2867457"/>
            <a:ext cx="7990116" cy="3056519"/>
          </a:xfrm>
          <a:prstGeom prst="roundRect">
            <a:avLst>
              <a:gd name="adj" fmla="val 9586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-14515" y="0"/>
            <a:ext cx="4730893" cy="6858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7615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673701"/>
            <a:ext cx="3302000" cy="2235200"/>
          </a:xfrm>
          <a:custGeom>
            <a:avLst/>
            <a:gdLst>
              <a:gd name="connsiteX0" fmla="*/ 0 w 3302000"/>
              <a:gd name="connsiteY0" fmla="*/ 0 h 2235200"/>
              <a:gd name="connsiteX1" fmla="*/ 3107359 w 3302000"/>
              <a:gd name="connsiteY1" fmla="*/ 0 h 2235200"/>
              <a:gd name="connsiteX2" fmla="*/ 3302000 w 3302000"/>
              <a:gd name="connsiteY2" fmla="*/ 194641 h 2235200"/>
              <a:gd name="connsiteX3" fmla="*/ 3302000 w 3302000"/>
              <a:gd name="connsiteY3" fmla="*/ 2040559 h 2235200"/>
              <a:gd name="connsiteX4" fmla="*/ 3107359 w 3302000"/>
              <a:gd name="connsiteY4" fmla="*/ 2235200 h 2235200"/>
              <a:gd name="connsiteX5" fmla="*/ 0 w 3302000"/>
              <a:gd name="connsiteY5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0" h="2235200">
                <a:moveTo>
                  <a:pt x="0" y="0"/>
                </a:moveTo>
                <a:lnTo>
                  <a:pt x="3107359" y="0"/>
                </a:lnTo>
                <a:cubicBezTo>
                  <a:pt x="3214856" y="0"/>
                  <a:pt x="3302000" y="87144"/>
                  <a:pt x="3302000" y="194641"/>
                </a:cubicBezTo>
                <a:lnTo>
                  <a:pt x="3302000" y="2040559"/>
                </a:lnTo>
                <a:cubicBezTo>
                  <a:pt x="3302000" y="2148056"/>
                  <a:pt x="3214856" y="2235200"/>
                  <a:pt x="3107359" y="2235200"/>
                </a:cubicBezTo>
                <a:lnTo>
                  <a:pt x="0" y="2235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8833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5956393" y="3249710"/>
            <a:ext cx="1493278" cy="1482574"/>
          </a:xfrm>
          <a:custGeom>
            <a:avLst/>
            <a:gdLst>
              <a:gd name="connsiteX0" fmla="*/ 943538 w 3751728"/>
              <a:gd name="connsiteY0" fmla="*/ 0 h 3724836"/>
              <a:gd name="connsiteX1" fmla="*/ 2808190 w 3751728"/>
              <a:gd name="connsiteY1" fmla="*/ 0 h 3724836"/>
              <a:gd name="connsiteX2" fmla="*/ 3751728 w 3751728"/>
              <a:gd name="connsiteY2" fmla="*/ 943538 h 3724836"/>
              <a:gd name="connsiteX3" fmla="*/ 3751728 w 3751728"/>
              <a:gd name="connsiteY3" fmla="*/ 2781298 h 3724836"/>
              <a:gd name="connsiteX4" fmla="*/ 2808190 w 3751728"/>
              <a:gd name="connsiteY4" fmla="*/ 3724836 h 3724836"/>
              <a:gd name="connsiteX5" fmla="*/ 943538 w 3751728"/>
              <a:gd name="connsiteY5" fmla="*/ 3724836 h 3724836"/>
              <a:gd name="connsiteX6" fmla="*/ 0 w 3751728"/>
              <a:gd name="connsiteY6" fmla="*/ 2781298 h 3724836"/>
              <a:gd name="connsiteX7" fmla="*/ 0 w 3751728"/>
              <a:gd name="connsiteY7" fmla="*/ 943538 h 3724836"/>
              <a:gd name="connsiteX8" fmla="*/ 943538 w 3751728"/>
              <a:gd name="connsiteY8" fmla="*/ 0 h 3724836"/>
              <a:gd name="connsiteX9" fmla="*/ 1391457 w 3751728"/>
              <a:gd name="connsiteY9" fmla="*/ 874059 h 3724836"/>
              <a:gd name="connsiteX10" fmla="*/ 900953 w 3751728"/>
              <a:gd name="connsiteY10" fmla="*/ 1364563 h 3724836"/>
              <a:gd name="connsiteX11" fmla="*/ 900953 w 3751728"/>
              <a:gd name="connsiteY11" fmla="*/ 2319932 h 3724836"/>
              <a:gd name="connsiteX12" fmla="*/ 1391457 w 3751728"/>
              <a:gd name="connsiteY12" fmla="*/ 2810436 h 3724836"/>
              <a:gd name="connsiteX13" fmla="*/ 2360806 w 3751728"/>
              <a:gd name="connsiteY13" fmla="*/ 2810436 h 3724836"/>
              <a:gd name="connsiteX14" fmla="*/ 2851310 w 3751728"/>
              <a:gd name="connsiteY14" fmla="*/ 2319932 h 3724836"/>
              <a:gd name="connsiteX15" fmla="*/ 2851310 w 3751728"/>
              <a:gd name="connsiteY15" fmla="*/ 1364563 h 3724836"/>
              <a:gd name="connsiteX16" fmla="*/ 2360806 w 3751728"/>
              <a:gd name="connsiteY16" fmla="*/ 874059 h 3724836"/>
              <a:gd name="connsiteX17" fmla="*/ 1391457 w 3751728"/>
              <a:gd name="connsiteY17" fmla="*/ 874059 h 37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1728" h="3724836">
                <a:moveTo>
                  <a:pt x="943538" y="0"/>
                </a:moveTo>
                <a:lnTo>
                  <a:pt x="2808190" y="0"/>
                </a:lnTo>
                <a:cubicBezTo>
                  <a:pt x="3329292" y="0"/>
                  <a:pt x="3751728" y="422436"/>
                  <a:pt x="3751728" y="943538"/>
                </a:cubicBezTo>
                <a:lnTo>
                  <a:pt x="3751728" y="2781298"/>
                </a:lnTo>
                <a:cubicBezTo>
                  <a:pt x="3751728" y="3302400"/>
                  <a:pt x="3329292" y="3724836"/>
                  <a:pt x="2808190" y="3724836"/>
                </a:cubicBezTo>
                <a:lnTo>
                  <a:pt x="943538" y="3724836"/>
                </a:lnTo>
                <a:cubicBezTo>
                  <a:pt x="422436" y="3724836"/>
                  <a:pt x="0" y="3302400"/>
                  <a:pt x="0" y="2781298"/>
                </a:cubicBezTo>
                <a:lnTo>
                  <a:pt x="0" y="943538"/>
                </a:lnTo>
                <a:cubicBezTo>
                  <a:pt x="0" y="422436"/>
                  <a:pt x="422436" y="0"/>
                  <a:pt x="943538" y="0"/>
                </a:cubicBezTo>
                <a:close/>
                <a:moveTo>
                  <a:pt x="1391457" y="874059"/>
                </a:moveTo>
                <a:cubicBezTo>
                  <a:pt x="1120559" y="874059"/>
                  <a:pt x="900953" y="1093665"/>
                  <a:pt x="900953" y="1364563"/>
                </a:cubicBezTo>
                <a:lnTo>
                  <a:pt x="900953" y="2319932"/>
                </a:lnTo>
                <a:cubicBezTo>
                  <a:pt x="900953" y="2590830"/>
                  <a:pt x="1120559" y="2810436"/>
                  <a:pt x="1391457" y="2810436"/>
                </a:cubicBezTo>
                <a:lnTo>
                  <a:pt x="2360806" y="2810436"/>
                </a:lnTo>
                <a:cubicBezTo>
                  <a:pt x="2631704" y="2810436"/>
                  <a:pt x="2851310" y="2590830"/>
                  <a:pt x="2851310" y="2319932"/>
                </a:cubicBezTo>
                <a:lnTo>
                  <a:pt x="2851310" y="1364563"/>
                </a:lnTo>
                <a:cubicBezTo>
                  <a:pt x="2851310" y="1093665"/>
                  <a:pt x="2631704" y="874059"/>
                  <a:pt x="2360806" y="874059"/>
                </a:cubicBezTo>
                <a:lnTo>
                  <a:pt x="1391457" y="87405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9" name="Freeform 8"/>
          <p:cNvSpPr/>
          <p:nvPr userDrawn="1"/>
        </p:nvSpPr>
        <p:spPr>
          <a:xfrm flipH="1">
            <a:off x="0" y="3132044"/>
            <a:ext cx="3381515" cy="3725957"/>
          </a:xfrm>
          <a:custGeom>
            <a:avLst/>
            <a:gdLst>
              <a:gd name="connsiteX0" fmla="*/ 1373296 w 3381515"/>
              <a:gd name="connsiteY0" fmla="*/ 0 h 3725957"/>
              <a:gd name="connsiteX1" fmla="*/ 3381515 w 3381515"/>
              <a:gd name="connsiteY1" fmla="*/ 0 h 3725957"/>
              <a:gd name="connsiteX2" fmla="*/ 3381515 w 3381515"/>
              <a:gd name="connsiteY2" fmla="*/ 1272172 h 3725957"/>
              <a:gd name="connsiteX3" fmla="*/ 2025231 w 3381515"/>
              <a:gd name="connsiteY3" fmla="*/ 1272172 h 3725957"/>
              <a:gd name="connsiteX4" fmla="*/ 1311315 w 3381515"/>
              <a:gd name="connsiteY4" fmla="*/ 1986088 h 3725957"/>
              <a:gd name="connsiteX5" fmla="*/ 1311315 w 3381515"/>
              <a:gd name="connsiteY5" fmla="*/ 3376605 h 3725957"/>
              <a:gd name="connsiteX6" fmla="*/ 1367418 w 3381515"/>
              <a:gd name="connsiteY6" fmla="*/ 3654493 h 3725957"/>
              <a:gd name="connsiteX7" fmla="*/ 1406208 w 3381515"/>
              <a:gd name="connsiteY7" fmla="*/ 3725957 h 3725957"/>
              <a:gd name="connsiteX8" fmla="*/ 0 w 3381515"/>
              <a:gd name="connsiteY8" fmla="*/ 3725957 h 3725957"/>
              <a:gd name="connsiteX9" fmla="*/ 0 w 3381515"/>
              <a:gd name="connsiteY9" fmla="*/ 1373297 h 3725957"/>
              <a:gd name="connsiteX10" fmla="*/ 1373296 w 3381515"/>
              <a:gd name="connsiteY10" fmla="*/ 0 h 372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1515" h="3725957">
                <a:moveTo>
                  <a:pt x="1373296" y="0"/>
                </a:moveTo>
                <a:lnTo>
                  <a:pt x="3381515" y="0"/>
                </a:lnTo>
                <a:lnTo>
                  <a:pt x="3381515" y="1272172"/>
                </a:lnTo>
                <a:lnTo>
                  <a:pt x="2025231" y="1272172"/>
                </a:lnTo>
                <a:cubicBezTo>
                  <a:pt x="1630946" y="1272172"/>
                  <a:pt x="1311315" y="1591803"/>
                  <a:pt x="1311315" y="1986088"/>
                </a:cubicBezTo>
                <a:lnTo>
                  <a:pt x="1311315" y="3376605"/>
                </a:lnTo>
                <a:cubicBezTo>
                  <a:pt x="1311315" y="3475176"/>
                  <a:pt x="1331292" y="3569082"/>
                  <a:pt x="1367418" y="3654493"/>
                </a:cubicBezTo>
                <a:lnTo>
                  <a:pt x="1406208" y="3725957"/>
                </a:lnTo>
                <a:lnTo>
                  <a:pt x="0" y="3725957"/>
                </a:lnTo>
                <a:lnTo>
                  <a:pt x="0" y="1373297"/>
                </a:lnTo>
                <a:cubicBezTo>
                  <a:pt x="0" y="614845"/>
                  <a:pt x="614845" y="0"/>
                  <a:pt x="137329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50922" y="3414540"/>
            <a:ext cx="1113478" cy="1105498"/>
          </a:xfrm>
          <a:custGeom>
            <a:avLst/>
            <a:gdLst>
              <a:gd name="connsiteX0" fmla="*/ 943538 w 3751728"/>
              <a:gd name="connsiteY0" fmla="*/ 0 h 3724836"/>
              <a:gd name="connsiteX1" fmla="*/ 2808190 w 3751728"/>
              <a:gd name="connsiteY1" fmla="*/ 0 h 3724836"/>
              <a:gd name="connsiteX2" fmla="*/ 3751728 w 3751728"/>
              <a:gd name="connsiteY2" fmla="*/ 943538 h 3724836"/>
              <a:gd name="connsiteX3" fmla="*/ 3751728 w 3751728"/>
              <a:gd name="connsiteY3" fmla="*/ 2781298 h 3724836"/>
              <a:gd name="connsiteX4" fmla="*/ 2808190 w 3751728"/>
              <a:gd name="connsiteY4" fmla="*/ 3724836 h 3724836"/>
              <a:gd name="connsiteX5" fmla="*/ 943538 w 3751728"/>
              <a:gd name="connsiteY5" fmla="*/ 3724836 h 3724836"/>
              <a:gd name="connsiteX6" fmla="*/ 0 w 3751728"/>
              <a:gd name="connsiteY6" fmla="*/ 2781298 h 3724836"/>
              <a:gd name="connsiteX7" fmla="*/ 0 w 3751728"/>
              <a:gd name="connsiteY7" fmla="*/ 943538 h 3724836"/>
              <a:gd name="connsiteX8" fmla="*/ 943538 w 3751728"/>
              <a:gd name="connsiteY8" fmla="*/ 0 h 37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1728" h="3724836">
                <a:moveTo>
                  <a:pt x="943538" y="0"/>
                </a:moveTo>
                <a:lnTo>
                  <a:pt x="2808190" y="0"/>
                </a:lnTo>
                <a:cubicBezTo>
                  <a:pt x="3329292" y="0"/>
                  <a:pt x="3751728" y="422436"/>
                  <a:pt x="3751728" y="943538"/>
                </a:cubicBezTo>
                <a:lnTo>
                  <a:pt x="3751728" y="2781298"/>
                </a:lnTo>
                <a:cubicBezTo>
                  <a:pt x="3751728" y="3302400"/>
                  <a:pt x="3329292" y="3724836"/>
                  <a:pt x="2808190" y="3724836"/>
                </a:cubicBezTo>
                <a:lnTo>
                  <a:pt x="943538" y="3724836"/>
                </a:lnTo>
                <a:cubicBezTo>
                  <a:pt x="422436" y="3724836"/>
                  <a:pt x="0" y="3302400"/>
                  <a:pt x="0" y="2781298"/>
                </a:cubicBezTo>
                <a:lnTo>
                  <a:pt x="0" y="943538"/>
                </a:lnTo>
                <a:cubicBezTo>
                  <a:pt x="0" y="422436"/>
                  <a:pt x="422436" y="0"/>
                  <a:pt x="9435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572549" y="4390233"/>
            <a:ext cx="2657940" cy="2900160"/>
          </a:xfrm>
          <a:custGeom>
            <a:avLst/>
            <a:gdLst>
              <a:gd name="connsiteX0" fmla="*/ 943538 w 3751728"/>
              <a:gd name="connsiteY0" fmla="*/ 0 h 3724836"/>
              <a:gd name="connsiteX1" fmla="*/ 2808190 w 3751728"/>
              <a:gd name="connsiteY1" fmla="*/ 0 h 3724836"/>
              <a:gd name="connsiteX2" fmla="*/ 3751728 w 3751728"/>
              <a:gd name="connsiteY2" fmla="*/ 943538 h 3724836"/>
              <a:gd name="connsiteX3" fmla="*/ 3751728 w 3751728"/>
              <a:gd name="connsiteY3" fmla="*/ 2781298 h 3724836"/>
              <a:gd name="connsiteX4" fmla="*/ 2808190 w 3751728"/>
              <a:gd name="connsiteY4" fmla="*/ 3724836 h 3724836"/>
              <a:gd name="connsiteX5" fmla="*/ 943538 w 3751728"/>
              <a:gd name="connsiteY5" fmla="*/ 3724836 h 3724836"/>
              <a:gd name="connsiteX6" fmla="*/ 0 w 3751728"/>
              <a:gd name="connsiteY6" fmla="*/ 2781298 h 3724836"/>
              <a:gd name="connsiteX7" fmla="*/ 0 w 3751728"/>
              <a:gd name="connsiteY7" fmla="*/ 943538 h 3724836"/>
              <a:gd name="connsiteX8" fmla="*/ 943538 w 3751728"/>
              <a:gd name="connsiteY8" fmla="*/ 0 h 37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1728" h="3724836">
                <a:moveTo>
                  <a:pt x="943538" y="0"/>
                </a:moveTo>
                <a:lnTo>
                  <a:pt x="2808190" y="0"/>
                </a:lnTo>
                <a:cubicBezTo>
                  <a:pt x="3329292" y="0"/>
                  <a:pt x="3751728" y="422436"/>
                  <a:pt x="3751728" y="943538"/>
                </a:cubicBezTo>
                <a:lnTo>
                  <a:pt x="3751728" y="2781298"/>
                </a:lnTo>
                <a:cubicBezTo>
                  <a:pt x="3751728" y="3302400"/>
                  <a:pt x="3329292" y="3724836"/>
                  <a:pt x="2808190" y="3724836"/>
                </a:cubicBezTo>
                <a:lnTo>
                  <a:pt x="943538" y="3724836"/>
                </a:lnTo>
                <a:cubicBezTo>
                  <a:pt x="422436" y="3724836"/>
                  <a:pt x="0" y="3302400"/>
                  <a:pt x="0" y="2781298"/>
                </a:cubicBezTo>
                <a:lnTo>
                  <a:pt x="0" y="943538"/>
                </a:lnTo>
                <a:cubicBezTo>
                  <a:pt x="0" y="422436"/>
                  <a:pt x="422436" y="0"/>
                  <a:pt x="9435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77563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>
            <a:off x="1292326" y="4184262"/>
            <a:ext cx="1725738" cy="1764261"/>
          </a:xfrm>
          <a:custGeom>
            <a:avLst/>
            <a:gdLst>
              <a:gd name="connsiteX0" fmla="*/ 0 w 2272553"/>
              <a:gd name="connsiteY0" fmla="*/ 0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0 w 2272553"/>
              <a:gd name="connsiteY4" fmla="*/ 0 h 2514600"/>
              <a:gd name="connsiteX0" fmla="*/ 322729 w 2272553"/>
              <a:gd name="connsiteY0" fmla="*/ 524435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322729 w 2272553"/>
              <a:gd name="connsiteY4" fmla="*/ 524435 h 2514600"/>
              <a:gd name="connsiteX0" fmla="*/ 322729 w 2272553"/>
              <a:gd name="connsiteY0" fmla="*/ 0 h 1990165"/>
              <a:gd name="connsiteX1" fmla="*/ 1667435 w 2272553"/>
              <a:gd name="connsiteY1" fmla="*/ 349624 h 1990165"/>
              <a:gd name="connsiteX2" fmla="*/ 2272553 w 2272553"/>
              <a:gd name="connsiteY2" fmla="*/ 1990165 h 1990165"/>
              <a:gd name="connsiteX3" fmla="*/ 0 w 2272553"/>
              <a:gd name="connsiteY3" fmla="*/ 1990165 h 1990165"/>
              <a:gd name="connsiteX4" fmla="*/ 322729 w 2272553"/>
              <a:gd name="connsiteY4" fmla="*/ 0 h 1990165"/>
              <a:gd name="connsiteX0" fmla="*/ 322729 w 1721223"/>
              <a:gd name="connsiteY0" fmla="*/ 0 h 1990165"/>
              <a:gd name="connsiteX1" fmla="*/ 1667435 w 1721223"/>
              <a:gd name="connsiteY1" fmla="*/ 349624 h 1990165"/>
              <a:gd name="connsiteX2" fmla="*/ 1721223 w 1721223"/>
              <a:gd name="connsiteY2" fmla="*/ 1385047 h 1990165"/>
              <a:gd name="connsiteX3" fmla="*/ 0 w 1721223"/>
              <a:gd name="connsiteY3" fmla="*/ 1990165 h 1990165"/>
              <a:gd name="connsiteX4" fmla="*/ 322729 w 1721223"/>
              <a:gd name="connsiteY4" fmla="*/ 0 h 1990165"/>
              <a:gd name="connsiteX0" fmla="*/ 0 w 1398494"/>
              <a:gd name="connsiteY0" fmla="*/ 0 h 1438835"/>
              <a:gd name="connsiteX1" fmla="*/ 1344706 w 1398494"/>
              <a:gd name="connsiteY1" fmla="*/ 349624 h 1438835"/>
              <a:gd name="connsiteX2" fmla="*/ 1398494 w 1398494"/>
              <a:gd name="connsiteY2" fmla="*/ 1385047 h 1438835"/>
              <a:gd name="connsiteX3" fmla="*/ 161366 w 1398494"/>
              <a:gd name="connsiteY3" fmla="*/ 1438835 h 1438835"/>
              <a:gd name="connsiteX4" fmla="*/ 0 w 1398494"/>
              <a:gd name="connsiteY4" fmla="*/ 0 h 1438835"/>
              <a:gd name="connsiteX0" fmla="*/ 135744 w 1534238"/>
              <a:gd name="connsiteY0" fmla="*/ 0 h 1438835"/>
              <a:gd name="connsiteX1" fmla="*/ 1480450 w 1534238"/>
              <a:gd name="connsiteY1" fmla="*/ 349624 h 1438835"/>
              <a:gd name="connsiteX2" fmla="*/ 1534238 w 1534238"/>
              <a:gd name="connsiteY2" fmla="*/ 1385047 h 1438835"/>
              <a:gd name="connsiteX3" fmla="*/ 297110 w 1534238"/>
              <a:gd name="connsiteY3" fmla="*/ 1438835 h 1438835"/>
              <a:gd name="connsiteX4" fmla="*/ 135744 w 1534238"/>
              <a:gd name="connsiteY4" fmla="*/ 0 h 1438835"/>
              <a:gd name="connsiteX0" fmla="*/ 155107 w 1553601"/>
              <a:gd name="connsiteY0" fmla="*/ 0 h 1438835"/>
              <a:gd name="connsiteX1" fmla="*/ 1499813 w 1553601"/>
              <a:gd name="connsiteY1" fmla="*/ 349624 h 1438835"/>
              <a:gd name="connsiteX2" fmla="*/ 1553601 w 1553601"/>
              <a:gd name="connsiteY2" fmla="*/ 1385047 h 1438835"/>
              <a:gd name="connsiteX3" fmla="*/ 316473 w 1553601"/>
              <a:gd name="connsiteY3" fmla="*/ 1438835 h 1438835"/>
              <a:gd name="connsiteX4" fmla="*/ 155107 w 1553601"/>
              <a:gd name="connsiteY4" fmla="*/ 0 h 1438835"/>
              <a:gd name="connsiteX0" fmla="*/ 155107 w 1553601"/>
              <a:gd name="connsiteY0" fmla="*/ 150979 h 1589814"/>
              <a:gd name="connsiteX1" fmla="*/ 1499813 w 1553601"/>
              <a:gd name="connsiteY1" fmla="*/ 500603 h 1589814"/>
              <a:gd name="connsiteX2" fmla="*/ 1553601 w 1553601"/>
              <a:gd name="connsiteY2" fmla="*/ 1536026 h 1589814"/>
              <a:gd name="connsiteX3" fmla="*/ 316473 w 1553601"/>
              <a:gd name="connsiteY3" fmla="*/ 1589814 h 1589814"/>
              <a:gd name="connsiteX4" fmla="*/ 155107 w 1553601"/>
              <a:gd name="connsiteY4" fmla="*/ 150979 h 1589814"/>
              <a:gd name="connsiteX0" fmla="*/ 155107 w 1553601"/>
              <a:gd name="connsiteY0" fmla="*/ 131779 h 1570614"/>
              <a:gd name="connsiteX1" fmla="*/ 1499813 w 1553601"/>
              <a:gd name="connsiteY1" fmla="*/ 481403 h 1570614"/>
              <a:gd name="connsiteX2" fmla="*/ 1553601 w 1553601"/>
              <a:gd name="connsiteY2" fmla="*/ 1516826 h 1570614"/>
              <a:gd name="connsiteX3" fmla="*/ 316473 w 1553601"/>
              <a:gd name="connsiteY3" fmla="*/ 1570614 h 1570614"/>
              <a:gd name="connsiteX4" fmla="*/ 155107 w 1553601"/>
              <a:gd name="connsiteY4" fmla="*/ 131779 h 1570614"/>
              <a:gd name="connsiteX0" fmla="*/ 155107 w 1691693"/>
              <a:gd name="connsiteY0" fmla="*/ 131779 h 1570614"/>
              <a:gd name="connsiteX1" fmla="*/ 1499813 w 1691693"/>
              <a:gd name="connsiteY1" fmla="*/ 481403 h 1570614"/>
              <a:gd name="connsiteX2" fmla="*/ 1553601 w 1691693"/>
              <a:gd name="connsiteY2" fmla="*/ 1516826 h 1570614"/>
              <a:gd name="connsiteX3" fmla="*/ 316473 w 1691693"/>
              <a:gd name="connsiteY3" fmla="*/ 1570614 h 1570614"/>
              <a:gd name="connsiteX4" fmla="*/ 155107 w 1691693"/>
              <a:gd name="connsiteY4" fmla="*/ 131779 h 1570614"/>
              <a:gd name="connsiteX0" fmla="*/ 155107 w 1764561"/>
              <a:gd name="connsiteY0" fmla="*/ 131779 h 1570614"/>
              <a:gd name="connsiteX1" fmla="*/ 1499813 w 1764561"/>
              <a:gd name="connsiteY1" fmla="*/ 481403 h 1570614"/>
              <a:gd name="connsiteX2" fmla="*/ 1553601 w 1764561"/>
              <a:gd name="connsiteY2" fmla="*/ 1516826 h 1570614"/>
              <a:gd name="connsiteX3" fmla="*/ 316473 w 1764561"/>
              <a:gd name="connsiteY3" fmla="*/ 1570614 h 1570614"/>
              <a:gd name="connsiteX4" fmla="*/ 155107 w 1764561"/>
              <a:gd name="connsiteY4" fmla="*/ 131779 h 1570614"/>
              <a:gd name="connsiteX0" fmla="*/ 155107 w 1764561"/>
              <a:gd name="connsiteY0" fmla="*/ 131779 h 1702753"/>
              <a:gd name="connsiteX1" fmla="*/ 1499813 w 1764561"/>
              <a:gd name="connsiteY1" fmla="*/ 481403 h 1702753"/>
              <a:gd name="connsiteX2" fmla="*/ 1553601 w 1764561"/>
              <a:gd name="connsiteY2" fmla="*/ 1516826 h 1702753"/>
              <a:gd name="connsiteX3" fmla="*/ 316473 w 1764561"/>
              <a:gd name="connsiteY3" fmla="*/ 1570614 h 1702753"/>
              <a:gd name="connsiteX4" fmla="*/ 155107 w 1764561"/>
              <a:gd name="connsiteY4" fmla="*/ 131779 h 1702753"/>
              <a:gd name="connsiteX0" fmla="*/ 155107 w 1764561"/>
              <a:gd name="connsiteY0" fmla="*/ 131779 h 1762233"/>
              <a:gd name="connsiteX1" fmla="*/ 1499813 w 1764561"/>
              <a:gd name="connsiteY1" fmla="*/ 481403 h 1762233"/>
              <a:gd name="connsiteX2" fmla="*/ 1553601 w 1764561"/>
              <a:gd name="connsiteY2" fmla="*/ 1516826 h 1762233"/>
              <a:gd name="connsiteX3" fmla="*/ 316473 w 1764561"/>
              <a:gd name="connsiteY3" fmla="*/ 1570614 h 1762233"/>
              <a:gd name="connsiteX4" fmla="*/ 155107 w 1764561"/>
              <a:gd name="connsiteY4" fmla="*/ 131779 h 1762233"/>
              <a:gd name="connsiteX0" fmla="*/ 245575 w 1721679"/>
              <a:gd name="connsiteY0" fmla="*/ 125515 h 1813119"/>
              <a:gd name="connsiteX1" fmla="*/ 1456931 w 1721679"/>
              <a:gd name="connsiteY1" fmla="*/ 532289 h 1813119"/>
              <a:gd name="connsiteX2" fmla="*/ 1510719 w 1721679"/>
              <a:gd name="connsiteY2" fmla="*/ 1567712 h 1813119"/>
              <a:gd name="connsiteX3" fmla="*/ 273591 w 1721679"/>
              <a:gd name="connsiteY3" fmla="*/ 1621500 h 1813119"/>
              <a:gd name="connsiteX4" fmla="*/ 245575 w 1721679"/>
              <a:gd name="connsiteY4" fmla="*/ 125515 h 1813119"/>
              <a:gd name="connsiteX0" fmla="*/ 225214 w 1701318"/>
              <a:gd name="connsiteY0" fmla="*/ 125515 h 1801140"/>
              <a:gd name="connsiteX1" fmla="*/ 1436570 w 1701318"/>
              <a:gd name="connsiteY1" fmla="*/ 532289 h 1801140"/>
              <a:gd name="connsiteX2" fmla="*/ 1490358 w 1701318"/>
              <a:gd name="connsiteY2" fmla="*/ 1567712 h 1801140"/>
              <a:gd name="connsiteX3" fmla="*/ 281805 w 1701318"/>
              <a:gd name="connsiteY3" fmla="*/ 1592925 h 1801140"/>
              <a:gd name="connsiteX4" fmla="*/ 225214 w 1701318"/>
              <a:gd name="connsiteY4" fmla="*/ 125515 h 1801140"/>
              <a:gd name="connsiteX0" fmla="*/ 258938 w 1735042"/>
              <a:gd name="connsiteY0" fmla="*/ 125515 h 1801140"/>
              <a:gd name="connsiteX1" fmla="*/ 1470294 w 1735042"/>
              <a:gd name="connsiteY1" fmla="*/ 532289 h 1801140"/>
              <a:gd name="connsiteX2" fmla="*/ 1524082 w 1735042"/>
              <a:gd name="connsiteY2" fmla="*/ 1567712 h 1801140"/>
              <a:gd name="connsiteX3" fmla="*/ 315529 w 1735042"/>
              <a:gd name="connsiteY3" fmla="*/ 1592925 h 1801140"/>
              <a:gd name="connsiteX4" fmla="*/ 258938 w 1735042"/>
              <a:gd name="connsiteY4" fmla="*/ 125515 h 1801140"/>
              <a:gd name="connsiteX0" fmla="*/ 258938 w 1735042"/>
              <a:gd name="connsiteY0" fmla="*/ 125515 h 1764839"/>
              <a:gd name="connsiteX1" fmla="*/ 1470294 w 1735042"/>
              <a:gd name="connsiteY1" fmla="*/ 532289 h 1764839"/>
              <a:gd name="connsiteX2" fmla="*/ 1524082 w 1735042"/>
              <a:gd name="connsiteY2" fmla="*/ 1567712 h 1764839"/>
              <a:gd name="connsiteX3" fmla="*/ 315529 w 1735042"/>
              <a:gd name="connsiteY3" fmla="*/ 1592925 h 1764839"/>
              <a:gd name="connsiteX4" fmla="*/ 258938 w 1735042"/>
              <a:gd name="connsiteY4" fmla="*/ 125515 h 1764839"/>
              <a:gd name="connsiteX0" fmla="*/ 258938 w 1735042"/>
              <a:gd name="connsiteY0" fmla="*/ 125515 h 1757467"/>
              <a:gd name="connsiteX1" fmla="*/ 1470294 w 1735042"/>
              <a:gd name="connsiteY1" fmla="*/ 532289 h 1757467"/>
              <a:gd name="connsiteX2" fmla="*/ 1524082 w 1735042"/>
              <a:gd name="connsiteY2" fmla="*/ 1567712 h 1757467"/>
              <a:gd name="connsiteX3" fmla="*/ 315529 w 1735042"/>
              <a:gd name="connsiteY3" fmla="*/ 1592925 h 1757467"/>
              <a:gd name="connsiteX4" fmla="*/ 258938 w 1735042"/>
              <a:gd name="connsiteY4" fmla="*/ 125515 h 1757467"/>
              <a:gd name="connsiteX0" fmla="*/ 258938 w 1735042"/>
              <a:gd name="connsiteY0" fmla="*/ 125515 h 1782744"/>
              <a:gd name="connsiteX1" fmla="*/ 1470294 w 1735042"/>
              <a:gd name="connsiteY1" fmla="*/ 532289 h 1782744"/>
              <a:gd name="connsiteX2" fmla="*/ 1524082 w 1735042"/>
              <a:gd name="connsiteY2" fmla="*/ 1567712 h 1782744"/>
              <a:gd name="connsiteX3" fmla="*/ 315529 w 1735042"/>
              <a:gd name="connsiteY3" fmla="*/ 1592925 h 1782744"/>
              <a:gd name="connsiteX4" fmla="*/ 258938 w 1735042"/>
              <a:gd name="connsiteY4" fmla="*/ 125515 h 1782744"/>
              <a:gd name="connsiteX0" fmla="*/ 258938 w 1735042"/>
              <a:gd name="connsiteY0" fmla="*/ 125515 h 1802774"/>
              <a:gd name="connsiteX1" fmla="*/ 1470294 w 1735042"/>
              <a:gd name="connsiteY1" fmla="*/ 532289 h 1802774"/>
              <a:gd name="connsiteX2" fmla="*/ 1524082 w 1735042"/>
              <a:gd name="connsiteY2" fmla="*/ 1567712 h 1802774"/>
              <a:gd name="connsiteX3" fmla="*/ 315529 w 1735042"/>
              <a:gd name="connsiteY3" fmla="*/ 1592925 h 1802774"/>
              <a:gd name="connsiteX4" fmla="*/ 258938 w 1735042"/>
              <a:gd name="connsiteY4" fmla="*/ 125515 h 1802774"/>
              <a:gd name="connsiteX0" fmla="*/ 258938 w 1735042"/>
              <a:gd name="connsiteY0" fmla="*/ 125515 h 1773855"/>
              <a:gd name="connsiteX1" fmla="*/ 1470294 w 1735042"/>
              <a:gd name="connsiteY1" fmla="*/ 532289 h 1773855"/>
              <a:gd name="connsiteX2" fmla="*/ 1524082 w 1735042"/>
              <a:gd name="connsiteY2" fmla="*/ 1567712 h 1773855"/>
              <a:gd name="connsiteX3" fmla="*/ 315529 w 1735042"/>
              <a:gd name="connsiteY3" fmla="*/ 1592925 h 1773855"/>
              <a:gd name="connsiteX4" fmla="*/ 258938 w 1735042"/>
              <a:gd name="connsiteY4" fmla="*/ 125515 h 1773855"/>
              <a:gd name="connsiteX0" fmla="*/ 258938 w 1735042"/>
              <a:gd name="connsiteY0" fmla="*/ 125515 h 1782291"/>
              <a:gd name="connsiteX1" fmla="*/ 1470294 w 1735042"/>
              <a:gd name="connsiteY1" fmla="*/ 532289 h 1782291"/>
              <a:gd name="connsiteX2" fmla="*/ 1524082 w 1735042"/>
              <a:gd name="connsiteY2" fmla="*/ 1567712 h 1782291"/>
              <a:gd name="connsiteX3" fmla="*/ 315529 w 1735042"/>
              <a:gd name="connsiteY3" fmla="*/ 1592925 h 1782291"/>
              <a:gd name="connsiteX4" fmla="*/ 258938 w 1735042"/>
              <a:gd name="connsiteY4" fmla="*/ 125515 h 1782291"/>
              <a:gd name="connsiteX0" fmla="*/ 258938 w 1735042"/>
              <a:gd name="connsiteY0" fmla="*/ 141884 h 1798660"/>
              <a:gd name="connsiteX1" fmla="*/ 1470294 w 1735042"/>
              <a:gd name="connsiteY1" fmla="*/ 548658 h 1798660"/>
              <a:gd name="connsiteX2" fmla="*/ 1524082 w 1735042"/>
              <a:gd name="connsiteY2" fmla="*/ 1584081 h 1798660"/>
              <a:gd name="connsiteX3" fmla="*/ 315529 w 1735042"/>
              <a:gd name="connsiteY3" fmla="*/ 1609294 h 1798660"/>
              <a:gd name="connsiteX4" fmla="*/ 258938 w 1735042"/>
              <a:gd name="connsiteY4" fmla="*/ 141884 h 1798660"/>
              <a:gd name="connsiteX0" fmla="*/ 258938 w 1735042"/>
              <a:gd name="connsiteY0" fmla="*/ 96307 h 1753083"/>
              <a:gd name="connsiteX1" fmla="*/ 1470294 w 1735042"/>
              <a:gd name="connsiteY1" fmla="*/ 503081 h 1753083"/>
              <a:gd name="connsiteX2" fmla="*/ 1524082 w 1735042"/>
              <a:gd name="connsiteY2" fmla="*/ 1538504 h 1753083"/>
              <a:gd name="connsiteX3" fmla="*/ 315529 w 1735042"/>
              <a:gd name="connsiteY3" fmla="*/ 1563717 h 1753083"/>
              <a:gd name="connsiteX4" fmla="*/ 258938 w 1735042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9249 h 1744287"/>
              <a:gd name="connsiteX1" fmla="*/ 1484790 w 1741059"/>
              <a:gd name="connsiteY1" fmla="*/ 506023 h 1744287"/>
              <a:gd name="connsiteX2" fmla="*/ 1519528 w 1741059"/>
              <a:gd name="connsiteY2" fmla="*/ 1522396 h 1744287"/>
              <a:gd name="connsiteX3" fmla="*/ 330025 w 1741059"/>
              <a:gd name="connsiteY3" fmla="*/ 1566659 h 1744287"/>
              <a:gd name="connsiteX4" fmla="*/ 273434 w 1741059"/>
              <a:gd name="connsiteY4" fmla="*/ 99249 h 1744287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8866 w 1746491"/>
              <a:gd name="connsiteY0" fmla="*/ 102264 h 1747302"/>
              <a:gd name="connsiteX1" fmla="*/ 1490222 w 1746491"/>
              <a:gd name="connsiteY1" fmla="*/ 509038 h 1747302"/>
              <a:gd name="connsiteX2" fmla="*/ 1524960 w 1746491"/>
              <a:gd name="connsiteY2" fmla="*/ 1525411 h 1747302"/>
              <a:gd name="connsiteX3" fmla="*/ 335457 w 1746491"/>
              <a:gd name="connsiteY3" fmla="*/ 1569674 h 1747302"/>
              <a:gd name="connsiteX4" fmla="*/ 278866 w 1746491"/>
              <a:gd name="connsiteY4" fmla="*/ 102264 h 1747302"/>
              <a:gd name="connsiteX0" fmla="*/ 268885 w 1736510"/>
              <a:gd name="connsiteY0" fmla="*/ 162029 h 1807067"/>
              <a:gd name="connsiteX1" fmla="*/ 1480241 w 1736510"/>
              <a:gd name="connsiteY1" fmla="*/ 568803 h 1807067"/>
              <a:gd name="connsiteX2" fmla="*/ 1514979 w 1736510"/>
              <a:gd name="connsiteY2" fmla="*/ 1585176 h 1807067"/>
              <a:gd name="connsiteX3" fmla="*/ 325476 w 1736510"/>
              <a:gd name="connsiteY3" fmla="*/ 1629439 h 1807067"/>
              <a:gd name="connsiteX4" fmla="*/ 268885 w 1736510"/>
              <a:gd name="connsiteY4" fmla="*/ 162029 h 1807067"/>
              <a:gd name="connsiteX0" fmla="*/ 274505 w 1742130"/>
              <a:gd name="connsiteY0" fmla="*/ 102246 h 1747284"/>
              <a:gd name="connsiteX1" fmla="*/ 1485861 w 1742130"/>
              <a:gd name="connsiteY1" fmla="*/ 509020 h 1747284"/>
              <a:gd name="connsiteX2" fmla="*/ 1520599 w 1742130"/>
              <a:gd name="connsiteY2" fmla="*/ 1525393 h 1747284"/>
              <a:gd name="connsiteX3" fmla="*/ 331096 w 1742130"/>
              <a:gd name="connsiteY3" fmla="*/ 1569656 h 1747284"/>
              <a:gd name="connsiteX4" fmla="*/ 274505 w 1742130"/>
              <a:gd name="connsiteY4" fmla="*/ 102246 h 1747284"/>
              <a:gd name="connsiteX0" fmla="*/ 267112 w 1734737"/>
              <a:gd name="connsiteY0" fmla="*/ 190362 h 1835400"/>
              <a:gd name="connsiteX1" fmla="*/ 1478468 w 1734737"/>
              <a:gd name="connsiteY1" fmla="*/ 597136 h 1835400"/>
              <a:gd name="connsiteX2" fmla="*/ 1513206 w 1734737"/>
              <a:gd name="connsiteY2" fmla="*/ 1613509 h 1835400"/>
              <a:gd name="connsiteX3" fmla="*/ 323703 w 1734737"/>
              <a:gd name="connsiteY3" fmla="*/ 1657772 h 1835400"/>
              <a:gd name="connsiteX4" fmla="*/ 267112 w 1734737"/>
              <a:gd name="connsiteY4" fmla="*/ 190362 h 1835400"/>
              <a:gd name="connsiteX0" fmla="*/ 273297 w 1740922"/>
              <a:gd name="connsiteY0" fmla="*/ 106061 h 1751099"/>
              <a:gd name="connsiteX1" fmla="*/ 1484653 w 1740922"/>
              <a:gd name="connsiteY1" fmla="*/ 512835 h 1751099"/>
              <a:gd name="connsiteX2" fmla="*/ 1519391 w 1740922"/>
              <a:gd name="connsiteY2" fmla="*/ 1529208 h 1751099"/>
              <a:gd name="connsiteX3" fmla="*/ 329888 w 1740922"/>
              <a:gd name="connsiteY3" fmla="*/ 1573471 h 1751099"/>
              <a:gd name="connsiteX4" fmla="*/ 273297 w 1740922"/>
              <a:gd name="connsiteY4" fmla="*/ 106061 h 1751099"/>
              <a:gd name="connsiteX0" fmla="*/ 273297 w 1729435"/>
              <a:gd name="connsiteY0" fmla="*/ 106061 h 1751099"/>
              <a:gd name="connsiteX1" fmla="*/ 1484653 w 1729435"/>
              <a:gd name="connsiteY1" fmla="*/ 512835 h 1751099"/>
              <a:gd name="connsiteX2" fmla="*/ 1519391 w 1729435"/>
              <a:gd name="connsiteY2" fmla="*/ 1529208 h 1751099"/>
              <a:gd name="connsiteX3" fmla="*/ 329888 w 1729435"/>
              <a:gd name="connsiteY3" fmla="*/ 1573471 h 1751099"/>
              <a:gd name="connsiteX4" fmla="*/ 273297 w 1729435"/>
              <a:gd name="connsiteY4" fmla="*/ 106061 h 1751099"/>
              <a:gd name="connsiteX0" fmla="*/ 260732 w 1716870"/>
              <a:gd name="connsiteY0" fmla="*/ 106061 h 1751099"/>
              <a:gd name="connsiteX1" fmla="*/ 1472088 w 1716870"/>
              <a:gd name="connsiteY1" fmla="*/ 512835 h 1751099"/>
              <a:gd name="connsiteX2" fmla="*/ 1506826 w 1716870"/>
              <a:gd name="connsiteY2" fmla="*/ 1529208 h 1751099"/>
              <a:gd name="connsiteX3" fmla="*/ 317323 w 1716870"/>
              <a:gd name="connsiteY3" fmla="*/ 1573471 h 1751099"/>
              <a:gd name="connsiteX4" fmla="*/ 260732 w 1716870"/>
              <a:gd name="connsiteY4" fmla="*/ 106061 h 1751099"/>
              <a:gd name="connsiteX0" fmla="*/ 261454 w 1717592"/>
              <a:gd name="connsiteY0" fmla="*/ 90485 h 1735523"/>
              <a:gd name="connsiteX1" fmla="*/ 1472810 w 1717592"/>
              <a:gd name="connsiteY1" fmla="*/ 497259 h 1735523"/>
              <a:gd name="connsiteX2" fmla="*/ 1507548 w 1717592"/>
              <a:gd name="connsiteY2" fmla="*/ 1513632 h 1735523"/>
              <a:gd name="connsiteX3" fmla="*/ 318045 w 1717592"/>
              <a:gd name="connsiteY3" fmla="*/ 1557895 h 1735523"/>
              <a:gd name="connsiteX4" fmla="*/ 261454 w 1717592"/>
              <a:gd name="connsiteY4" fmla="*/ 90485 h 1735523"/>
              <a:gd name="connsiteX0" fmla="*/ 274572 w 1711660"/>
              <a:gd name="connsiteY0" fmla="*/ 91734 h 1727247"/>
              <a:gd name="connsiteX1" fmla="*/ 1466878 w 1711660"/>
              <a:gd name="connsiteY1" fmla="*/ 488983 h 1727247"/>
              <a:gd name="connsiteX2" fmla="*/ 1501616 w 1711660"/>
              <a:gd name="connsiteY2" fmla="*/ 1505356 h 1727247"/>
              <a:gd name="connsiteX3" fmla="*/ 312113 w 1711660"/>
              <a:gd name="connsiteY3" fmla="*/ 1549619 h 1727247"/>
              <a:gd name="connsiteX4" fmla="*/ 274572 w 1711660"/>
              <a:gd name="connsiteY4" fmla="*/ 91734 h 1727247"/>
              <a:gd name="connsiteX0" fmla="*/ 273992 w 1711080"/>
              <a:gd name="connsiteY0" fmla="*/ 107394 h 1742907"/>
              <a:gd name="connsiteX1" fmla="*/ 1466298 w 1711080"/>
              <a:gd name="connsiteY1" fmla="*/ 504643 h 1742907"/>
              <a:gd name="connsiteX2" fmla="*/ 1501036 w 1711080"/>
              <a:gd name="connsiteY2" fmla="*/ 1521016 h 1742907"/>
              <a:gd name="connsiteX3" fmla="*/ 311533 w 1711080"/>
              <a:gd name="connsiteY3" fmla="*/ 1565279 h 1742907"/>
              <a:gd name="connsiteX4" fmla="*/ 273992 w 1711080"/>
              <a:gd name="connsiteY4" fmla="*/ 107394 h 1742907"/>
              <a:gd name="connsiteX0" fmla="*/ 273992 w 1722567"/>
              <a:gd name="connsiteY0" fmla="*/ 107394 h 1742907"/>
              <a:gd name="connsiteX1" fmla="*/ 1466298 w 1722567"/>
              <a:gd name="connsiteY1" fmla="*/ 504643 h 1742907"/>
              <a:gd name="connsiteX2" fmla="*/ 1501036 w 1722567"/>
              <a:gd name="connsiteY2" fmla="*/ 1521016 h 1742907"/>
              <a:gd name="connsiteX3" fmla="*/ 311533 w 1722567"/>
              <a:gd name="connsiteY3" fmla="*/ 1565279 h 1742907"/>
              <a:gd name="connsiteX4" fmla="*/ 273992 w 1722567"/>
              <a:gd name="connsiteY4" fmla="*/ 107394 h 1742907"/>
              <a:gd name="connsiteX0" fmla="*/ 282397 w 1730972"/>
              <a:gd name="connsiteY0" fmla="*/ 107394 h 1742907"/>
              <a:gd name="connsiteX1" fmla="*/ 1474703 w 1730972"/>
              <a:gd name="connsiteY1" fmla="*/ 504643 h 1742907"/>
              <a:gd name="connsiteX2" fmla="*/ 1509441 w 1730972"/>
              <a:gd name="connsiteY2" fmla="*/ 1521016 h 1742907"/>
              <a:gd name="connsiteX3" fmla="*/ 319938 w 1730972"/>
              <a:gd name="connsiteY3" fmla="*/ 1565279 h 1742907"/>
              <a:gd name="connsiteX4" fmla="*/ 282397 w 1730972"/>
              <a:gd name="connsiteY4" fmla="*/ 107394 h 1742907"/>
              <a:gd name="connsiteX0" fmla="*/ 282397 w 1730972"/>
              <a:gd name="connsiteY0" fmla="*/ 107394 h 1758441"/>
              <a:gd name="connsiteX1" fmla="*/ 1474703 w 1730972"/>
              <a:gd name="connsiteY1" fmla="*/ 504643 h 1758441"/>
              <a:gd name="connsiteX2" fmla="*/ 1509441 w 1730972"/>
              <a:gd name="connsiteY2" fmla="*/ 1521016 h 1758441"/>
              <a:gd name="connsiteX3" fmla="*/ 319938 w 1730972"/>
              <a:gd name="connsiteY3" fmla="*/ 1565279 h 1758441"/>
              <a:gd name="connsiteX4" fmla="*/ 282397 w 1730972"/>
              <a:gd name="connsiteY4" fmla="*/ 107394 h 1758441"/>
              <a:gd name="connsiteX0" fmla="*/ 282397 w 1730972"/>
              <a:gd name="connsiteY0" fmla="*/ 107394 h 1774904"/>
              <a:gd name="connsiteX1" fmla="*/ 1474703 w 1730972"/>
              <a:gd name="connsiteY1" fmla="*/ 504643 h 1774904"/>
              <a:gd name="connsiteX2" fmla="*/ 1509441 w 1730972"/>
              <a:gd name="connsiteY2" fmla="*/ 1521016 h 1774904"/>
              <a:gd name="connsiteX3" fmla="*/ 319938 w 1730972"/>
              <a:gd name="connsiteY3" fmla="*/ 1565279 h 1774904"/>
              <a:gd name="connsiteX4" fmla="*/ 282397 w 1730972"/>
              <a:gd name="connsiteY4" fmla="*/ 107394 h 1774904"/>
              <a:gd name="connsiteX0" fmla="*/ 282397 w 1730972"/>
              <a:gd name="connsiteY0" fmla="*/ 107394 h 1749266"/>
              <a:gd name="connsiteX1" fmla="*/ 1474703 w 1730972"/>
              <a:gd name="connsiteY1" fmla="*/ 504643 h 1749266"/>
              <a:gd name="connsiteX2" fmla="*/ 1509441 w 1730972"/>
              <a:gd name="connsiteY2" fmla="*/ 1521016 h 1749266"/>
              <a:gd name="connsiteX3" fmla="*/ 319938 w 1730972"/>
              <a:gd name="connsiteY3" fmla="*/ 1565279 h 1749266"/>
              <a:gd name="connsiteX4" fmla="*/ 282397 w 1730972"/>
              <a:gd name="connsiteY4" fmla="*/ 107394 h 1749266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314897 w 1756379"/>
              <a:gd name="connsiteY0" fmla="*/ 48351 h 1686661"/>
              <a:gd name="connsiteX1" fmla="*/ 1494503 w 1756379"/>
              <a:gd name="connsiteY1" fmla="*/ 451950 h 1686661"/>
              <a:gd name="connsiteX2" fmla="*/ 1541941 w 1756379"/>
              <a:gd name="connsiteY2" fmla="*/ 1461973 h 1686661"/>
              <a:gd name="connsiteX3" fmla="*/ 352438 w 1756379"/>
              <a:gd name="connsiteY3" fmla="*/ 1506236 h 1686661"/>
              <a:gd name="connsiteX4" fmla="*/ 314897 w 1756379"/>
              <a:gd name="connsiteY4" fmla="*/ 48351 h 1686661"/>
              <a:gd name="connsiteX0" fmla="*/ 314897 w 1756379"/>
              <a:gd name="connsiteY0" fmla="*/ 112516 h 1750826"/>
              <a:gd name="connsiteX1" fmla="*/ 1494503 w 1756379"/>
              <a:gd name="connsiteY1" fmla="*/ 516115 h 1750826"/>
              <a:gd name="connsiteX2" fmla="*/ 1541941 w 1756379"/>
              <a:gd name="connsiteY2" fmla="*/ 1526138 h 1750826"/>
              <a:gd name="connsiteX3" fmla="*/ 352438 w 1756379"/>
              <a:gd name="connsiteY3" fmla="*/ 1570401 h 1750826"/>
              <a:gd name="connsiteX4" fmla="*/ 314897 w 1756379"/>
              <a:gd name="connsiteY4" fmla="*/ 112516 h 1750826"/>
              <a:gd name="connsiteX0" fmla="*/ 304129 w 1745611"/>
              <a:gd name="connsiteY0" fmla="*/ 121341 h 1759651"/>
              <a:gd name="connsiteX1" fmla="*/ 1483735 w 1745611"/>
              <a:gd name="connsiteY1" fmla="*/ 524940 h 1759651"/>
              <a:gd name="connsiteX2" fmla="*/ 1531173 w 1745611"/>
              <a:gd name="connsiteY2" fmla="*/ 1534963 h 1759651"/>
              <a:gd name="connsiteX3" fmla="*/ 341670 w 1745611"/>
              <a:gd name="connsiteY3" fmla="*/ 1579226 h 1759651"/>
              <a:gd name="connsiteX4" fmla="*/ 304129 w 1745611"/>
              <a:gd name="connsiteY4" fmla="*/ 121341 h 1759651"/>
              <a:gd name="connsiteX0" fmla="*/ 305324 w 1746806"/>
              <a:gd name="connsiteY0" fmla="*/ 117152 h 1755462"/>
              <a:gd name="connsiteX1" fmla="*/ 1484930 w 1746806"/>
              <a:gd name="connsiteY1" fmla="*/ 520751 h 1755462"/>
              <a:gd name="connsiteX2" fmla="*/ 1532368 w 1746806"/>
              <a:gd name="connsiteY2" fmla="*/ 1530774 h 1755462"/>
              <a:gd name="connsiteX3" fmla="*/ 342865 w 1746806"/>
              <a:gd name="connsiteY3" fmla="*/ 1575037 h 1755462"/>
              <a:gd name="connsiteX4" fmla="*/ 305324 w 1746806"/>
              <a:gd name="connsiteY4" fmla="*/ 117152 h 1755462"/>
              <a:gd name="connsiteX0" fmla="*/ 288763 w 1730245"/>
              <a:gd name="connsiteY0" fmla="*/ 117152 h 1755462"/>
              <a:gd name="connsiteX1" fmla="*/ 1468369 w 1730245"/>
              <a:gd name="connsiteY1" fmla="*/ 520751 h 1755462"/>
              <a:gd name="connsiteX2" fmla="*/ 1515807 w 1730245"/>
              <a:gd name="connsiteY2" fmla="*/ 1530774 h 1755462"/>
              <a:gd name="connsiteX3" fmla="*/ 326304 w 1730245"/>
              <a:gd name="connsiteY3" fmla="*/ 1575037 h 1755462"/>
              <a:gd name="connsiteX4" fmla="*/ 288763 w 1730245"/>
              <a:gd name="connsiteY4" fmla="*/ 117152 h 1755462"/>
              <a:gd name="connsiteX0" fmla="*/ 288763 w 1739798"/>
              <a:gd name="connsiteY0" fmla="*/ 117152 h 1755462"/>
              <a:gd name="connsiteX1" fmla="*/ 1468369 w 1739798"/>
              <a:gd name="connsiteY1" fmla="*/ 520751 h 1755462"/>
              <a:gd name="connsiteX2" fmla="*/ 1515807 w 1739798"/>
              <a:gd name="connsiteY2" fmla="*/ 1530774 h 1755462"/>
              <a:gd name="connsiteX3" fmla="*/ 326304 w 1739798"/>
              <a:gd name="connsiteY3" fmla="*/ 1575037 h 1755462"/>
              <a:gd name="connsiteX4" fmla="*/ 288763 w 1739798"/>
              <a:gd name="connsiteY4" fmla="*/ 117152 h 1755462"/>
              <a:gd name="connsiteX0" fmla="*/ 282179 w 1733214"/>
              <a:gd name="connsiteY0" fmla="*/ 112168 h 1748138"/>
              <a:gd name="connsiteX1" fmla="*/ 1461785 w 1733214"/>
              <a:gd name="connsiteY1" fmla="*/ 515767 h 1748138"/>
              <a:gd name="connsiteX2" fmla="*/ 1509223 w 1733214"/>
              <a:gd name="connsiteY2" fmla="*/ 1525790 h 1748138"/>
              <a:gd name="connsiteX3" fmla="*/ 343532 w 1733214"/>
              <a:gd name="connsiteY3" fmla="*/ 1565290 h 1748138"/>
              <a:gd name="connsiteX4" fmla="*/ 282179 w 1733214"/>
              <a:gd name="connsiteY4" fmla="*/ 112168 h 1748138"/>
              <a:gd name="connsiteX0" fmla="*/ 296424 w 1747459"/>
              <a:gd name="connsiteY0" fmla="*/ 112168 h 1748138"/>
              <a:gd name="connsiteX1" fmla="*/ 1476030 w 1747459"/>
              <a:gd name="connsiteY1" fmla="*/ 515767 h 1748138"/>
              <a:gd name="connsiteX2" fmla="*/ 1523468 w 1747459"/>
              <a:gd name="connsiteY2" fmla="*/ 1525790 h 1748138"/>
              <a:gd name="connsiteX3" fmla="*/ 357777 w 1747459"/>
              <a:gd name="connsiteY3" fmla="*/ 1565290 h 1748138"/>
              <a:gd name="connsiteX4" fmla="*/ 296424 w 1747459"/>
              <a:gd name="connsiteY4" fmla="*/ 112168 h 1748138"/>
              <a:gd name="connsiteX0" fmla="*/ 296424 w 1747459"/>
              <a:gd name="connsiteY0" fmla="*/ 112168 h 1755230"/>
              <a:gd name="connsiteX1" fmla="*/ 1476030 w 1747459"/>
              <a:gd name="connsiteY1" fmla="*/ 515767 h 1755230"/>
              <a:gd name="connsiteX2" fmla="*/ 1523468 w 1747459"/>
              <a:gd name="connsiteY2" fmla="*/ 1525790 h 1755230"/>
              <a:gd name="connsiteX3" fmla="*/ 357777 w 1747459"/>
              <a:gd name="connsiteY3" fmla="*/ 1565290 h 1755230"/>
              <a:gd name="connsiteX4" fmla="*/ 296424 w 1747459"/>
              <a:gd name="connsiteY4" fmla="*/ 112168 h 1755230"/>
              <a:gd name="connsiteX0" fmla="*/ 287124 w 1651585"/>
              <a:gd name="connsiteY0" fmla="*/ 314860 h 1957922"/>
              <a:gd name="connsiteX1" fmla="*/ 1276230 w 1651585"/>
              <a:gd name="connsiteY1" fmla="*/ 346984 h 1957922"/>
              <a:gd name="connsiteX2" fmla="*/ 1514168 w 1651585"/>
              <a:gd name="connsiteY2" fmla="*/ 1728482 h 1957922"/>
              <a:gd name="connsiteX3" fmla="*/ 348477 w 1651585"/>
              <a:gd name="connsiteY3" fmla="*/ 1767982 h 1957922"/>
              <a:gd name="connsiteX4" fmla="*/ 287124 w 1651585"/>
              <a:gd name="connsiteY4" fmla="*/ 314860 h 1957922"/>
              <a:gd name="connsiteX0" fmla="*/ 146098 w 1767734"/>
              <a:gd name="connsiteY0" fmla="*/ 693073 h 1831310"/>
              <a:gd name="connsiteX1" fmla="*/ 1392379 w 1767734"/>
              <a:gd name="connsiteY1" fmla="*/ 220372 h 1831310"/>
              <a:gd name="connsiteX2" fmla="*/ 1630317 w 1767734"/>
              <a:gd name="connsiteY2" fmla="*/ 1601870 h 1831310"/>
              <a:gd name="connsiteX3" fmla="*/ 464626 w 1767734"/>
              <a:gd name="connsiteY3" fmla="*/ 1641370 h 1831310"/>
              <a:gd name="connsiteX4" fmla="*/ 146098 w 1767734"/>
              <a:gd name="connsiteY4" fmla="*/ 693073 h 1831310"/>
              <a:gd name="connsiteX0" fmla="*/ 146098 w 1767734"/>
              <a:gd name="connsiteY0" fmla="*/ 597520 h 1735757"/>
              <a:gd name="connsiteX1" fmla="*/ 1392379 w 1767734"/>
              <a:gd name="connsiteY1" fmla="*/ 124819 h 1735757"/>
              <a:gd name="connsiteX2" fmla="*/ 1630317 w 1767734"/>
              <a:gd name="connsiteY2" fmla="*/ 1506317 h 1735757"/>
              <a:gd name="connsiteX3" fmla="*/ 464626 w 1767734"/>
              <a:gd name="connsiteY3" fmla="*/ 1545817 h 1735757"/>
              <a:gd name="connsiteX4" fmla="*/ 146098 w 1767734"/>
              <a:gd name="connsiteY4" fmla="*/ 597520 h 1735757"/>
              <a:gd name="connsiteX0" fmla="*/ 142021 w 1773182"/>
              <a:gd name="connsiteY0" fmla="*/ 581033 h 1738320"/>
              <a:gd name="connsiteX1" fmla="*/ 1397827 w 1773182"/>
              <a:gd name="connsiteY1" fmla="*/ 127382 h 1738320"/>
              <a:gd name="connsiteX2" fmla="*/ 1635765 w 1773182"/>
              <a:gd name="connsiteY2" fmla="*/ 1508880 h 1738320"/>
              <a:gd name="connsiteX3" fmla="*/ 470074 w 1773182"/>
              <a:gd name="connsiteY3" fmla="*/ 1548380 h 1738320"/>
              <a:gd name="connsiteX4" fmla="*/ 142021 w 1773182"/>
              <a:gd name="connsiteY4" fmla="*/ 581033 h 1738320"/>
              <a:gd name="connsiteX0" fmla="*/ 142021 w 1682204"/>
              <a:gd name="connsiteY0" fmla="*/ 581033 h 1708044"/>
              <a:gd name="connsiteX1" fmla="*/ 1397827 w 1682204"/>
              <a:gd name="connsiteY1" fmla="*/ 127382 h 1708044"/>
              <a:gd name="connsiteX2" fmla="*/ 1473840 w 1682204"/>
              <a:gd name="connsiteY2" fmla="*/ 1442205 h 1708044"/>
              <a:gd name="connsiteX3" fmla="*/ 470074 w 1682204"/>
              <a:gd name="connsiteY3" fmla="*/ 1548380 h 1708044"/>
              <a:gd name="connsiteX4" fmla="*/ 142021 w 1682204"/>
              <a:gd name="connsiteY4" fmla="*/ 581033 h 1708044"/>
              <a:gd name="connsiteX0" fmla="*/ 142021 w 1710397"/>
              <a:gd name="connsiteY0" fmla="*/ 581033 h 1708044"/>
              <a:gd name="connsiteX1" fmla="*/ 1397827 w 1710397"/>
              <a:gd name="connsiteY1" fmla="*/ 127382 h 1708044"/>
              <a:gd name="connsiteX2" fmla="*/ 1473840 w 1710397"/>
              <a:gd name="connsiteY2" fmla="*/ 1442205 h 1708044"/>
              <a:gd name="connsiteX3" fmla="*/ 470074 w 1710397"/>
              <a:gd name="connsiteY3" fmla="*/ 1548380 h 1708044"/>
              <a:gd name="connsiteX4" fmla="*/ 142021 w 1710397"/>
              <a:gd name="connsiteY4" fmla="*/ 581033 h 1708044"/>
              <a:gd name="connsiteX0" fmla="*/ 313243 w 1881619"/>
              <a:gd name="connsiteY0" fmla="*/ 582632 h 1758263"/>
              <a:gd name="connsiteX1" fmla="*/ 1569049 w 1881619"/>
              <a:gd name="connsiteY1" fmla="*/ 128981 h 1758263"/>
              <a:gd name="connsiteX2" fmla="*/ 1645062 w 1881619"/>
              <a:gd name="connsiteY2" fmla="*/ 1443804 h 1758263"/>
              <a:gd name="connsiteX3" fmla="*/ 355546 w 1881619"/>
              <a:gd name="connsiteY3" fmla="*/ 1626179 h 1758263"/>
              <a:gd name="connsiteX4" fmla="*/ 313243 w 1881619"/>
              <a:gd name="connsiteY4" fmla="*/ 582632 h 1758263"/>
              <a:gd name="connsiteX0" fmla="*/ 139893 w 1708269"/>
              <a:gd name="connsiteY0" fmla="*/ 582632 h 1758263"/>
              <a:gd name="connsiteX1" fmla="*/ 1395699 w 1708269"/>
              <a:gd name="connsiteY1" fmla="*/ 128981 h 1758263"/>
              <a:gd name="connsiteX2" fmla="*/ 1471712 w 1708269"/>
              <a:gd name="connsiteY2" fmla="*/ 1443804 h 1758263"/>
              <a:gd name="connsiteX3" fmla="*/ 182196 w 1708269"/>
              <a:gd name="connsiteY3" fmla="*/ 1626179 h 1758263"/>
              <a:gd name="connsiteX4" fmla="*/ 139893 w 1708269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37678"/>
              <a:gd name="connsiteX1" fmla="*/ 1434470 w 1747040"/>
              <a:gd name="connsiteY1" fmla="*/ 128981 h 1737678"/>
              <a:gd name="connsiteX2" fmla="*/ 1510483 w 1747040"/>
              <a:gd name="connsiteY2" fmla="*/ 1443804 h 1737678"/>
              <a:gd name="connsiteX3" fmla="*/ 220967 w 1747040"/>
              <a:gd name="connsiteY3" fmla="*/ 1626179 h 1737678"/>
              <a:gd name="connsiteX4" fmla="*/ 178664 w 1747040"/>
              <a:gd name="connsiteY4" fmla="*/ 582632 h 1737678"/>
              <a:gd name="connsiteX0" fmla="*/ 178664 w 1723429"/>
              <a:gd name="connsiteY0" fmla="*/ 582632 h 1737678"/>
              <a:gd name="connsiteX1" fmla="*/ 1434470 w 1723429"/>
              <a:gd name="connsiteY1" fmla="*/ 128981 h 1737678"/>
              <a:gd name="connsiteX2" fmla="*/ 1510483 w 1723429"/>
              <a:gd name="connsiteY2" fmla="*/ 1443804 h 1737678"/>
              <a:gd name="connsiteX3" fmla="*/ 220967 w 1723429"/>
              <a:gd name="connsiteY3" fmla="*/ 1626179 h 1737678"/>
              <a:gd name="connsiteX4" fmla="*/ 178664 w 1723429"/>
              <a:gd name="connsiteY4" fmla="*/ 582632 h 1737678"/>
              <a:gd name="connsiteX0" fmla="*/ 178664 w 1723429"/>
              <a:gd name="connsiteY0" fmla="*/ 582632 h 1764261"/>
              <a:gd name="connsiteX1" fmla="*/ 1434470 w 1723429"/>
              <a:gd name="connsiteY1" fmla="*/ 128981 h 1764261"/>
              <a:gd name="connsiteX2" fmla="*/ 1510483 w 1723429"/>
              <a:gd name="connsiteY2" fmla="*/ 1443804 h 1764261"/>
              <a:gd name="connsiteX3" fmla="*/ 220967 w 1723429"/>
              <a:gd name="connsiteY3" fmla="*/ 1626179 h 1764261"/>
              <a:gd name="connsiteX4" fmla="*/ 178664 w 1723429"/>
              <a:gd name="connsiteY4" fmla="*/ 582632 h 1764261"/>
              <a:gd name="connsiteX0" fmla="*/ 178664 w 1725738"/>
              <a:gd name="connsiteY0" fmla="*/ 582632 h 1764261"/>
              <a:gd name="connsiteX1" fmla="*/ 1434470 w 1725738"/>
              <a:gd name="connsiteY1" fmla="*/ 128981 h 1764261"/>
              <a:gd name="connsiteX2" fmla="*/ 1510483 w 1725738"/>
              <a:gd name="connsiteY2" fmla="*/ 1443804 h 1764261"/>
              <a:gd name="connsiteX3" fmla="*/ 220967 w 1725738"/>
              <a:gd name="connsiteY3" fmla="*/ 1626179 h 1764261"/>
              <a:gd name="connsiteX4" fmla="*/ 178664 w 1725738"/>
              <a:gd name="connsiteY4" fmla="*/ 582632 h 176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38" h="1764261">
                <a:moveTo>
                  <a:pt x="178664" y="582632"/>
                </a:moveTo>
                <a:cubicBezTo>
                  <a:pt x="380915" y="333099"/>
                  <a:pt x="960088" y="-260610"/>
                  <a:pt x="1434470" y="128981"/>
                </a:cubicBezTo>
                <a:cubicBezTo>
                  <a:pt x="1866177" y="590103"/>
                  <a:pt x="1753651" y="1220433"/>
                  <a:pt x="1510483" y="1443804"/>
                </a:cubicBezTo>
                <a:cubicBezTo>
                  <a:pt x="1197093" y="1784276"/>
                  <a:pt x="496910" y="1867106"/>
                  <a:pt x="220967" y="1626179"/>
                </a:cubicBezTo>
                <a:cubicBezTo>
                  <a:pt x="-108767" y="1477141"/>
                  <a:pt x="-23587" y="832165"/>
                  <a:pt x="178664" y="582632"/>
                </a:cubicBezTo>
                <a:close/>
              </a:path>
            </a:pathLst>
          </a:custGeom>
          <a:solidFill>
            <a:srgbClr val="F1FBFD"/>
          </a:solidFill>
          <a:ln>
            <a:noFill/>
          </a:ln>
          <a:effectLst>
            <a:outerShdw blurRad="1270000" sx="156000" sy="156000" algn="ctr" rotWithShape="0">
              <a:srgbClr val="F1FB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41294" y="2904565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971800 h 2971800"/>
              <a:gd name="connsiteX3" fmla="*/ 811299 w 4222376"/>
              <a:gd name="connsiteY3" fmla="*/ 2971800 h 2971800"/>
              <a:gd name="connsiteX4" fmla="*/ 0 w 4222376"/>
              <a:gd name="connsiteY4" fmla="*/ 2160501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971800"/>
                </a:lnTo>
                <a:lnTo>
                  <a:pt x="811299" y="2971800"/>
                </a:lnTo>
                <a:cubicBezTo>
                  <a:pt x="363231" y="2971800"/>
                  <a:pt x="0" y="2608569"/>
                  <a:pt x="0" y="21605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99094" y="2904565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971800 h 2971800"/>
              <a:gd name="connsiteX3" fmla="*/ 811299 w 4222376"/>
              <a:gd name="connsiteY3" fmla="*/ 2971800 h 2971800"/>
              <a:gd name="connsiteX4" fmla="*/ 0 w 4222376"/>
              <a:gd name="connsiteY4" fmla="*/ 2160501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971800"/>
                </a:lnTo>
                <a:lnTo>
                  <a:pt x="811299" y="2971800"/>
                </a:lnTo>
                <a:cubicBezTo>
                  <a:pt x="363231" y="2971800"/>
                  <a:pt x="0" y="2608569"/>
                  <a:pt x="0" y="21605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9087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00" y="2014538"/>
            <a:ext cx="3063875" cy="30638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877685" y="4069081"/>
            <a:ext cx="1484630" cy="148463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0137332" y="1897969"/>
            <a:ext cx="1093086" cy="109308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300123" y="2827847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889595" y="5593735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934834" y="780588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0683875" y="4034859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332586" y="1610254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01864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4582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127377"/>
              <a:gd name="connsiteY0" fmla="*/ 0 h 3409949"/>
              <a:gd name="connsiteX1" fmla="*/ 6127377 w 6127377"/>
              <a:gd name="connsiteY1" fmla="*/ 0 h 3409949"/>
              <a:gd name="connsiteX2" fmla="*/ 6127377 w 6127377"/>
              <a:gd name="connsiteY2" fmla="*/ 2502773 h 3409949"/>
              <a:gd name="connsiteX3" fmla="*/ 5220201 w 6127377"/>
              <a:gd name="connsiteY3" fmla="*/ 3409949 h 3409949"/>
              <a:gd name="connsiteX4" fmla="*/ 0 w 6127377"/>
              <a:gd name="connsiteY4" fmla="*/ 3409949 h 3409949"/>
              <a:gd name="connsiteX5" fmla="*/ 0 w 6127377"/>
              <a:gd name="connsiteY5" fmla="*/ 0 h 340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7377" h="3409949">
                <a:moveTo>
                  <a:pt x="0" y="0"/>
                </a:moveTo>
                <a:lnTo>
                  <a:pt x="6127377" y="0"/>
                </a:lnTo>
                <a:lnTo>
                  <a:pt x="6127377" y="2502773"/>
                </a:lnTo>
                <a:cubicBezTo>
                  <a:pt x="6127377" y="3003792"/>
                  <a:pt x="5721220" y="3409949"/>
                  <a:pt x="5220201" y="3409949"/>
                </a:cubicBezTo>
                <a:lnTo>
                  <a:pt x="0" y="3409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456175" y="3347652"/>
            <a:ext cx="1826579" cy="1946571"/>
          </a:xfrm>
          <a:custGeom>
            <a:avLst/>
            <a:gdLst>
              <a:gd name="connsiteX0" fmla="*/ 626482 w 1747460"/>
              <a:gd name="connsiteY0" fmla="*/ 1 h 1755231"/>
              <a:gd name="connsiteX1" fmla="*/ 1476031 w 1747460"/>
              <a:gd name="connsiteY1" fmla="*/ 515768 h 1755231"/>
              <a:gd name="connsiteX2" fmla="*/ 1523469 w 1747460"/>
              <a:gd name="connsiteY2" fmla="*/ 1525791 h 1755231"/>
              <a:gd name="connsiteX3" fmla="*/ 357778 w 1747460"/>
              <a:gd name="connsiteY3" fmla="*/ 1565291 h 1755231"/>
              <a:gd name="connsiteX4" fmla="*/ 296425 w 1747460"/>
              <a:gd name="connsiteY4" fmla="*/ 112169 h 1755231"/>
              <a:gd name="connsiteX5" fmla="*/ 626482 w 1747460"/>
              <a:gd name="connsiteY5" fmla="*/ 1 h 1755231"/>
              <a:gd name="connsiteX0" fmla="*/ 626482 w 1692947"/>
              <a:gd name="connsiteY0" fmla="*/ 1 h 1755231"/>
              <a:gd name="connsiteX1" fmla="*/ 1367390 w 1692947"/>
              <a:gd name="connsiteY1" fmla="*/ 606303 h 1755231"/>
              <a:gd name="connsiteX2" fmla="*/ 1523469 w 1692947"/>
              <a:gd name="connsiteY2" fmla="*/ 1525791 h 1755231"/>
              <a:gd name="connsiteX3" fmla="*/ 357778 w 1692947"/>
              <a:gd name="connsiteY3" fmla="*/ 1565291 h 1755231"/>
              <a:gd name="connsiteX4" fmla="*/ 296425 w 1692947"/>
              <a:gd name="connsiteY4" fmla="*/ 112169 h 1755231"/>
              <a:gd name="connsiteX5" fmla="*/ 626482 w 1692947"/>
              <a:gd name="connsiteY5" fmla="*/ 1 h 1755231"/>
              <a:gd name="connsiteX0" fmla="*/ 852818 w 1610135"/>
              <a:gd name="connsiteY0" fmla="*/ 0 h 1827658"/>
              <a:gd name="connsiteX1" fmla="*/ 1367390 w 1610135"/>
              <a:gd name="connsiteY1" fmla="*/ 678730 h 1827658"/>
              <a:gd name="connsiteX2" fmla="*/ 1523469 w 1610135"/>
              <a:gd name="connsiteY2" fmla="*/ 1598218 h 1827658"/>
              <a:gd name="connsiteX3" fmla="*/ 357778 w 1610135"/>
              <a:gd name="connsiteY3" fmla="*/ 1637718 h 1827658"/>
              <a:gd name="connsiteX4" fmla="*/ 296425 w 1610135"/>
              <a:gd name="connsiteY4" fmla="*/ 184596 h 1827658"/>
              <a:gd name="connsiteX5" fmla="*/ 852818 w 1610135"/>
              <a:gd name="connsiteY5" fmla="*/ 0 h 1827658"/>
              <a:gd name="connsiteX0" fmla="*/ 852818 w 1810566"/>
              <a:gd name="connsiteY0" fmla="*/ 0 h 1781316"/>
              <a:gd name="connsiteX1" fmla="*/ 1367390 w 1810566"/>
              <a:gd name="connsiteY1" fmla="*/ 678730 h 1781316"/>
              <a:gd name="connsiteX2" fmla="*/ 1749805 w 1810566"/>
              <a:gd name="connsiteY2" fmla="*/ 1489577 h 1781316"/>
              <a:gd name="connsiteX3" fmla="*/ 357778 w 1810566"/>
              <a:gd name="connsiteY3" fmla="*/ 1637718 h 1781316"/>
              <a:gd name="connsiteX4" fmla="*/ 296425 w 1810566"/>
              <a:gd name="connsiteY4" fmla="*/ 184596 h 1781316"/>
              <a:gd name="connsiteX5" fmla="*/ 852818 w 1810566"/>
              <a:gd name="connsiteY5" fmla="*/ 0 h 1781316"/>
              <a:gd name="connsiteX0" fmla="*/ 852818 w 1889441"/>
              <a:gd name="connsiteY0" fmla="*/ 0 h 1781316"/>
              <a:gd name="connsiteX1" fmla="*/ 1745460 w 1889441"/>
              <a:gd name="connsiteY1" fmla="*/ 467714 h 1781316"/>
              <a:gd name="connsiteX2" fmla="*/ 1749805 w 1889441"/>
              <a:gd name="connsiteY2" fmla="*/ 1489577 h 1781316"/>
              <a:gd name="connsiteX3" fmla="*/ 357778 w 1889441"/>
              <a:gd name="connsiteY3" fmla="*/ 1637718 h 1781316"/>
              <a:gd name="connsiteX4" fmla="*/ 296425 w 1889441"/>
              <a:gd name="connsiteY4" fmla="*/ 184596 h 1781316"/>
              <a:gd name="connsiteX5" fmla="*/ 852818 w 1889441"/>
              <a:gd name="connsiteY5" fmla="*/ 0 h 1781316"/>
              <a:gd name="connsiteX0" fmla="*/ 852818 w 1847631"/>
              <a:gd name="connsiteY0" fmla="*/ 0 h 1781316"/>
              <a:gd name="connsiteX1" fmla="*/ 1613576 w 1847631"/>
              <a:gd name="connsiteY1" fmla="*/ 669937 h 1781316"/>
              <a:gd name="connsiteX2" fmla="*/ 1749805 w 1847631"/>
              <a:gd name="connsiteY2" fmla="*/ 1489577 h 1781316"/>
              <a:gd name="connsiteX3" fmla="*/ 357778 w 1847631"/>
              <a:gd name="connsiteY3" fmla="*/ 1637718 h 1781316"/>
              <a:gd name="connsiteX4" fmla="*/ 296425 w 1847631"/>
              <a:gd name="connsiteY4" fmla="*/ 184596 h 1781316"/>
              <a:gd name="connsiteX5" fmla="*/ 852818 w 1847631"/>
              <a:gd name="connsiteY5" fmla="*/ 0 h 1781316"/>
              <a:gd name="connsiteX0" fmla="*/ 852818 w 1903923"/>
              <a:gd name="connsiteY0" fmla="*/ 0 h 1781316"/>
              <a:gd name="connsiteX1" fmla="*/ 1613576 w 1903923"/>
              <a:gd name="connsiteY1" fmla="*/ 669937 h 1781316"/>
              <a:gd name="connsiteX2" fmla="*/ 1749805 w 1903923"/>
              <a:gd name="connsiteY2" fmla="*/ 1489577 h 1781316"/>
              <a:gd name="connsiteX3" fmla="*/ 357778 w 1903923"/>
              <a:gd name="connsiteY3" fmla="*/ 1637718 h 1781316"/>
              <a:gd name="connsiteX4" fmla="*/ 296425 w 1903923"/>
              <a:gd name="connsiteY4" fmla="*/ 184596 h 1781316"/>
              <a:gd name="connsiteX5" fmla="*/ 852818 w 1903923"/>
              <a:gd name="connsiteY5" fmla="*/ 0 h 1781316"/>
              <a:gd name="connsiteX0" fmla="*/ 1160549 w 1837988"/>
              <a:gd name="connsiteY0" fmla="*/ 0 h 1842862"/>
              <a:gd name="connsiteX1" fmla="*/ 1613576 w 1837988"/>
              <a:gd name="connsiteY1" fmla="*/ 731483 h 1842862"/>
              <a:gd name="connsiteX2" fmla="*/ 1749805 w 1837988"/>
              <a:gd name="connsiteY2" fmla="*/ 1551123 h 1842862"/>
              <a:gd name="connsiteX3" fmla="*/ 357778 w 1837988"/>
              <a:gd name="connsiteY3" fmla="*/ 1699264 h 1842862"/>
              <a:gd name="connsiteX4" fmla="*/ 296425 w 1837988"/>
              <a:gd name="connsiteY4" fmla="*/ 246142 h 1842862"/>
              <a:gd name="connsiteX5" fmla="*/ 1160549 w 1837988"/>
              <a:gd name="connsiteY5" fmla="*/ 0 h 1842862"/>
              <a:gd name="connsiteX0" fmla="*/ 1160549 w 1910219"/>
              <a:gd name="connsiteY0" fmla="*/ 0 h 1842862"/>
              <a:gd name="connsiteX1" fmla="*/ 1613576 w 1910219"/>
              <a:gd name="connsiteY1" fmla="*/ 731483 h 1842862"/>
              <a:gd name="connsiteX2" fmla="*/ 1749805 w 1910219"/>
              <a:gd name="connsiteY2" fmla="*/ 1551123 h 1842862"/>
              <a:gd name="connsiteX3" fmla="*/ 357778 w 1910219"/>
              <a:gd name="connsiteY3" fmla="*/ 1699264 h 1842862"/>
              <a:gd name="connsiteX4" fmla="*/ 296425 w 1910219"/>
              <a:gd name="connsiteY4" fmla="*/ 246142 h 1842862"/>
              <a:gd name="connsiteX5" fmla="*/ 1160549 w 1910219"/>
              <a:gd name="connsiteY5" fmla="*/ 0 h 1842862"/>
              <a:gd name="connsiteX0" fmla="*/ 1600164 w 1826579"/>
              <a:gd name="connsiteY0" fmla="*/ 1 h 1754940"/>
              <a:gd name="connsiteX1" fmla="*/ 1613576 w 1826579"/>
              <a:gd name="connsiteY1" fmla="*/ 643561 h 1754940"/>
              <a:gd name="connsiteX2" fmla="*/ 1749805 w 1826579"/>
              <a:gd name="connsiteY2" fmla="*/ 1463201 h 1754940"/>
              <a:gd name="connsiteX3" fmla="*/ 357778 w 1826579"/>
              <a:gd name="connsiteY3" fmla="*/ 1611342 h 1754940"/>
              <a:gd name="connsiteX4" fmla="*/ 296425 w 1826579"/>
              <a:gd name="connsiteY4" fmla="*/ 158220 h 1754940"/>
              <a:gd name="connsiteX5" fmla="*/ 1600164 w 1826579"/>
              <a:gd name="connsiteY5" fmla="*/ 1 h 1754940"/>
              <a:gd name="connsiteX0" fmla="*/ 1600164 w 1826579"/>
              <a:gd name="connsiteY0" fmla="*/ 191632 h 1946571"/>
              <a:gd name="connsiteX1" fmla="*/ 1613576 w 1826579"/>
              <a:gd name="connsiteY1" fmla="*/ 835192 h 1946571"/>
              <a:gd name="connsiteX2" fmla="*/ 1749805 w 1826579"/>
              <a:gd name="connsiteY2" fmla="*/ 1654832 h 1946571"/>
              <a:gd name="connsiteX3" fmla="*/ 357778 w 1826579"/>
              <a:gd name="connsiteY3" fmla="*/ 1802973 h 1946571"/>
              <a:gd name="connsiteX4" fmla="*/ 296425 w 1826579"/>
              <a:gd name="connsiteY4" fmla="*/ 349851 h 1946571"/>
              <a:gd name="connsiteX5" fmla="*/ 1600164 w 1826579"/>
              <a:gd name="connsiteY5" fmla="*/ 191632 h 1946571"/>
              <a:gd name="connsiteX0" fmla="*/ 1600164 w 1826579"/>
              <a:gd name="connsiteY0" fmla="*/ 191632 h 1946571"/>
              <a:gd name="connsiteX1" fmla="*/ 1613576 w 1826579"/>
              <a:gd name="connsiteY1" fmla="*/ 835192 h 1946571"/>
              <a:gd name="connsiteX2" fmla="*/ 1749805 w 1826579"/>
              <a:gd name="connsiteY2" fmla="*/ 1654832 h 1946571"/>
              <a:gd name="connsiteX3" fmla="*/ 357778 w 1826579"/>
              <a:gd name="connsiteY3" fmla="*/ 1802973 h 1946571"/>
              <a:gd name="connsiteX4" fmla="*/ 296425 w 1826579"/>
              <a:gd name="connsiteY4" fmla="*/ 349851 h 1946571"/>
              <a:gd name="connsiteX5" fmla="*/ 1600164 w 1826579"/>
              <a:gd name="connsiteY5" fmla="*/ 191632 h 194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6579" h="1946571">
                <a:moveTo>
                  <a:pt x="1600164" y="191632"/>
                </a:moveTo>
                <a:cubicBezTo>
                  <a:pt x="1812989" y="411445"/>
                  <a:pt x="1588636" y="591325"/>
                  <a:pt x="1613576" y="835192"/>
                </a:cubicBezTo>
                <a:cubicBezTo>
                  <a:pt x="1638516" y="1079059"/>
                  <a:pt x="1973923" y="1463211"/>
                  <a:pt x="1749805" y="1654832"/>
                </a:cubicBezTo>
                <a:cubicBezTo>
                  <a:pt x="1261790" y="1973079"/>
                  <a:pt x="633721" y="2043900"/>
                  <a:pt x="357778" y="1802973"/>
                </a:cubicBezTo>
                <a:cubicBezTo>
                  <a:pt x="-295806" y="1034810"/>
                  <a:pt x="110050" y="524772"/>
                  <a:pt x="296425" y="349851"/>
                </a:cubicBezTo>
                <a:cubicBezTo>
                  <a:pt x="366316" y="284256"/>
                  <a:pt x="920312" y="-291948"/>
                  <a:pt x="1600164" y="1916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902531" y="3428677"/>
            <a:ext cx="1915107" cy="1979676"/>
          </a:xfrm>
          <a:custGeom>
            <a:avLst/>
            <a:gdLst>
              <a:gd name="connsiteX0" fmla="*/ 1066563 w 1725739"/>
              <a:gd name="connsiteY0" fmla="*/ 416 h 1764262"/>
              <a:gd name="connsiteX1" fmla="*/ 1434471 w 1725739"/>
              <a:gd name="connsiteY1" fmla="*/ 128982 h 1764262"/>
              <a:gd name="connsiteX2" fmla="*/ 1510484 w 1725739"/>
              <a:gd name="connsiteY2" fmla="*/ 1443805 h 1764262"/>
              <a:gd name="connsiteX3" fmla="*/ 220968 w 1725739"/>
              <a:gd name="connsiteY3" fmla="*/ 1626180 h 1764262"/>
              <a:gd name="connsiteX4" fmla="*/ 178665 w 1725739"/>
              <a:gd name="connsiteY4" fmla="*/ 582633 h 1764262"/>
              <a:gd name="connsiteX5" fmla="*/ 1066563 w 1725739"/>
              <a:gd name="connsiteY5" fmla="*/ 416 h 1764262"/>
              <a:gd name="connsiteX0" fmla="*/ 903600 w 1725739"/>
              <a:gd name="connsiteY0" fmla="*/ 80 h 1935942"/>
              <a:gd name="connsiteX1" fmla="*/ 1434471 w 1725739"/>
              <a:gd name="connsiteY1" fmla="*/ 300662 h 1935942"/>
              <a:gd name="connsiteX2" fmla="*/ 1510484 w 1725739"/>
              <a:gd name="connsiteY2" fmla="*/ 1615485 h 1935942"/>
              <a:gd name="connsiteX3" fmla="*/ 220968 w 1725739"/>
              <a:gd name="connsiteY3" fmla="*/ 1797860 h 1935942"/>
              <a:gd name="connsiteX4" fmla="*/ 178665 w 1725739"/>
              <a:gd name="connsiteY4" fmla="*/ 754313 h 1935942"/>
              <a:gd name="connsiteX5" fmla="*/ 903600 w 1725739"/>
              <a:gd name="connsiteY5" fmla="*/ 80 h 1935942"/>
              <a:gd name="connsiteX0" fmla="*/ 903600 w 1799895"/>
              <a:gd name="connsiteY0" fmla="*/ 102 h 1935964"/>
              <a:gd name="connsiteX1" fmla="*/ 1561219 w 1799895"/>
              <a:gd name="connsiteY1" fmla="*/ 255417 h 1935964"/>
              <a:gd name="connsiteX2" fmla="*/ 1510484 w 1799895"/>
              <a:gd name="connsiteY2" fmla="*/ 1615507 h 1935964"/>
              <a:gd name="connsiteX3" fmla="*/ 220968 w 1799895"/>
              <a:gd name="connsiteY3" fmla="*/ 1797882 h 1935964"/>
              <a:gd name="connsiteX4" fmla="*/ 178665 w 1799895"/>
              <a:gd name="connsiteY4" fmla="*/ 754335 h 1935964"/>
              <a:gd name="connsiteX5" fmla="*/ 903600 w 1799895"/>
              <a:gd name="connsiteY5" fmla="*/ 102 h 1935964"/>
              <a:gd name="connsiteX0" fmla="*/ 903600 w 1852488"/>
              <a:gd name="connsiteY0" fmla="*/ 102 h 1979411"/>
              <a:gd name="connsiteX1" fmla="*/ 1561219 w 1852488"/>
              <a:gd name="connsiteY1" fmla="*/ 255417 h 1979411"/>
              <a:gd name="connsiteX2" fmla="*/ 1637233 w 1852488"/>
              <a:gd name="connsiteY2" fmla="*/ 1724149 h 1979411"/>
              <a:gd name="connsiteX3" fmla="*/ 220968 w 1852488"/>
              <a:gd name="connsiteY3" fmla="*/ 1797882 h 1979411"/>
              <a:gd name="connsiteX4" fmla="*/ 178665 w 1852488"/>
              <a:gd name="connsiteY4" fmla="*/ 754335 h 1979411"/>
              <a:gd name="connsiteX5" fmla="*/ 903600 w 1852488"/>
              <a:gd name="connsiteY5" fmla="*/ 102 h 1979411"/>
              <a:gd name="connsiteX0" fmla="*/ 903600 w 1915107"/>
              <a:gd name="connsiteY0" fmla="*/ 36 h 1979345"/>
              <a:gd name="connsiteX1" fmla="*/ 1669861 w 1915107"/>
              <a:gd name="connsiteY1" fmla="*/ 572223 h 1979345"/>
              <a:gd name="connsiteX2" fmla="*/ 1637233 w 1915107"/>
              <a:gd name="connsiteY2" fmla="*/ 1724083 h 1979345"/>
              <a:gd name="connsiteX3" fmla="*/ 220968 w 1915107"/>
              <a:gd name="connsiteY3" fmla="*/ 1797816 h 1979345"/>
              <a:gd name="connsiteX4" fmla="*/ 178665 w 1915107"/>
              <a:gd name="connsiteY4" fmla="*/ 754269 h 1979345"/>
              <a:gd name="connsiteX5" fmla="*/ 903600 w 1915107"/>
              <a:gd name="connsiteY5" fmla="*/ 36 h 1979345"/>
              <a:gd name="connsiteX0" fmla="*/ 903600 w 1915107"/>
              <a:gd name="connsiteY0" fmla="*/ 3139 h 1982448"/>
              <a:gd name="connsiteX1" fmla="*/ 1669861 w 1915107"/>
              <a:gd name="connsiteY1" fmla="*/ 575326 h 1982448"/>
              <a:gd name="connsiteX2" fmla="*/ 1637233 w 1915107"/>
              <a:gd name="connsiteY2" fmla="*/ 1727186 h 1982448"/>
              <a:gd name="connsiteX3" fmla="*/ 220968 w 1915107"/>
              <a:gd name="connsiteY3" fmla="*/ 1800919 h 1982448"/>
              <a:gd name="connsiteX4" fmla="*/ 178665 w 1915107"/>
              <a:gd name="connsiteY4" fmla="*/ 757372 h 1982448"/>
              <a:gd name="connsiteX5" fmla="*/ 903600 w 1915107"/>
              <a:gd name="connsiteY5" fmla="*/ 3139 h 1982448"/>
              <a:gd name="connsiteX0" fmla="*/ 903600 w 1915107"/>
              <a:gd name="connsiteY0" fmla="*/ 367 h 1979676"/>
              <a:gd name="connsiteX1" fmla="*/ 1669861 w 1915107"/>
              <a:gd name="connsiteY1" fmla="*/ 572554 h 1979676"/>
              <a:gd name="connsiteX2" fmla="*/ 1637233 w 1915107"/>
              <a:gd name="connsiteY2" fmla="*/ 1724414 h 1979676"/>
              <a:gd name="connsiteX3" fmla="*/ 220968 w 1915107"/>
              <a:gd name="connsiteY3" fmla="*/ 1798147 h 1979676"/>
              <a:gd name="connsiteX4" fmla="*/ 178665 w 1915107"/>
              <a:gd name="connsiteY4" fmla="*/ 754600 h 1979676"/>
              <a:gd name="connsiteX5" fmla="*/ 903600 w 1915107"/>
              <a:gd name="connsiteY5" fmla="*/ 367 h 197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107" h="1979676">
                <a:moveTo>
                  <a:pt x="903600" y="367"/>
                </a:moveTo>
                <a:cubicBezTo>
                  <a:pt x="1027768" y="-4406"/>
                  <a:pt x="1195983" y="29778"/>
                  <a:pt x="1669861" y="572554"/>
                </a:cubicBezTo>
                <a:cubicBezTo>
                  <a:pt x="2101568" y="1033676"/>
                  <a:pt x="1880401" y="1501043"/>
                  <a:pt x="1637233" y="1724414"/>
                </a:cubicBezTo>
                <a:cubicBezTo>
                  <a:pt x="1323843" y="2064886"/>
                  <a:pt x="496911" y="2039074"/>
                  <a:pt x="220968" y="1798147"/>
                </a:cubicBezTo>
                <a:cubicBezTo>
                  <a:pt x="-108766" y="1649109"/>
                  <a:pt x="-23586" y="1004133"/>
                  <a:pt x="178665" y="754600"/>
                </a:cubicBezTo>
                <a:cubicBezTo>
                  <a:pt x="330354" y="567450"/>
                  <a:pt x="531097" y="14686"/>
                  <a:pt x="903600" y="36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199543" y="3461853"/>
            <a:ext cx="1890551" cy="2090551"/>
          </a:xfrm>
          <a:custGeom>
            <a:avLst/>
            <a:gdLst>
              <a:gd name="connsiteX0" fmla="*/ 580491 w 1777641"/>
              <a:gd name="connsiteY0" fmla="*/ 141 h 1832562"/>
              <a:gd name="connsiteX1" fmla="*/ 1488749 w 1777641"/>
              <a:gd name="connsiteY1" fmla="*/ 592809 h 1832562"/>
              <a:gd name="connsiteX2" fmla="*/ 1574287 w 1777641"/>
              <a:gd name="connsiteY2" fmla="*/ 1656172 h 1832562"/>
              <a:gd name="connsiteX3" fmla="*/ 317156 w 1777641"/>
              <a:gd name="connsiteY3" fmla="*/ 1680432 h 1832562"/>
              <a:gd name="connsiteX4" fmla="*/ 286283 w 1777641"/>
              <a:gd name="connsiteY4" fmla="*/ 120630 h 1832562"/>
              <a:gd name="connsiteX5" fmla="*/ 580491 w 1777641"/>
              <a:gd name="connsiteY5" fmla="*/ 141 h 1832562"/>
              <a:gd name="connsiteX0" fmla="*/ 580491 w 1777641"/>
              <a:gd name="connsiteY0" fmla="*/ 71952 h 1904373"/>
              <a:gd name="connsiteX1" fmla="*/ 1488749 w 1777641"/>
              <a:gd name="connsiteY1" fmla="*/ 664620 h 1904373"/>
              <a:gd name="connsiteX2" fmla="*/ 1574287 w 1777641"/>
              <a:gd name="connsiteY2" fmla="*/ 1727983 h 1904373"/>
              <a:gd name="connsiteX3" fmla="*/ 317156 w 1777641"/>
              <a:gd name="connsiteY3" fmla="*/ 1752243 h 1904373"/>
              <a:gd name="connsiteX4" fmla="*/ 286283 w 1777641"/>
              <a:gd name="connsiteY4" fmla="*/ 192441 h 1904373"/>
              <a:gd name="connsiteX5" fmla="*/ 580491 w 1777641"/>
              <a:gd name="connsiteY5" fmla="*/ 71952 h 1904373"/>
              <a:gd name="connsiteX0" fmla="*/ 580491 w 1840450"/>
              <a:gd name="connsiteY0" fmla="*/ 75290 h 1907711"/>
              <a:gd name="connsiteX1" fmla="*/ 1597391 w 1840450"/>
              <a:gd name="connsiteY1" fmla="*/ 640797 h 1907711"/>
              <a:gd name="connsiteX2" fmla="*/ 1574287 w 1840450"/>
              <a:gd name="connsiteY2" fmla="*/ 1731321 h 1907711"/>
              <a:gd name="connsiteX3" fmla="*/ 317156 w 1840450"/>
              <a:gd name="connsiteY3" fmla="*/ 1755581 h 1907711"/>
              <a:gd name="connsiteX4" fmla="*/ 286283 w 1840450"/>
              <a:gd name="connsiteY4" fmla="*/ 195779 h 1907711"/>
              <a:gd name="connsiteX5" fmla="*/ 580491 w 1840450"/>
              <a:gd name="connsiteY5" fmla="*/ 75290 h 1907711"/>
              <a:gd name="connsiteX0" fmla="*/ 580491 w 1848205"/>
              <a:gd name="connsiteY0" fmla="*/ 75290 h 1907711"/>
              <a:gd name="connsiteX1" fmla="*/ 1597391 w 1848205"/>
              <a:gd name="connsiteY1" fmla="*/ 640797 h 1907711"/>
              <a:gd name="connsiteX2" fmla="*/ 1574287 w 1848205"/>
              <a:gd name="connsiteY2" fmla="*/ 1731321 h 1907711"/>
              <a:gd name="connsiteX3" fmla="*/ 317156 w 1848205"/>
              <a:gd name="connsiteY3" fmla="*/ 1755581 h 1907711"/>
              <a:gd name="connsiteX4" fmla="*/ 286283 w 1848205"/>
              <a:gd name="connsiteY4" fmla="*/ 195779 h 1907711"/>
              <a:gd name="connsiteX5" fmla="*/ 580491 w 1848205"/>
              <a:gd name="connsiteY5" fmla="*/ 75290 h 1907711"/>
              <a:gd name="connsiteX0" fmla="*/ 675599 w 1943313"/>
              <a:gd name="connsiteY0" fmla="*/ 75290 h 1907711"/>
              <a:gd name="connsiteX1" fmla="*/ 1692499 w 1943313"/>
              <a:gd name="connsiteY1" fmla="*/ 640797 h 1907711"/>
              <a:gd name="connsiteX2" fmla="*/ 1669395 w 1943313"/>
              <a:gd name="connsiteY2" fmla="*/ 1731321 h 1907711"/>
              <a:gd name="connsiteX3" fmla="*/ 412264 w 1943313"/>
              <a:gd name="connsiteY3" fmla="*/ 1755581 h 1907711"/>
              <a:gd name="connsiteX4" fmla="*/ 381391 w 1943313"/>
              <a:gd name="connsiteY4" fmla="*/ 195779 h 1907711"/>
              <a:gd name="connsiteX5" fmla="*/ 675599 w 1943313"/>
              <a:gd name="connsiteY5" fmla="*/ 75290 h 1907711"/>
              <a:gd name="connsiteX0" fmla="*/ 675599 w 1943313"/>
              <a:gd name="connsiteY0" fmla="*/ 75290 h 1970394"/>
              <a:gd name="connsiteX1" fmla="*/ 1692499 w 1943313"/>
              <a:gd name="connsiteY1" fmla="*/ 640797 h 1970394"/>
              <a:gd name="connsiteX2" fmla="*/ 1669395 w 1943313"/>
              <a:gd name="connsiteY2" fmla="*/ 1731321 h 1970394"/>
              <a:gd name="connsiteX3" fmla="*/ 412264 w 1943313"/>
              <a:gd name="connsiteY3" fmla="*/ 1755581 h 1970394"/>
              <a:gd name="connsiteX4" fmla="*/ 381391 w 1943313"/>
              <a:gd name="connsiteY4" fmla="*/ 195779 h 1970394"/>
              <a:gd name="connsiteX5" fmla="*/ 675599 w 1943313"/>
              <a:gd name="connsiteY5" fmla="*/ 75290 h 1970394"/>
              <a:gd name="connsiteX0" fmla="*/ 675599 w 1943313"/>
              <a:gd name="connsiteY0" fmla="*/ 75290 h 2101818"/>
              <a:gd name="connsiteX1" fmla="*/ 1692499 w 1943313"/>
              <a:gd name="connsiteY1" fmla="*/ 640797 h 2101818"/>
              <a:gd name="connsiteX2" fmla="*/ 1669395 w 1943313"/>
              <a:gd name="connsiteY2" fmla="*/ 1731321 h 2101818"/>
              <a:gd name="connsiteX3" fmla="*/ 412264 w 1943313"/>
              <a:gd name="connsiteY3" fmla="*/ 1755581 h 2101818"/>
              <a:gd name="connsiteX4" fmla="*/ 381391 w 1943313"/>
              <a:gd name="connsiteY4" fmla="*/ 195779 h 2101818"/>
              <a:gd name="connsiteX5" fmla="*/ 675599 w 1943313"/>
              <a:gd name="connsiteY5" fmla="*/ 75290 h 2101818"/>
              <a:gd name="connsiteX0" fmla="*/ 675599 w 1917711"/>
              <a:gd name="connsiteY0" fmla="*/ 75290 h 2045946"/>
              <a:gd name="connsiteX1" fmla="*/ 1692499 w 1917711"/>
              <a:gd name="connsiteY1" fmla="*/ 640797 h 2045946"/>
              <a:gd name="connsiteX2" fmla="*/ 1592393 w 1917711"/>
              <a:gd name="connsiteY2" fmla="*/ 1509940 h 2045946"/>
              <a:gd name="connsiteX3" fmla="*/ 412264 w 1917711"/>
              <a:gd name="connsiteY3" fmla="*/ 1755581 h 2045946"/>
              <a:gd name="connsiteX4" fmla="*/ 381391 w 1917711"/>
              <a:gd name="connsiteY4" fmla="*/ 195779 h 2045946"/>
              <a:gd name="connsiteX5" fmla="*/ 675599 w 1917711"/>
              <a:gd name="connsiteY5" fmla="*/ 75290 h 2045946"/>
              <a:gd name="connsiteX0" fmla="*/ 675599 w 1917711"/>
              <a:gd name="connsiteY0" fmla="*/ 75290 h 2057063"/>
              <a:gd name="connsiteX1" fmla="*/ 1692499 w 1917711"/>
              <a:gd name="connsiteY1" fmla="*/ 640797 h 2057063"/>
              <a:gd name="connsiteX2" fmla="*/ 1592393 w 1917711"/>
              <a:gd name="connsiteY2" fmla="*/ 1509940 h 2057063"/>
              <a:gd name="connsiteX3" fmla="*/ 412264 w 1917711"/>
              <a:gd name="connsiteY3" fmla="*/ 1755581 h 2057063"/>
              <a:gd name="connsiteX4" fmla="*/ 381391 w 1917711"/>
              <a:gd name="connsiteY4" fmla="*/ 195779 h 2057063"/>
              <a:gd name="connsiteX5" fmla="*/ 675599 w 1917711"/>
              <a:gd name="connsiteY5" fmla="*/ 75290 h 2057063"/>
              <a:gd name="connsiteX0" fmla="*/ 675599 w 1970100"/>
              <a:gd name="connsiteY0" fmla="*/ 75290 h 2057063"/>
              <a:gd name="connsiteX1" fmla="*/ 1692499 w 1970100"/>
              <a:gd name="connsiteY1" fmla="*/ 640797 h 2057063"/>
              <a:gd name="connsiteX2" fmla="*/ 1592393 w 1970100"/>
              <a:gd name="connsiteY2" fmla="*/ 1509940 h 2057063"/>
              <a:gd name="connsiteX3" fmla="*/ 412264 w 1970100"/>
              <a:gd name="connsiteY3" fmla="*/ 1755581 h 2057063"/>
              <a:gd name="connsiteX4" fmla="*/ 381391 w 1970100"/>
              <a:gd name="connsiteY4" fmla="*/ 195779 h 2057063"/>
              <a:gd name="connsiteX5" fmla="*/ 675599 w 1970100"/>
              <a:gd name="connsiteY5" fmla="*/ 75290 h 2057063"/>
              <a:gd name="connsiteX0" fmla="*/ 675599 w 1970100"/>
              <a:gd name="connsiteY0" fmla="*/ 75290 h 1912609"/>
              <a:gd name="connsiteX1" fmla="*/ 1692499 w 1970100"/>
              <a:gd name="connsiteY1" fmla="*/ 640797 h 1912609"/>
              <a:gd name="connsiteX2" fmla="*/ 1592393 w 1970100"/>
              <a:gd name="connsiteY2" fmla="*/ 1509940 h 1912609"/>
              <a:gd name="connsiteX3" fmla="*/ 412264 w 1970100"/>
              <a:gd name="connsiteY3" fmla="*/ 1755581 h 1912609"/>
              <a:gd name="connsiteX4" fmla="*/ 381391 w 1970100"/>
              <a:gd name="connsiteY4" fmla="*/ 195779 h 1912609"/>
              <a:gd name="connsiteX5" fmla="*/ 675599 w 1970100"/>
              <a:gd name="connsiteY5" fmla="*/ 75290 h 1912609"/>
              <a:gd name="connsiteX0" fmla="*/ 540067 w 1834568"/>
              <a:gd name="connsiteY0" fmla="*/ 75290 h 2205883"/>
              <a:gd name="connsiteX1" fmla="*/ 1556967 w 1834568"/>
              <a:gd name="connsiteY1" fmla="*/ 640797 h 2205883"/>
              <a:gd name="connsiteX2" fmla="*/ 1456861 w 1834568"/>
              <a:gd name="connsiteY2" fmla="*/ 1509940 h 2205883"/>
              <a:gd name="connsiteX3" fmla="*/ 521661 w 1834568"/>
              <a:gd name="connsiteY3" fmla="*/ 2098481 h 2205883"/>
              <a:gd name="connsiteX4" fmla="*/ 245859 w 1834568"/>
              <a:gd name="connsiteY4" fmla="*/ 195779 h 2205883"/>
              <a:gd name="connsiteX5" fmla="*/ 540067 w 1834568"/>
              <a:gd name="connsiteY5" fmla="*/ 75290 h 2205883"/>
              <a:gd name="connsiteX0" fmla="*/ 616224 w 1910725"/>
              <a:gd name="connsiteY0" fmla="*/ 75290 h 2205883"/>
              <a:gd name="connsiteX1" fmla="*/ 1633124 w 1910725"/>
              <a:gd name="connsiteY1" fmla="*/ 640797 h 2205883"/>
              <a:gd name="connsiteX2" fmla="*/ 1533018 w 1910725"/>
              <a:gd name="connsiteY2" fmla="*/ 1509940 h 2205883"/>
              <a:gd name="connsiteX3" fmla="*/ 597818 w 1910725"/>
              <a:gd name="connsiteY3" fmla="*/ 2098481 h 2205883"/>
              <a:gd name="connsiteX4" fmla="*/ 191387 w 1910725"/>
              <a:gd name="connsiteY4" fmla="*/ 571336 h 2205883"/>
              <a:gd name="connsiteX5" fmla="*/ 616224 w 1910725"/>
              <a:gd name="connsiteY5" fmla="*/ 75290 h 2205883"/>
              <a:gd name="connsiteX0" fmla="*/ 616224 w 1910725"/>
              <a:gd name="connsiteY0" fmla="*/ 75290 h 2205883"/>
              <a:gd name="connsiteX1" fmla="*/ 1633124 w 1910725"/>
              <a:gd name="connsiteY1" fmla="*/ 640797 h 2205883"/>
              <a:gd name="connsiteX2" fmla="*/ 1533018 w 1910725"/>
              <a:gd name="connsiteY2" fmla="*/ 1509940 h 2205883"/>
              <a:gd name="connsiteX3" fmla="*/ 597818 w 1910725"/>
              <a:gd name="connsiteY3" fmla="*/ 2098481 h 2205883"/>
              <a:gd name="connsiteX4" fmla="*/ 191387 w 1910725"/>
              <a:gd name="connsiteY4" fmla="*/ 571336 h 2205883"/>
              <a:gd name="connsiteX5" fmla="*/ 616224 w 1910725"/>
              <a:gd name="connsiteY5" fmla="*/ 75290 h 2205883"/>
              <a:gd name="connsiteX0" fmla="*/ 567767 w 1862268"/>
              <a:gd name="connsiteY0" fmla="*/ 75290 h 2205883"/>
              <a:gd name="connsiteX1" fmla="*/ 1584667 w 1862268"/>
              <a:gd name="connsiteY1" fmla="*/ 640797 h 2205883"/>
              <a:gd name="connsiteX2" fmla="*/ 1484561 w 1862268"/>
              <a:gd name="connsiteY2" fmla="*/ 1509940 h 2205883"/>
              <a:gd name="connsiteX3" fmla="*/ 549361 w 1862268"/>
              <a:gd name="connsiteY3" fmla="*/ 2098481 h 2205883"/>
              <a:gd name="connsiteX4" fmla="*/ 142930 w 1862268"/>
              <a:gd name="connsiteY4" fmla="*/ 571336 h 2205883"/>
              <a:gd name="connsiteX5" fmla="*/ 567767 w 1862268"/>
              <a:gd name="connsiteY5" fmla="*/ 75290 h 2205883"/>
              <a:gd name="connsiteX0" fmla="*/ 729365 w 2023866"/>
              <a:gd name="connsiteY0" fmla="*/ 75290 h 2205883"/>
              <a:gd name="connsiteX1" fmla="*/ 1746265 w 2023866"/>
              <a:gd name="connsiteY1" fmla="*/ 640797 h 2205883"/>
              <a:gd name="connsiteX2" fmla="*/ 1646159 w 2023866"/>
              <a:gd name="connsiteY2" fmla="*/ 1509940 h 2205883"/>
              <a:gd name="connsiteX3" fmla="*/ 710959 w 2023866"/>
              <a:gd name="connsiteY3" fmla="*/ 2098481 h 2205883"/>
              <a:gd name="connsiteX4" fmla="*/ 75928 w 2023866"/>
              <a:gd name="connsiteY4" fmla="*/ 424379 h 2205883"/>
              <a:gd name="connsiteX5" fmla="*/ 729365 w 2023866"/>
              <a:gd name="connsiteY5" fmla="*/ 75290 h 220588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41779 w 2001594"/>
              <a:gd name="connsiteY0" fmla="*/ 39544 h 2676323"/>
              <a:gd name="connsiteX1" fmla="*/ 1723993 w 2001594"/>
              <a:gd name="connsiteY1" fmla="*/ 1111237 h 2676323"/>
              <a:gd name="connsiteX2" fmla="*/ 1623887 w 2001594"/>
              <a:gd name="connsiteY2" fmla="*/ 1980380 h 2676323"/>
              <a:gd name="connsiteX3" fmla="*/ 688687 w 2001594"/>
              <a:gd name="connsiteY3" fmla="*/ 2568921 h 2676323"/>
              <a:gd name="connsiteX4" fmla="*/ 53656 w 2001594"/>
              <a:gd name="connsiteY4" fmla="*/ 894819 h 2676323"/>
              <a:gd name="connsiteX5" fmla="*/ 641779 w 2001594"/>
              <a:gd name="connsiteY5" fmla="*/ 39544 h 2676323"/>
              <a:gd name="connsiteX0" fmla="*/ 641779 w 2001594"/>
              <a:gd name="connsiteY0" fmla="*/ 36589 h 2673368"/>
              <a:gd name="connsiteX1" fmla="*/ 1723993 w 2001594"/>
              <a:gd name="connsiteY1" fmla="*/ 1108282 h 2673368"/>
              <a:gd name="connsiteX2" fmla="*/ 1623887 w 2001594"/>
              <a:gd name="connsiteY2" fmla="*/ 1977425 h 2673368"/>
              <a:gd name="connsiteX3" fmla="*/ 688687 w 2001594"/>
              <a:gd name="connsiteY3" fmla="*/ 2565966 h 2673368"/>
              <a:gd name="connsiteX4" fmla="*/ 53656 w 2001594"/>
              <a:gd name="connsiteY4" fmla="*/ 891864 h 2673368"/>
              <a:gd name="connsiteX5" fmla="*/ 641779 w 2001594"/>
              <a:gd name="connsiteY5" fmla="*/ 36589 h 2673368"/>
              <a:gd name="connsiteX0" fmla="*/ 641779 w 2081886"/>
              <a:gd name="connsiteY0" fmla="*/ 36589 h 2673368"/>
              <a:gd name="connsiteX1" fmla="*/ 1723993 w 2081886"/>
              <a:gd name="connsiteY1" fmla="*/ 1108282 h 2673368"/>
              <a:gd name="connsiteX2" fmla="*/ 1623887 w 2081886"/>
              <a:gd name="connsiteY2" fmla="*/ 1977425 h 2673368"/>
              <a:gd name="connsiteX3" fmla="*/ 688687 w 2081886"/>
              <a:gd name="connsiteY3" fmla="*/ 2565966 h 2673368"/>
              <a:gd name="connsiteX4" fmla="*/ 53656 w 2081886"/>
              <a:gd name="connsiteY4" fmla="*/ 891864 h 2673368"/>
              <a:gd name="connsiteX5" fmla="*/ 641779 w 2081886"/>
              <a:gd name="connsiteY5" fmla="*/ 36589 h 2673368"/>
              <a:gd name="connsiteX0" fmla="*/ 641779 w 2081886"/>
              <a:gd name="connsiteY0" fmla="*/ 36589 h 2765277"/>
              <a:gd name="connsiteX1" fmla="*/ 1723993 w 2081886"/>
              <a:gd name="connsiteY1" fmla="*/ 1108282 h 2765277"/>
              <a:gd name="connsiteX2" fmla="*/ 1623887 w 2081886"/>
              <a:gd name="connsiteY2" fmla="*/ 1977425 h 2765277"/>
              <a:gd name="connsiteX3" fmla="*/ 688687 w 2081886"/>
              <a:gd name="connsiteY3" fmla="*/ 2565966 h 2765277"/>
              <a:gd name="connsiteX4" fmla="*/ 53656 w 2081886"/>
              <a:gd name="connsiteY4" fmla="*/ 891864 h 2765277"/>
              <a:gd name="connsiteX5" fmla="*/ 641779 w 2081886"/>
              <a:gd name="connsiteY5" fmla="*/ 36589 h 2765277"/>
              <a:gd name="connsiteX0" fmla="*/ 691288 w 1996526"/>
              <a:gd name="connsiteY0" fmla="*/ 36589 h 2623565"/>
              <a:gd name="connsiteX1" fmla="*/ 1773502 w 1996526"/>
              <a:gd name="connsiteY1" fmla="*/ 1108282 h 2623565"/>
              <a:gd name="connsiteX2" fmla="*/ 1673396 w 1996526"/>
              <a:gd name="connsiteY2" fmla="*/ 1977425 h 2623565"/>
              <a:gd name="connsiteX3" fmla="*/ 480774 w 1996526"/>
              <a:gd name="connsiteY3" fmla="*/ 2397651 h 2623565"/>
              <a:gd name="connsiteX4" fmla="*/ 103165 w 1996526"/>
              <a:gd name="connsiteY4" fmla="*/ 891864 h 2623565"/>
              <a:gd name="connsiteX5" fmla="*/ 691288 w 1996526"/>
              <a:gd name="connsiteY5" fmla="*/ 36589 h 2623565"/>
              <a:gd name="connsiteX0" fmla="*/ 630353 w 1716295"/>
              <a:gd name="connsiteY0" fmla="*/ 37170 h 2399250"/>
              <a:gd name="connsiteX1" fmla="*/ 1712567 w 1716295"/>
              <a:gd name="connsiteY1" fmla="*/ 1108863 h 2399250"/>
              <a:gd name="connsiteX2" fmla="*/ 419839 w 1716295"/>
              <a:gd name="connsiteY2" fmla="*/ 2398232 h 2399250"/>
              <a:gd name="connsiteX3" fmla="*/ 42230 w 1716295"/>
              <a:gd name="connsiteY3" fmla="*/ 892445 h 2399250"/>
              <a:gd name="connsiteX4" fmla="*/ 630353 w 1716295"/>
              <a:gd name="connsiteY4" fmla="*/ 37170 h 2399250"/>
              <a:gd name="connsiteX0" fmla="*/ 633426 w 1718141"/>
              <a:gd name="connsiteY0" fmla="*/ 36500 h 2272451"/>
              <a:gd name="connsiteX1" fmla="*/ 1715640 w 1718141"/>
              <a:gd name="connsiteY1" fmla="*/ 1108193 h 2272451"/>
              <a:gd name="connsiteX2" fmla="*/ 466645 w 1718141"/>
              <a:gd name="connsiteY2" fmla="*/ 2271307 h 2272451"/>
              <a:gd name="connsiteX3" fmla="*/ 45303 w 1718141"/>
              <a:gd name="connsiteY3" fmla="*/ 891775 h 2272451"/>
              <a:gd name="connsiteX4" fmla="*/ 633426 w 1718141"/>
              <a:gd name="connsiteY4" fmla="*/ 36500 h 2272451"/>
              <a:gd name="connsiteX0" fmla="*/ 664309 w 1749024"/>
              <a:gd name="connsiteY0" fmla="*/ 36500 h 2283909"/>
              <a:gd name="connsiteX1" fmla="*/ 1746523 w 1749024"/>
              <a:gd name="connsiteY1" fmla="*/ 1108193 h 2283909"/>
              <a:gd name="connsiteX2" fmla="*/ 497528 w 1749024"/>
              <a:gd name="connsiteY2" fmla="*/ 2271307 h 2283909"/>
              <a:gd name="connsiteX3" fmla="*/ 76186 w 1749024"/>
              <a:gd name="connsiteY3" fmla="*/ 891775 h 2283909"/>
              <a:gd name="connsiteX4" fmla="*/ 664309 w 1749024"/>
              <a:gd name="connsiteY4" fmla="*/ 36500 h 2283909"/>
              <a:gd name="connsiteX0" fmla="*/ 729494 w 1814209"/>
              <a:gd name="connsiteY0" fmla="*/ 36500 h 2283909"/>
              <a:gd name="connsiteX1" fmla="*/ 1811708 w 1814209"/>
              <a:gd name="connsiteY1" fmla="*/ 1108193 h 2283909"/>
              <a:gd name="connsiteX2" fmla="*/ 562713 w 1814209"/>
              <a:gd name="connsiteY2" fmla="*/ 2271307 h 2283909"/>
              <a:gd name="connsiteX3" fmla="*/ 141371 w 1814209"/>
              <a:gd name="connsiteY3" fmla="*/ 891775 h 2283909"/>
              <a:gd name="connsiteX4" fmla="*/ 729494 w 1814209"/>
              <a:gd name="connsiteY4" fmla="*/ 36500 h 2283909"/>
              <a:gd name="connsiteX0" fmla="*/ 785755 w 1868670"/>
              <a:gd name="connsiteY0" fmla="*/ 1668 h 2237061"/>
              <a:gd name="connsiteX1" fmla="*/ 1867969 w 1868670"/>
              <a:gd name="connsiteY1" fmla="*/ 1073361 h 2237061"/>
              <a:gd name="connsiteX2" fmla="*/ 618974 w 1868670"/>
              <a:gd name="connsiteY2" fmla="*/ 2236475 h 2237061"/>
              <a:gd name="connsiteX3" fmla="*/ 42135 w 1868670"/>
              <a:gd name="connsiteY3" fmla="*/ 920071 h 2237061"/>
              <a:gd name="connsiteX4" fmla="*/ 785755 w 1868670"/>
              <a:gd name="connsiteY4" fmla="*/ 1668 h 22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670" h="2237061">
                <a:moveTo>
                  <a:pt x="785755" y="1668"/>
                </a:moveTo>
                <a:cubicBezTo>
                  <a:pt x="1090061" y="27216"/>
                  <a:pt x="1895766" y="700893"/>
                  <a:pt x="1867969" y="1073361"/>
                </a:cubicBezTo>
                <a:cubicBezTo>
                  <a:pt x="1840172" y="1445829"/>
                  <a:pt x="923280" y="2262023"/>
                  <a:pt x="618974" y="2236475"/>
                </a:cubicBezTo>
                <a:cubicBezTo>
                  <a:pt x="314668" y="2210927"/>
                  <a:pt x="-141157" y="1597658"/>
                  <a:pt x="42135" y="920071"/>
                </a:cubicBezTo>
                <a:cubicBezTo>
                  <a:pt x="225427" y="242484"/>
                  <a:pt x="481449" y="-23880"/>
                  <a:pt x="785755" y="16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944028" y="3548624"/>
            <a:ext cx="1734249" cy="1833764"/>
          </a:xfrm>
          <a:custGeom>
            <a:avLst/>
            <a:gdLst>
              <a:gd name="connsiteX0" fmla="*/ 1224106 w 1734249"/>
              <a:gd name="connsiteY0" fmla="*/ 21 h 1833764"/>
              <a:gd name="connsiteX1" fmla="*/ 1666240 w 1734249"/>
              <a:gd name="connsiteY1" fmla="*/ 323880 h 1833764"/>
              <a:gd name="connsiteX2" fmla="*/ 1568898 w 1734249"/>
              <a:gd name="connsiteY2" fmla="*/ 1570123 h 1833764"/>
              <a:gd name="connsiteX3" fmla="*/ 395587 w 1734249"/>
              <a:gd name="connsiteY3" fmla="*/ 1640103 h 1833764"/>
              <a:gd name="connsiteX4" fmla="*/ 578074 w 1734249"/>
              <a:gd name="connsiteY4" fmla="*/ 194601 h 1833764"/>
              <a:gd name="connsiteX5" fmla="*/ 1224106 w 1734249"/>
              <a:gd name="connsiteY5" fmla="*/ 21 h 183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249" h="1833764">
                <a:moveTo>
                  <a:pt x="1224106" y="21"/>
                </a:moveTo>
                <a:cubicBezTo>
                  <a:pt x="1427389" y="-1510"/>
                  <a:pt x="1596689" y="83365"/>
                  <a:pt x="1666240" y="323880"/>
                </a:cubicBezTo>
                <a:cubicBezTo>
                  <a:pt x="1793147" y="880252"/>
                  <a:pt x="1732056" y="1302302"/>
                  <a:pt x="1568898" y="1570123"/>
                </a:cubicBezTo>
                <a:cubicBezTo>
                  <a:pt x="1324723" y="1888370"/>
                  <a:pt x="846790" y="1926750"/>
                  <a:pt x="395587" y="1640103"/>
                </a:cubicBezTo>
                <a:cubicBezTo>
                  <a:pt x="-379917" y="1230080"/>
                  <a:pt x="151435" y="412838"/>
                  <a:pt x="578074" y="194601"/>
                </a:cubicBezTo>
                <a:cubicBezTo>
                  <a:pt x="783558" y="89491"/>
                  <a:pt x="1020824" y="1553"/>
                  <a:pt x="1224106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8641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3053442"/>
            <a:ext cx="6074228" cy="38045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423598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87006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982565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385760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649168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44727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7769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28272" y="0"/>
            <a:ext cx="5963728" cy="6858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92729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49400" y="4807763"/>
            <a:ext cx="5461000" cy="2048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>
                <a:latin typeface="Avenir Next LT Pro" panose="020B0504020202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4917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8">
            <a:extLst>
              <a:ext uri="{FF2B5EF4-FFF2-40B4-BE49-F238E27FC236}">
                <a16:creationId xmlns:a16="http://schemas.microsoft.com/office/drawing/2014/main" id="{1228AE9F-8313-4994-8682-CBD53D1796D6}"/>
              </a:ext>
            </a:extLst>
          </p:cNvPr>
          <p:cNvSpPr/>
          <p:nvPr userDrawn="1"/>
        </p:nvSpPr>
        <p:spPr>
          <a:xfrm>
            <a:off x="0" y="4379496"/>
            <a:ext cx="12192000" cy="2478505"/>
          </a:xfrm>
          <a:custGeom>
            <a:avLst/>
            <a:gdLst>
              <a:gd name="connsiteX0" fmla="*/ 6360695 w 12192000"/>
              <a:gd name="connsiteY0" fmla="*/ 0 h 2478505"/>
              <a:gd name="connsiteX1" fmla="*/ 11875481 w 12192000"/>
              <a:gd name="connsiteY1" fmla="*/ 796865 h 2478505"/>
              <a:gd name="connsiteX2" fmla="*/ 12192000 w 12192000"/>
              <a:gd name="connsiteY2" fmla="*/ 926555 h 2478505"/>
              <a:gd name="connsiteX3" fmla="*/ 12192000 w 12192000"/>
              <a:gd name="connsiteY3" fmla="*/ 2478505 h 2478505"/>
              <a:gd name="connsiteX4" fmla="*/ 0 w 12192000"/>
              <a:gd name="connsiteY4" fmla="*/ 2478505 h 2478505"/>
              <a:gd name="connsiteX5" fmla="*/ 0 w 12192000"/>
              <a:gd name="connsiteY5" fmla="*/ 1194649 h 2478505"/>
              <a:gd name="connsiteX6" fmla="*/ 76512 w 12192000"/>
              <a:gd name="connsiteY6" fmla="*/ 1145984 h 2478505"/>
              <a:gd name="connsiteX7" fmla="*/ 6360695 w 12192000"/>
              <a:gd name="connsiteY7" fmla="*/ 0 h 247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78505">
                <a:moveTo>
                  <a:pt x="6360695" y="0"/>
                </a:moveTo>
                <a:cubicBezTo>
                  <a:pt x="8580908" y="0"/>
                  <a:pt x="10564660" y="310200"/>
                  <a:pt x="11875481" y="796865"/>
                </a:cubicBezTo>
                <a:lnTo>
                  <a:pt x="12192000" y="926555"/>
                </a:lnTo>
                <a:lnTo>
                  <a:pt x="12192000" y="2478505"/>
                </a:lnTo>
                <a:lnTo>
                  <a:pt x="0" y="2478505"/>
                </a:lnTo>
                <a:lnTo>
                  <a:pt x="0" y="1194649"/>
                </a:lnTo>
                <a:lnTo>
                  <a:pt x="76512" y="1145984"/>
                </a:lnTo>
                <a:cubicBezTo>
                  <a:pt x="1286740" y="463384"/>
                  <a:pt x="3647102" y="0"/>
                  <a:pt x="6360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316851" y="2989848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160501 h 2971800"/>
              <a:gd name="connsiteX3" fmla="*/ 3411077 w 4222376"/>
              <a:gd name="connsiteY3" fmla="*/ 2971800 h 2971800"/>
              <a:gd name="connsiteX4" fmla="*/ 0 w 4222376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160501"/>
                </a:lnTo>
                <a:cubicBezTo>
                  <a:pt x="4222376" y="2608569"/>
                  <a:pt x="3859145" y="2971800"/>
                  <a:pt x="3411077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6593701" y="2989848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160501 h 2971800"/>
              <a:gd name="connsiteX3" fmla="*/ 3411077 w 4222376"/>
              <a:gd name="connsiteY3" fmla="*/ 2971800 h 2971800"/>
              <a:gd name="connsiteX4" fmla="*/ 0 w 4222376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160501"/>
                </a:lnTo>
                <a:cubicBezTo>
                  <a:pt x="4222376" y="2608569"/>
                  <a:pt x="3859145" y="2971800"/>
                  <a:pt x="3411077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269400" y="3440514"/>
            <a:ext cx="1286870" cy="1177048"/>
          </a:xfrm>
          <a:custGeom>
            <a:avLst/>
            <a:gdLst>
              <a:gd name="connsiteX0" fmla="*/ 452450 w 3086100"/>
              <a:gd name="connsiteY0" fmla="*/ 0 h 2114550"/>
              <a:gd name="connsiteX1" fmla="*/ 2633650 w 3086100"/>
              <a:gd name="connsiteY1" fmla="*/ 0 h 2114550"/>
              <a:gd name="connsiteX2" fmla="*/ 3086100 w 3086100"/>
              <a:gd name="connsiteY2" fmla="*/ 452450 h 2114550"/>
              <a:gd name="connsiteX3" fmla="*/ 3086100 w 3086100"/>
              <a:gd name="connsiteY3" fmla="*/ 1662100 h 2114550"/>
              <a:gd name="connsiteX4" fmla="*/ 2633650 w 3086100"/>
              <a:gd name="connsiteY4" fmla="*/ 2114550 h 2114550"/>
              <a:gd name="connsiteX5" fmla="*/ 452450 w 3086100"/>
              <a:gd name="connsiteY5" fmla="*/ 2114550 h 2114550"/>
              <a:gd name="connsiteX6" fmla="*/ 0 w 3086100"/>
              <a:gd name="connsiteY6" fmla="*/ 1662100 h 2114550"/>
              <a:gd name="connsiteX7" fmla="*/ 0 w 3086100"/>
              <a:gd name="connsiteY7" fmla="*/ 452450 h 2114550"/>
              <a:gd name="connsiteX8" fmla="*/ 452450 w 3086100"/>
              <a:gd name="connsiteY8" fmla="*/ 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100" h="2114550">
                <a:moveTo>
                  <a:pt x="452450" y="0"/>
                </a:moveTo>
                <a:lnTo>
                  <a:pt x="2633650" y="0"/>
                </a:lnTo>
                <a:cubicBezTo>
                  <a:pt x="2883531" y="0"/>
                  <a:pt x="3086100" y="202569"/>
                  <a:pt x="3086100" y="452450"/>
                </a:cubicBezTo>
                <a:lnTo>
                  <a:pt x="3086100" y="1662100"/>
                </a:lnTo>
                <a:cubicBezTo>
                  <a:pt x="3086100" y="1911981"/>
                  <a:pt x="2883531" y="2114550"/>
                  <a:pt x="2633650" y="2114550"/>
                </a:cubicBezTo>
                <a:lnTo>
                  <a:pt x="452450" y="2114550"/>
                </a:lnTo>
                <a:cubicBezTo>
                  <a:pt x="202569" y="2114550"/>
                  <a:pt x="0" y="1911981"/>
                  <a:pt x="0" y="1662100"/>
                </a:cubicBezTo>
                <a:lnTo>
                  <a:pt x="0" y="452450"/>
                </a:lnTo>
                <a:cubicBezTo>
                  <a:pt x="0" y="202569"/>
                  <a:pt x="202569" y="0"/>
                  <a:pt x="452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67596" y="3440514"/>
            <a:ext cx="1286870" cy="1177048"/>
          </a:xfrm>
          <a:custGeom>
            <a:avLst/>
            <a:gdLst>
              <a:gd name="connsiteX0" fmla="*/ 452450 w 3086100"/>
              <a:gd name="connsiteY0" fmla="*/ 0 h 2114550"/>
              <a:gd name="connsiteX1" fmla="*/ 2633650 w 3086100"/>
              <a:gd name="connsiteY1" fmla="*/ 0 h 2114550"/>
              <a:gd name="connsiteX2" fmla="*/ 3086100 w 3086100"/>
              <a:gd name="connsiteY2" fmla="*/ 452450 h 2114550"/>
              <a:gd name="connsiteX3" fmla="*/ 3086100 w 3086100"/>
              <a:gd name="connsiteY3" fmla="*/ 1662100 h 2114550"/>
              <a:gd name="connsiteX4" fmla="*/ 2633650 w 3086100"/>
              <a:gd name="connsiteY4" fmla="*/ 2114550 h 2114550"/>
              <a:gd name="connsiteX5" fmla="*/ 452450 w 3086100"/>
              <a:gd name="connsiteY5" fmla="*/ 2114550 h 2114550"/>
              <a:gd name="connsiteX6" fmla="*/ 0 w 3086100"/>
              <a:gd name="connsiteY6" fmla="*/ 1662100 h 2114550"/>
              <a:gd name="connsiteX7" fmla="*/ 0 w 3086100"/>
              <a:gd name="connsiteY7" fmla="*/ 452450 h 2114550"/>
              <a:gd name="connsiteX8" fmla="*/ 452450 w 3086100"/>
              <a:gd name="connsiteY8" fmla="*/ 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100" h="2114550">
                <a:moveTo>
                  <a:pt x="452450" y="0"/>
                </a:moveTo>
                <a:lnTo>
                  <a:pt x="2633650" y="0"/>
                </a:lnTo>
                <a:cubicBezTo>
                  <a:pt x="2883531" y="0"/>
                  <a:pt x="3086100" y="202569"/>
                  <a:pt x="3086100" y="452450"/>
                </a:cubicBezTo>
                <a:lnTo>
                  <a:pt x="3086100" y="1662100"/>
                </a:lnTo>
                <a:cubicBezTo>
                  <a:pt x="3086100" y="1911981"/>
                  <a:pt x="2883531" y="2114550"/>
                  <a:pt x="2633650" y="2114550"/>
                </a:cubicBezTo>
                <a:lnTo>
                  <a:pt x="452450" y="2114550"/>
                </a:lnTo>
                <a:cubicBezTo>
                  <a:pt x="202569" y="2114550"/>
                  <a:pt x="0" y="1911981"/>
                  <a:pt x="0" y="1662100"/>
                </a:cubicBezTo>
                <a:lnTo>
                  <a:pt x="0" y="452450"/>
                </a:lnTo>
                <a:cubicBezTo>
                  <a:pt x="0" y="202569"/>
                  <a:pt x="202569" y="0"/>
                  <a:pt x="452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6463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1292326" y="4184262"/>
            <a:ext cx="1725738" cy="1764261"/>
          </a:xfrm>
          <a:custGeom>
            <a:avLst/>
            <a:gdLst>
              <a:gd name="connsiteX0" fmla="*/ 0 w 2272553"/>
              <a:gd name="connsiteY0" fmla="*/ 0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0 w 2272553"/>
              <a:gd name="connsiteY4" fmla="*/ 0 h 2514600"/>
              <a:gd name="connsiteX0" fmla="*/ 322729 w 2272553"/>
              <a:gd name="connsiteY0" fmla="*/ 524435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322729 w 2272553"/>
              <a:gd name="connsiteY4" fmla="*/ 524435 h 2514600"/>
              <a:gd name="connsiteX0" fmla="*/ 322729 w 2272553"/>
              <a:gd name="connsiteY0" fmla="*/ 0 h 1990165"/>
              <a:gd name="connsiteX1" fmla="*/ 1667435 w 2272553"/>
              <a:gd name="connsiteY1" fmla="*/ 349624 h 1990165"/>
              <a:gd name="connsiteX2" fmla="*/ 2272553 w 2272553"/>
              <a:gd name="connsiteY2" fmla="*/ 1990165 h 1990165"/>
              <a:gd name="connsiteX3" fmla="*/ 0 w 2272553"/>
              <a:gd name="connsiteY3" fmla="*/ 1990165 h 1990165"/>
              <a:gd name="connsiteX4" fmla="*/ 322729 w 2272553"/>
              <a:gd name="connsiteY4" fmla="*/ 0 h 1990165"/>
              <a:gd name="connsiteX0" fmla="*/ 322729 w 1721223"/>
              <a:gd name="connsiteY0" fmla="*/ 0 h 1990165"/>
              <a:gd name="connsiteX1" fmla="*/ 1667435 w 1721223"/>
              <a:gd name="connsiteY1" fmla="*/ 349624 h 1990165"/>
              <a:gd name="connsiteX2" fmla="*/ 1721223 w 1721223"/>
              <a:gd name="connsiteY2" fmla="*/ 1385047 h 1990165"/>
              <a:gd name="connsiteX3" fmla="*/ 0 w 1721223"/>
              <a:gd name="connsiteY3" fmla="*/ 1990165 h 1990165"/>
              <a:gd name="connsiteX4" fmla="*/ 322729 w 1721223"/>
              <a:gd name="connsiteY4" fmla="*/ 0 h 1990165"/>
              <a:gd name="connsiteX0" fmla="*/ 0 w 1398494"/>
              <a:gd name="connsiteY0" fmla="*/ 0 h 1438835"/>
              <a:gd name="connsiteX1" fmla="*/ 1344706 w 1398494"/>
              <a:gd name="connsiteY1" fmla="*/ 349624 h 1438835"/>
              <a:gd name="connsiteX2" fmla="*/ 1398494 w 1398494"/>
              <a:gd name="connsiteY2" fmla="*/ 1385047 h 1438835"/>
              <a:gd name="connsiteX3" fmla="*/ 161366 w 1398494"/>
              <a:gd name="connsiteY3" fmla="*/ 1438835 h 1438835"/>
              <a:gd name="connsiteX4" fmla="*/ 0 w 1398494"/>
              <a:gd name="connsiteY4" fmla="*/ 0 h 1438835"/>
              <a:gd name="connsiteX0" fmla="*/ 135744 w 1534238"/>
              <a:gd name="connsiteY0" fmla="*/ 0 h 1438835"/>
              <a:gd name="connsiteX1" fmla="*/ 1480450 w 1534238"/>
              <a:gd name="connsiteY1" fmla="*/ 349624 h 1438835"/>
              <a:gd name="connsiteX2" fmla="*/ 1534238 w 1534238"/>
              <a:gd name="connsiteY2" fmla="*/ 1385047 h 1438835"/>
              <a:gd name="connsiteX3" fmla="*/ 297110 w 1534238"/>
              <a:gd name="connsiteY3" fmla="*/ 1438835 h 1438835"/>
              <a:gd name="connsiteX4" fmla="*/ 135744 w 1534238"/>
              <a:gd name="connsiteY4" fmla="*/ 0 h 1438835"/>
              <a:gd name="connsiteX0" fmla="*/ 155107 w 1553601"/>
              <a:gd name="connsiteY0" fmla="*/ 0 h 1438835"/>
              <a:gd name="connsiteX1" fmla="*/ 1499813 w 1553601"/>
              <a:gd name="connsiteY1" fmla="*/ 349624 h 1438835"/>
              <a:gd name="connsiteX2" fmla="*/ 1553601 w 1553601"/>
              <a:gd name="connsiteY2" fmla="*/ 1385047 h 1438835"/>
              <a:gd name="connsiteX3" fmla="*/ 316473 w 1553601"/>
              <a:gd name="connsiteY3" fmla="*/ 1438835 h 1438835"/>
              <a:gd name="connsiteX4" fmla="*/ 155107 w 1553601"/>
              <a:gd name="connsiteY4" fmla="*/ 0 h 1438835"/>
              <a:gd name="connsiteX0" fmla="*/ 155107 w 1553601"/>
              <a:gd name="connsiteY0" fmla="*/ 150979 h 1589814"/>
              <a:gd name="connsiteX1" fmla="*/ 1499813 w 1553601"/>
              <a:gd name="connsiteY1" fmla="*/ 500603 h 1589814"/>
              <a:gd name="connsiteX2" fmla="*/ 1553601 w 1553601"/>
              <a:gd name="connsiteY2" fmla="*/ 1536026 h 1589814"/>
              <a:gd name="connsiteX3" fmla="*/ 316473 w 1553601"/>
              <a:gd name="connsiteY3" fmla="*/ 1589814 h 1589814"/>
              <a:gd name="connsiteX4" fmla="*/ 155107 w 1553601"/>
              <a:gd name="connsiteY4" fmla="*/ 150979 h 1589814"/>
              <a:gd name="connsiteX0" fmla="*/ 155107 w 1553601"/>
              <a:gd name="connsiteY0" fmla="*/ 131779 h 1570614"/>
              <a:gd name="connsiteX1" fmla="*/ 1499813 w 1553601"/>
              <a:gd name="connsiteY1" fmla="*/ 481403 h 1570614"/>
              <a:gd name="connsiteX2" fmla="*/ 1553601 w 1553601"/>
              <a:gd name="connsiteY2" fmla="*/ 1516826 h 1570614"/>
              <a:gd name="connsiteX3" fmla="*/ 316473 w 1553601"/>
              <a:gd name="connsiteY3" fmla="*/ 1570614 h 1570614"/>
              <a:gd name="connsiteX4" fmla="*/ 155107 w 1553601"/>
              <a:gd name="connsiteY4" fmla="*/ 131779 h 1570614"/>
              <a:gd name="connsiteX0" fmla="*/ 155107 w 1691693"/>
              <a:gd name="connsiteY0" fmla="*/ 131779 h 1570614"/>
              <a:gd name="connsiteX1" fmla="*/ 1499813 w 1691693"/>
              <a:gd name="connsiteY1" fmla="*/ 481403 h 1570614"/>
              <a:gd name="connsiteX2" fmla="*/ 1553601 w 1691693"/>
              <a:gd name="connsiteY2" fmla="*/ 1516826 h 1570614"/>
              <a:gd name="connsiteX3" fmla="*/ 316473 w 1691693"/>
              <a:gd name="connsiteY3" fmla="*/ 1570614 h 1570614"/>
              <a:gd name="connsiteX4" fmla="*/ 155107 w 1691693"/>
              <a:gd name="connsiteY4" fmla="*/ 131779 h 1570614"/>
              <a:gd name="connsiteX0" fmla="*/ 155107 w 1764561"/>
              <a:gd name="connsiteY0" fmla="*/ 131779 h 1570614"/>
              <a:gd name="connsiteX1" fmla="*/ 1499813 w 1764561"/>
              <a:gd name="connsiteY1" fmla="*/ 481403 h 1570614"/>
              <a:gd name="connsiteX2" fmla="*/ 1553601 w 1764561"/>
              <a:gd name="connsiteY2" fmla="*/ 1516826 h 1570614"/>
              <a:gd name="connsiteX3" fmla="*/ 316473 w 1764561"/>
              <a:gd name="connsiteY3" fmla="*/ 1570614 h 1570614"/>
              <a:gd name="connsiteX4" fmla="*/ 155107 w 1764561"/>
              <a:gd name="connsiteY4" fmla="*/ 131779 h 1570614"/>
              <a:gd name="connsiteX0" fmla="*/ 155107 w 1764561"/>
              <a:gd name="connsiteY0" fmla="*/ 131779 h 1702753"/>
              <a:gd name="connsiteX1" fmla="*/ 1499813 w 1764561"/>
              <a:gd name="connsiteY1" fmla="*/ 481403 h 1702753"/>
              <a:gd name="connsiteX2" fmla="*/ 1553601 w 1764561"/>
              <a:gd name="connsiteY2" fmla="*/ 1516826 h 1702753"/>
              <a:gd name="connsiteX3" fmla="*/ 316473 w 1764561"/>
              <a:gd name="connsiteY3" fmla="*/ 1570614 h 1702753"/>
              <a:gd name="connsiteX4" fmla="*/ 155107 w 1764561"/>
              <a:gd name="connsiteY4" fmla="*/ 131779 h 1702753"/>
              <a:gd name="connsiteX0" fmla="*/ 155107 w 1764561"/>
              <a:gd name="connsiteY0" fmla="*/ 131779 h 1762233"/>
              <a:gd name="connsiteX1" fmla="*/ 1499813 w 1764561"/>
              <a:gd name="connsiteY1" fmla="*/ 481403 h 1762233"/>
              <a:gd name="connsiteX2" fmla="*/ 1553601 w 1764561"/>
              <a:gd name="connsiteY2" fmla="*/ 1516826 h 1762233"/>
              <a:gd name="connsiteX3" fmla="*/ 316473 w 1764561"/>
              <a:gd name="connsiteY3" fmla="*/ 1570614 h 1762233"/>
              <a:gd name="connsiteX4" fmla="*/ 155107 w 1764561"/>
              <a:gd name="connsiteY4" fmla="*/ 131779 h 1762233"/>
              <a:gd name="connsiteX0" fmla="*/ 245575 w 1721679"/>
              <a:gd name="connsiteY0" fmla="*/ 125515 h 1813119"/>
              <a:gd name="connsiteX1" fmla="*/ 1456931 w 1721679"/>
              <a:gd name="connsiteY1" fmla="*/ 532289 h 1813119"/>
              <a:gd name="connsiteX2" fmla="*/ 1510719 w 1721679"/>
              <a:gd name="connsiteY2" fmla="*/ 1567712 h 1813119"/>
              <a:gd name="connsiteX3" fmla="*/ 273591 w 1721679"/>
              <a:gd name="connsiteY3" fmla="*/ 1621500 h 1813119"/>
              <a:gd name="connsiteX4" fmla="*/ 245575 w 1721679"/>
              <a:gd name="connsiteY4" fmla="*/ 125515 h 1813119"/>
              <a:gd name="connsiteX0" fmla="*/ 225214 w 1701318"/>
              <a:gd name="connsiteY0" fmla="*/ 125515 h 1801140"/>
              <a:gd name="connsiteX1" fmla="*/ 1436570 w 1701318"/>
              <a:gd name="connsiteY1" fmla="*/ 532289 h 1801140"/>
              <a:gd name="connsiteX2" fmla="*/ 1490358 w 1701318"/>
              <a:gd name="connsiteY2" fmla="*/ 1567712 h 1801140"/>
              <a:gd name="connsiteX3" fmla="*/ 281805 w 1701318"/>
              <a:gd name="connsiteY3" fmla="*/ 1592925 h 1801140"/>
              <a:gd name="connsiteX4" fmla="*/ 225214 w 1701318"/>
              <a:gd name="connsiteY4" fmla="*/ 125515 h 1801140"/>
              <a:gd name="connsiteX0" fmla="*/ 258938 w 1735042"/>
              <a:gd name="connsiteY0" fmla="*/ 125515 h 1801140"/>
              <a:gd name="connsiteX1" fmla="*/ 1470294 w 1735042"/>
              <a:gd name="connsiteY1" fmla="*/ 532289 h 1801140"/>
              <a:gd name="connsiteX2" fmla="*/ 1524082 w 1735042"/>
              <a:gd name="connsiteY2" fmla="*/ 1567712 h 1801140"/>
              <a:gd name="connsiteX3" fmla="*/ 315529 w 1735042"/>
              <a:gd name="connsiteY3" fmla="*/ 1592925 h 1801140"/>
              <a:gd name="connsiteX4" fmla="*/ 258938 w 1735042"/>
              <a:gd name="connsiteY4" fmla="*/ 125515 h 1801140"/>
              <a:gd name="connsiteX0" fmla="*/ 258938 w 1735042"/>
              <a:gd name="connsiteY0" fmla="*/ 125515 h 1764839"/>
              <a:gd name="connsiteX1" fmla="*/ 1470294 w 1735042"/>
              <a:gd name="connsiteY1" fmla="*/ 532289 h 1764839"/>
              <a:gd name="connsiteX2" fmla="*/ 1524082 w 1735042"/>
              <a:gd name="connsiteY2" fmla="*/ 1567712 h 1764839"/>
              <a:gd name="connsiteX3" fmla="*/ 315529 w 1735042"/>
              <a:gd name="connsiteY3" fmla="*/ 1592925 h 1764839"/>
              <a:gd name="connsiteX4" fmla="*/ 258938 w 1735042"/>
              <a:gd name="connsiteY4" fmla="*/ 125515 h 1764839"/>
              <a:gd name="connsiteX0" fmla="*/ 258938 w 1735042"/>
              <a:gd name="connsiteY0" fmla="*/ 125515 h 1757467"/>
              <a:gd name="connsiteX1" fmla="*/ 1470294 w 1735042"/>
              <a:gd name="connsiteY1" fmla="*/ 532289 h 1757467"/>
              <a:gd name="connsiteX2" fmla="*/ 1524082 w 1735042"/>
              <a:gd name="connsiteY2" fmla="*/ 1567712 h 1757467"/>
              <a:gd name="connsiteX3" fmla="*/ 315529 w 1735042"/>
              <a:gd name="connsiteY3" fmla="*/ 1592925 h 1757467"/>
              <a:gd name="connsiteX4" fmla="*/ 258938 w 1735042"/>
              <a:gd name="connsiteY4" fmla="*/ 125515 h 1757467"/>
              <a:gd name="connsiteX0" fmla="*/ 258938 w 1735042"/>
              <a:gd name="connsiteY0" fmla="*/ 125515 h 1782744"/>
              <a:gd name="connsiteX1" fmla="*/ 1470294 w 1735042"/>
              <a:gd name="connsiteY1" fmla="*/ 532289 h 1782744"/>
              <a:gd name="connsiteX2" fmla="*/ 1524082 w 1735042"/>
              <a:gd name="connsiteY2" fmla="*/ 1567712 h 1782744"/>
              <a:gd name="connsiteX3" fmla="*/ 315529 w 1735042"/>
              <a:gd name="connsiteY3" fmla="*/ 1592925 h 1782744"/>
              <a:gd name="connsiteX4" fmla="*/ 258938 w 1735042"/>
              <a:gd name="connsiteY4" fmla="*/ 125515 h 1782744"/>
              <a:gd name="connsiteX0" fmla="*/ 258938 w 1735042"/>
              <a:gd name="connsiteY0" fmla="*/ 125515 h 1802774"/>
              <a:gd name="connsiteX1" fmla="*/ 1470294 w 1735042"/>
              <a:gd name="connsiteY1" fmla="*/ 532289 h 1802774"/>
              <a:gd name="connsiteX2" fmla="*/ 1524082 w 1735042"/>
              <a:gd name="connsiteY2" fmla="*/ 1567712 h 1802774"/>
              <a:gd name="connsiteX3" fmla="*/ 315529 w 1735042"/>
              <a:gd name="connsiteY3" fmla="*/ 1592925 h 1802774"/>
              <a:gd name="connsiteX4" fmla="*/ 258938 w 1735042"/>
              <a:gd name="connsiteY4" fmla="*/ 125515 h 1802774"/>
              <a:gd name="connsiteX0" fmla="*/ 258938 w 1735042"/>
              <a:gd name="connsiteY0" fmla="*/ 125515 h 1773855"/>
              <a:gd name="connsiteX1" fmla="*/ 1470294 w 1735042"/>
              <a:gd name="connsiteY1" fmla="*/ 532289 h 1773855"/>
              <a:gd name="connsiteX2" fmla="*/ 1524082 w 1735042"/>
              <a:gd name="connsiteY2" fmla="*/ 1567712 h 1773855"/>
              <a:gd name="connsiteX3" fmla="*/ 315529 w 1735042"/>
              <a:gd name="connsiteY3" fmla="*/ 1592925 h 1773855"/>
              <a:gd name="connsiteX4" fmla="*/ 258938 w 1735042"/>
              <a:gd name="connsiteY4" fmla="*/ 125515 h 1773855"/>
              <a:gd name="connsiteX0" fmla="*/ 258938 w 1735042"/>
              <a:gd name="connsiteY0" fmla="*/ 125515 h 1782291"/>
              <a:gd name="connsiteX1" fmla="*/ 1470294 w 1735042"/>
              <a:gd name="connsiteY1" fmla="*/ 532289 h 1782291"/>
              <a:gd name="connsiteX2" fmla="*/ 1524082 w 1735042"/>
              <a:gd name="connsiteY2" fmla="*/ 1567712 h 1782291"/>
              <a:gd name="connsiteX3" fmla="*/ 315529 w 1735042"/>
              <a:gd name="connsiteY3" fmla="*/ 1592925 h 1782291"/>
              <a:gd name="connsiteX4" fmla="*/ 258938 w 1735042"/>
              <a:gd name="connsiteY4" fmla="*/ 125515 h 1782291"/>
              <a:gd name="connsiteX0" fmla="*/ 258938 w 1735042"/>
              <a:gd name="connsiteY0" fmla="*/ 141884 h 1798660"/>
              <a:gd name="connsiteX1" fmla="*/ 1470294 w 1735042"/>
              <a:gd name="connsiteY1" fmla="*/ 548658 h 1798660"/>
              <a:gd name="connsiteX2" fmla="*/ 1524082 w 1735042"/>
              <a:gd name="connsiteY2" fmla="*/ 1584081 h 1798660"/>
              <a:gd name="connsiteX3" fmla="*/ 315529 w 1735042"/>
              <a:gd name="connsiteY3" fmla="*/ 1609294 h 1798660"/>
              <a:gd name="connsiteX4" fmla="*/ 258938 w 1735042"/>
              <a:gd name="connsiteY4" fmla="*/ 141884 h 1798660"/>
              <a:gd name="connsiteX0" fmla="*/ 258938 w 1735042"/>
              <a:gd name="connsiteY0" fmla="*/ 96307 h 1753083"/>
              <a:gd name="connsiteX1" fmla="*/ 1470294 w 1735042"/>
              <a:gd name="connsiteY1" fmla="*/ 503081 h 1753083"/>
              <a:gd name="connsiteX2" fmla="*/ 1524082 w 1735042"/>
              <a:gd name="connsiteY2" fmla="*/ 1538504 h 1753083"/>
              <a:gd name="connsiteX3" fmla="*/ 315529 w 1735042"/>
              <a:gd name="connsiteY3" fmla="*/ 1563717 h 1753083"/>
              <a:gd name="connsiteX4" fmla="*/ 258938 w 1735042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9249 h 1744287"/>
              <a:gd name="connsiteX1" fmla="*/ 1484790 w 1741059"/>
              <a:gd name="connsiteY1" fmla="*/ 506023 h 1744287"/>
              <a:gd name="connsiteX2" fmla="*/ 1519528 w 1741059"/>
              <a:gd name="connsiteY2" fmla="*/ 1522396 h 1744287"/>
              <a:gd name="connsiteX3" fmla="*/ 330025 w 1741059"/>
              <a:gd name="connsiteY3" fmla="*/ 1566659 h 1744287"/>
              <a:gd name="connsiteX4" fmla="*/ 273434 w 1741059"/>
              <a:gd name="connsiteY4" fmla="*/ 99249 h 1744287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8866 w 1746491"/>
              <a:gd name="connsiteY0" fmla="*/ 102264 h 1747302"/>
              <a:gd name="connsiteX1" fmla="*/ 1490222 w 1746491"/>
              <a:gd name="connsiteY1" fmla="*/ 509038 h 1747302"/>
              <a:gd name="connsiteX2" fmla="*/ 1524960 w 1746491"/>
              <a:gd name="connsiteY2" fmla="*/ 1525411 h 1747302"/>
              <a:gd name="connsiteX3" fmla="*/ 335457 w 1746491"/>
              <a:gd name="connsiteY3" fmla="*/ 1569674 h 1747302"/>
              <a:gd name="connsiteX4" fmla="*/ 278866 w 1746491"/>
              <a:gd name="connsiteY4" fmla="*/ 102264 h 1747302"/>
              <a:gd name="connsiteX0" fmla="*/ 268885 w 1736510"/>
              <a:gd name="connsiteY0" fmla="*/ 162029 h 1807067"/>
              <a:gd name="connsiteX1" fmla="*/ 1480241 w 1736510"/>
              <a:gd name="connsiteY1" fmla="*/ 568803 h 1807067"/>
              <a:gd name="connsiteX2" fmla="*/ 1514979 w 1736510"/>
              <a:gd name="connsiteY2" fmla="*/ 1585176 h 1807067"/>
              <a:gd name="connsiteX3" fmla="*/ 325476 w 1736510"/>
              <a:gd name="connsiteY3" fmla="*/ 1629439 h 1807067"/>
              <a:gd name="connsiteX4" fmla="*/ 268885 w 1736510"/>
              <a:gd name="connsiteY4" fmla="*/ 162029 h 1807067"/>
              <a:gd name="connsiteX0" fmla="*/ 274505 w 1742130"/>
              <a:gd name="connsiteY0" fmla="*/ 102246 h 1747284"/>
              <a:gd name="connsiteX1" fmla="*/ 1485861 w 1742130"/>
              <a:gd name="connsiteY1" fmla="*/ 509020 h 1747284"/>
              <a:gd name="connsiteX2" fmla="*/ 1520599 w 1742130"/>
              <a:gd name="connsiteY2" fmla="*/ 1525393 h 1747284"/>
              <a:gd name="connsiteX3" fmla="*/ 331096 w 1742130"/>
              <a:gd name="connsiteY3" fmla="*/ 1569656 h 1747284"/>
              <a:gd name="connsiteX4" fmla="*/ 274505 w 1742130"/>
              <a:gd name="connsiteY4" fmla="*/ 102246 h 1747284"/>
              <a:gd name="connsiteX0" fmla="*/ 267112 w 1734737"/>
              <a:gd name="connsiteY0" fmla="*/ 190362 h 1835400"/>
              <a:gd name="connsiteX1" fmla="*/ 1478468 w 1734737"/>
              <a:gd name="connsiteY1" fmla="*/ 597136 h 1835400"/>
              <a:gd name="connsiteX2" fmla="*/ 1513206 w 1734737"/>
              <a:gd name="connsiteY2" fmla="*/ 1613509 h 1835400"/>
              <a:gd name="connsiteX3" fmla="*/ 323703 w 1734737"/>
              <a:gd name="connsiteY3" fmla="*/ 1657772 h 1835400"/>
              <a:gd name="connsiteX4" fmla="*/ 267112 w 1734737"/>
              <a:gd name="connsiteY4" fmla="*/ 190362 h 1835400"/>
              <a:gd name="connsiteX0" fmla="*/ 273297 w 1740922"/>
              <a:gd name="connsiteY0" fmla="*/ 106061 h 1751099"/>
              <a:gd name="connsiteX1" fmla="*/ 1484653 w 1740922"/>
              <a:gd name="connsiteY1" fmla="*/ 512835 h 1751099"/>
              <a:gd name="connsiteX2" fmla="*/ 1519391 w 1740922"/>
              <a:gd name="connsiteY2" fmla="*/ 1529208 h 1751099"/>
              <a:gd name="connsiteX3" fmla="*/ 329888 w 1740922"/>
              <a:gd name="connsiteY3" fmla="*/ 1573471 h 1751099"/>
              <a:gd name="connsiteX4" fmla="*/ 273297 w 1740922"/>
              <a:gd name="connsiteY4" fmla="*/ 106061 h 1751099"/>
              <a:gd name="connsiteX0" fmla="*/ 273297 w 1729435"/>
              <a:gd name="connsiteY0" fmla="*/ 106061 h 1751099"/>
              <a:gd name="connsiteX1" fmla="*/ 1484653 w 1729435"/>
              <a:gd name="connsiteY1" fmla="*/ 512835 h 1751099"/>
              <a:gd name="connsiteX2" fmla="*/ 1519391 w 1729435"/>
              <a:gd name="connsiteY2" fmla="*/ 1529208 h 1751099"/>
              <a:gd name="connsiteX3" fmla="*/ 329888 w 1729435"/>
              <a:gd name="connsiteY3" fmla="*/ 1573471 h 1751099"/>
              <a:gd name="connsiteX4" fmla="*/ 273297 w 1729435"/>
              <a:gd name="connsiteY4" fmla="*/ 106061 h 1751099"/>
              <a:gd name="connsiteX0" fmla="*/ 260732 w 1716870"/>
              <a:gd name="connsiteY0" fmla="*/ 106061 h 1751099"/>
              <a:gd name="connsiteX1" fmla="*/ 1472088 w 1716870"/>
              <a:gd name="connsiteY1" fmla="*/ 512835 h 1751099"/>
              <a:gd name="connsiteX2" fmla="*/ 1506826 w 1716870"/>
              <a:gd name="connsiteY2" fmla="*/ 1529208 h 1751099"/>
              <a:gd name="connsiteX3" fmla="*/ 317323 w 1716870"/>
              <a:gd name="connsiteY3" fmla="*/ 1573471 h 1751099"/>
              <a:gd name="connsiteX4" fmla="*/ 260732 w 1716870"/>
              <a:gd name="connsiteY4" fmla="*/ 106061 h 1751099"/>
              <a:gd name="connsiteX0" fmla="*/ 261454 w 1717592"/>
              <a:gd name="connsiteY0" fmla="*/ 90485 h 1735523"/>
              <a:gd name="connsiteX1" fmla="*/ 1472810 w 1717592"/>
              <a:gd name="connsiteY1" fmla="*/ 497259 h 1735523"/>
              <a:gd name="connsiteX2" fmla="*/ 1507548 w 1717592"/>
              <a:gd name="connsiteY2" fmla="*/ 1513632 h 1735523"/>
              <a:gd name="connsiteX3" fmla="*/ 318045 w 1717592"/>
              <a:gd name="connsiteY3" fmla="*/ 1557895 h 1735523"/>
              <a:gd name="connsiteX4" fmla="*/ 261454 w 1717592"/>
              <a:gd name="connsiteY4" fmla="*/ 90485 h 1735523"/>
              <a:gd name="connsiteX0" fmla="*/ 274572 w 1711660"/>
              <a:gd name="connsiteY0" fmla="*/ 91734 h 1727247"/>
              <a:gd name="connsiteX1" fmla="*/ 1466878 w 1711660"/>
              <a:gd name="connsiteY1" fmla="*/ 488983 h 1727247"/>
              <a:gd name="connsiteX2" fmla="*/ 1501616 w 1711660"/>
              <a:gd name="connsiteY2" fmla="*/ 1505356 h 1727247"/>
              <a:gd name="connsiteX3" fmla="*/ 312113 w 1711660"/>
              <a:gd name="connsiteY3" fmla="*/ 1549619 h 1727247"/>
              <a:gd name="connsiteX4" fmla="*/ 274572 w 1711660"/>
              <a:gd name="connsiteY4" fmla="*/ 91734 h 1727247"/>
              <a:gd name="connsiteX0" fmla="*/ 273992 w 1711080"/>
              <a:gd name="connsiteY0" fmla="*/ 107394 h 1742907"/>
              <a:gd name="connsiteX1" fmla="*/ 1466298 w 1711080"/>
              <a:gd name="connsiteY1" fmla="*/ 504643 h 1742907"/>
              <a:gd name="connsiteX2" fmla="*/ 1501036 w 1711080"/>
              <a:gd name="connsiteY2" fmla="*/ 1521016 h 1742907"/>
              <a:gd name="connsiteX3" fmla="*/ 311533 w 1711080"/>
              <a:gd name="connsiteY3" fmla="*/ 1565279 h 1742907"/>
              <a:gd name="connsiteX4" fmla="*/ 273992 w 1711080"/>
              <a:gd name="connsiteY4" fmla="*/ 107394 h 1742907"/>
              <a:gd name="connsiteX0" fmla="*/ 273992 w 1722567"/>
              <a:gd name="connsiteY0" fmla="*/ 107394 h 1742907"/>
              <a:gd name="connsiteX1" fmla="*/ 1466298 w 1722567"/>
              <a:gd name="connsiteY1" fmla="*/ 504643 h 1742907"/>
              <a:gd name="connsiteX2" fmla="*/ 1501036 w 1722567"/>
              <a:gd name="connsiteY2" fmla="*/ 1521016 h 1742907"/>
              <a:gd name="connsiteX3" fmla="*/ 311533 w 1722567"/>
              <a:gd name="connsiteY3" fmla="*/ 1565279 h 1742907"/>
              <a:gd name="connsiteX4" fmla="*/ 273992 w 1722567"/>
              <a:gd name="connsiteY4" fmla="*/ 107394 h 1742907"/>
              <a:gd name="connsiteX0" fmla="*/ 282397 w 1730972"/>
              <a:gd name="connsiteY0" fmla="*/ 107394 h 1742907"/>
              <a:gd name="connsiteX1" fmla="*/ 1474703 w 1730972"/>
              <a:gd name="connsiteY1" fmla="*/ 504643 h 1742907"/>
              <a:gd name="connsiteX2" fmla="*/ 1509441 w 1730972"/>
              <a:gd name="connsiteY2" fmla="*/ 1521016 h 1742907"/>
              <a:gd name="connsiteX3" fmla="*/ 319938 w 1730972"/>
              <a:gd name="connsiteY3" fmla="*/ 1565279 h 1742907"/>
              <a:gd name="connsiteX4" fmla="*/ 282397 w 1730972"/>
              <a:gd name="connsiteY4" fmla="*/ 107394 h 1742907"/>
              <a:gd name="connsiteX0" fmla="*/ 282397 w 1730972"/>
              <a:gd name="connsiteY0" fmla="*/ 107394 h 1758441"/>
              <a:gd name="connsiteX1" fmla="*/ 1474703 w 1730972"/>
              <a:gd name="connsiteY1" fmla="*/ 504643 h 1758441"/>
              <a:gd name="connsiteX2" fmla="*/ 1509441 w 1730972"/>
              <a:gd name="connsiteY2" fmla="*/ 1521016 h 1758441"/>
              <a:gd name="connsiteX3" fmla="*/ 319938 w 1730972"/>
              <a:gd name="connsiteY3" fmla="*/ 1565279 h 1758441"/>
              <a:gd name="connsiteX4" fmla="*/ 282397 w 1730972"/>
              <a:gd name="connsiteY4" fmla="*/ 107394 h 1758441"/>
              <a:gd name="connsiteX0" fmla="*/ 282397 w 1730972"/>
              <a:gd name="connsiteY0" fmla="*/ 107394 h 1774904"/>
              <a:gd name="connsiteX1" fmla="*/ 1474703 w 1730972"/>
              <a:gd name="connsiteY1" fmla="*/ 504643 h 1774904"/>
              <a:gd name="connsiteX2" fmla="*/ 1509441 w 1730972"/>
              <a:gd name="connsiteY2" fmla="*/ 1521016 h 1774904"/>
              <a:gd name="connsiteX3" fmla="*/ 319938 w 1730972"/>
              <a:gd name="connsiteY3" fmla="*/ 1565279 h 1774904"/>
              <a:gd name="connsiteX4" fmla="*/ 282397 w 1730972"/>
              <a:gd name="connsiteY4" fmla="*/ 107394 h 1774904"/>
              <a:gd name="connsiteX0" fmla="*/ 282397 w 1730972"/>
              <a:gd name="connsiteY0" fmla="*/ 107394 h 1749266"/>
              <a:gd name="connsiteX1" fmla="*/ 1474703 w 1730972"/>
              <a:gd name="connsiteY1" fmla="*/ 504643 h 1749266"/>
              <a:gd name="connsiteX2" fmla="*/ 1509441 w 1730972"/>
              <a:gd name="connsiteY2" fmla="*/ 1521016 h 1749266"/>
              <a:gd name="connsiteX3" fmla="*/ 319938 w 1730972"/>
              <a:gd name="connsiteY3" fmla="*/ 1565279 h 1749266"/>
              <a:gd name="connsiteX4" fmla="*/ 282397 w 1730972"/>
              <a:gd name="connsiteY4" fmla="*/ 107394 h 1749266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314897 w 1756379"/>
              <a:gd name="connsiteY0" fmla="*/ 48351 h 1686661"/>
              <a:gd name="connsiteX1" fmla="*/ 1494503 w 1756379"/>
              <a:gd name="connsiteY1" fmla="*/ 451950 h 1686661"/>
              <a:gd name="connsiteX2" fmla="*/ 1541941 w 1756379"/>
              <a:gd name="connsiteY2" fmla="*/ 1461973 h 1686661"/>
              <a:gd name="connsiteX3" fmla="*/ 352438 w 1756379"/>
              <a:gd name="connsiteY3" fmla="*/ 1506236 h 1686661"/>
              <a:gd name="connsiteX4" fmla="*/ 314897 w 1756379"/>
              <a:gd name="connsiteY4" fmla="*/ 48351 h 1686661"/>
              <a:gd name="connsiteX0" fmla="*/ 314897 w 1756379"/>
              <a:gd name="connsiteY0" fmla="*/ 112516 h 1750826"/>
              <a:gd name="connsiteX1" fmla="*/ 1494503 w 1756379"/>
              <a:gd name="connsiteY1" fmla="*/ 516115 h 1750826"/>
              <a:gd name="connsiteX2" fmla="*/ 1541941 w 1756379"/>
              <a:gd name="connsiteY2" fmla="*/ 1526138 h 1750826"/>
              <a:gd name="connsiteX3" fmla="*/ 352438 w 1756379"/>
              <a:gd name="connsiteY3" fmla="*/ 1570401 h 1750826"/>
              <a:gd name="connsiteX4" fmla="*/ 314897 w 1756379"/>
              <a:gd name="connsiteY4" fmla="*/ 112516 h 1750826"/>
              <a:gd name="connsiteX0" fmla="*/ 304129 w 1745611"/>
              <a:gd name="connsiteY0" fmla="*/ 121341 h 1759651"/>
              <a:gd name="connsiteX1" fmla="*/ 1483735 w 1745611"/>
              <a:gd name="connsiteY1" fmla="*/ 524940 h 1759651"/>
              <a:gd name="connsiteX2" fmla="*/ 1531173 w 1745611"/>
              <a:gd name="connsiteY2" fmla="*/ 1534963 h 1759651"/>
              <a:gd name="connsiteX3" fmla="*/ 341670 w 1745611"/>
              <a:gd name="connsiteY3" fmla="*/ 1579226 h 1759651"/>
              <a:gd name="connsiteX4" fmla="*/ 304129 w 1745611"/>
              <a:gd name="connsiteY4" fmla="*/ 121341 h 1759651"/>
              <a:gd name="connsiteX0" fmla="*/ 305324 w 1746806"/>
              <a:gd name="connsiteY0" fmla="*/ 117152 h 1755462"/>
              <a:gd name="connsiteX1" fmla="*/ 1484930 w 1746806"/>
              <a:gd name="connsiteY1" fmla="*/ 520751 h 1755462"/>
              <a:gd name="connsiteX2" fmla="*/ 1532368 w 1746806"/>
              <a:gd name="connsiteY2" fmla="*/ 1530774 h 1755462"/>
              <a:gd name="connsiteX3" fmla="*/ 342865 w 1746806"/>
              <a:gd name="connsiteY3" fmla="*/ 1575037 h 1755462"/>
              <a:gd name="connsiteX4" fmla="*/ 305324 w 1746806"/>
              <a:gd name="connsiteY4" fmla="*/ 117152 h 1755462"/>
              <a:gd name="connsiteX0" fmla="*/ 288763 w 1730245"/>
              <a:gd name="connsiteY0" fmla="*/ 117152 h 1755462"/>
              <a:gd name="connsiteX1" fmla="*/ 1468369 w 1730245"/>
              <a:gd name="connsiteY1" fmla="*/ 520751 h 1755462"/>
              <a:gd name="connsiteX2" fmla="*/ 1515807 w 1730245"/>
              <a:gd name="connsiteY2" fmla="*/ 1530774 h 1755462"/>
              <a:gd name="connsiteX3" fmla="*/ 326304 w 1730245"/>
              <a:gd name="connsiteY3" fmla="*/ 1575037 h 1755462"/>
              <a:gd name="connsiteX4" fmla="*/ 288763 w 1730245"/>
              <a:gd name="connsiteY4" fmla="*/ 117152 h 1755462"/>
              <a:gd name="connsiteX0" fmla="*/ 288763 w 1739798"/>
              <a:gd name="connsiteY0" fmla="*/ 117152 h 1755462"/>
              <a:gd name="connsiteX1" fmla="*/ 1468369 w 1739798"/>
              <a:gd name="connsiteY1" fmla="*/ 520751 h 1755462"/>
              <a:gd name="connsiteX2" fmla="*/ 1515807 w 1739798"/>
              <a:gd name="connsiteY2" fmla="*/ 1530774 h 1755462"/>
              <a:gd name="connsiteX3" fmla="*/ 326304 w 1739798"/>
              <a:gd name="connsiteY3" fmla="*/ 1575037 h 1755462"/>
              <a:gd name="connsiteX4" fmla="*/ 288763 w 1739798"/>
              <a:gd name="connsiteY4" fmla="*/ 117152 h 1755462"/>
              <a:gd name="connsiteX0" fmla="*/ 282179 w 1733214"/>
              <a:gd name="connsiteY0" fmla="*/ 112168 h 1748138"/>
              <a:gd name="connsiteX1" fmla="*/ 1461785 w 1733214"/>
              <a:gd name="connsiteY1" fmla="*/ 515767 h 1748138"/>
              <a:gd name="connsiteX2" fmla="*/ 1509223 w 1733214"/>
              <a:gd name="connsiteY2" fmla="*/ 1525790 h 1748138"/>
              <a:gd name="connsiteX3" fmla="*/ 343532 w 1733214"/>
              <a:gd name="connsiteY3" fmla="*/ 1565290 h 1748138"/>
              <a:gd name="connsiteX4" fmla="*/ 282179 w 1733214"/>
              <a:gd name="connsiteY4" fmla="*/ 112168 h 1748138"/>
              <a:gd name="connsiteX0" fmla="*/ 296424 w 1747459"/>
              <a:gd name="connsiteY0" fmla="*/ 112168 h 1748138"/>
              <a:gd name="connsiteX1" fmla="*/ 1476030 w 1747459"/>
              <a:gd name="connsiteY1" fmla="*/ 515767 h 1748138"/>
              <a:gd name="connsiteX2" fmla="*/ 1523468 w 1747459"/>
              <a:gd name="connsiteY2" fmla="*/ 1525790 h 1748138"/>
              <a:gd name="connsiteX3" fmla="*/ 357777 w 1747459"/>
              <a:gd name="connsiteY3" fmla="*/ 1565290 h 1748138"/>
              <a:gd name="connsiteX4" fmla="*/ 296424 w 1747459"/>
              <a:gd name="connsiteY4" fmla="*/ 112168 h 1748138"/>
              <a:gd name="connsiteX0" fmla="*/ 296424 w 1747459"/>
              <a:gd name="connsiteY0" fmla="*/ 112168 h 1755230"/>
              <a:gd name="connsiteX1" fmla="*/ 1476030 w 1747459"/>
              <a:gd name="connsiteY1" fmla="*/ 515767 h 1755230"/>
              <a:gd name="connsiteX2" fmla="*/ 1523468 w 1747459"/>
              <a:gd name="connsiteY2" fmla="*/ 1525790 h 1755230"/>
              <a:gd name="connsiteX3" fmla="*/ 357777 w 1747459"/>
              <a:gd name="connsiteY3" fmla="*/ 1565290 h 1755230"/>
              <a:gd name="connsiteX4" fmla="*/ 296424 w 1747459"/>
              <a:gd name="connsiteY4" fmla="*/ 112168 h 1755230"/>
              <a:gd name="connsiteX0" fmla="*/ 287124 w 1651585"/>
              <a:gd name="connsiteY0" fmla="*/ 314860 h 1957922"/>
              <a:gd name="connsiteX1" fmla="*/ 1276230 w 1651585"/>
              <a:gd name="connsiteY1" fmla="*/ 346984 h 1957922"/>
              <a:gd name="connsiteX2" fmla="*/ 1514168 w 1651585"/>
              <a:gd name="connsiteY2" fmla="*/ 1728482 h 1957922"/>
              <a:gd name="connsiteX3" fmla="*/ 348477 w 1651585"/>
              <a:gd name="connsiteY3" fmla="*/ 1767982 h 1957922"/>
              <a:gd name="connsiteX4" fmla="*/ 287124 w 1651585"/>
              <a:gd name="connsiteY4" fmla="*/ 314860 h 1957922"/>
              <a:gd name="connsiteX0" fmla="*/ 146098 w 1767734"/>
              <a:gd name="connsiteY0" fmla="*/ 693073 h 1831310"/>
              <a:gd name="connsiteX1" fmla="*/ 1392379 w 1767734"/>
              <a:gd name="connsiteY1" fmla="*/ 220372 h 1831310"/>
              <a:gd name="connsiteX2" fmla="*/ 1630317 w 1767734"/>
              <a:gd name="connsiteY2" fmla="*/ 1601870 h 1831310"/>
              <a:gd name="connsiteX3" fmla="*/ 464626 w 1767734"/>
              <a:gd name="connsiteY3" fmla="*/ 1641370 h 1831310"/>
              <a:gd name="connsiteX4" fmla="*/ 146098 w 1767734"/>
              <a:gd name="connsiteY4" fmla="*/ 693073 h 1831310"/>
              <a:gd name="connsiteX0" fmla="*/ 146098 w 1767734"/>
              <a:gd name="connsiteY0" fmla="*/ 597520 h 1735757"/>
              <a:gd name="connsiteX1" fmla="*/ 1392379 w 1767734"/>
              <a:gd name="connsiteY1" fmla="*/ 124819 h 1735757"/>
              <a:gd name="connsiteX2" fmla="*/ 1630317 w 1767734"/>
              <a:gd name="connsiteY2" fmla="*/ 1506317 h 1735757"/>
              <a:gd name="connsiteX3" fmla="*/ 464626 w 1767734"/>
              <a:gd name="connsiteY3" fmla="*/ 1545817 h 1735757"/>
              <a:gd name="connsiteX4" fmla="*/ 146098 w 1767734"/>
              <a:gd name="connsiteY4" fmla="*/ 597520 h 1735757"/>
              <a:gd name="connsiteX0" fmla="*/ 142021 w 1773182"/>
              <a:gd name="connsiteY0" fmla="*/ 581033 h 1738320"/>
              <a:gd name="connsiteX1" fmla="*/ 1397827 w 1773182"/>
              <a:gd name="connsiteY1" fmla="*/ 127382 h 1738320"/>
              <a:gd name="connsiteX2" fmla="*/ 1635765 w 1773182"/>
              <a:gd name="connsiteY2" fmla="*/ 1508880 h 1738320"/>
              <a:gd name="connsiteX3" fmla="*/ 470074 w 1773182"/>
              <a:gd name="connsiteY3" fmla="*/ 1548380 h 1738320"/>
              <a:gd name="connsiteX4" fmla="*/ 142021 w 1773182"/>
              <a:gd name="connsiteY4" fmla="*/ 581033 h 1738320"/>
              <a:gd name="connsiteX0" fmla="*/ 142021 w 1682204"/>
              <a:gd name="connsiteY0" fmla="*/ 581033 h 1708044"/>
              <a:gd name="connsiteX1" fmla="*/ 1397827 w 1682204"/>
              <a:gd name="connsiteY1" fmla="*/ 127382 h 1708044"/>
              <a:gd name="connsiteX2" fmla="*/ 1473840 w 1682204"/>
              <a:gd name="connsiteY2" fmla="*/ 1442205 h 1708044"/>
              <a:gd name="connsiteX3" fmla="*/ 470074 w 1682204"/>
              <a:gd name="connsiteY3" fmla="*/ 1548380 h 1708044"/>
              <a:gd name="connsiteX4" fmla="*/ 142021 w 1682204"/>
              <a:gd name="connsiteY4" fmla="*/ 581033 h 1708044"/>
              <a:gd name="connsiteX0" fmla="*/ 142021 w 1710397"/>
              <a:gd name="connsiteY0" fmla="*/ 581033 h 1708044"/>
              <a:gd name="connsiteX1" fmla="*/ 1397827 w 1710397"/>
              <a:gd name="connsiteY1" fmla="*/ 127382 h 1708044"/>
              <a:gd name="connsiteX2" fmla="*/ 1473840 w 1710397"/>
              <a:gd name="connsiteY2" fmla="*/ 1442205 h 1708044"/>
              <a:gd name="connsiteX3" fmla="*/ 470074 w 1710397"/>
              <a:gd name="connsiteY3" fmla="*/ 1548380 h 1708044"/>
              <a:gd name="connsiteX4" fmla="*/ 142021 w 1710397"/>
              <a:gd name="connsiteY4" fmla="*/ 581033 h 1708044"/>
              <a:gd name="connsiteX0" fmla="*/ 313243 w 1881619"/>
              <a:gd name="connsiteY0" fmla="*/ 582632 h 1758263"/>
              <a:gd name="connsiteX1" fmla="*/ 1569049 w 1881619"/>
              <a:gd name="connsiteY1" fmla="*/ 128981 h 1758263"/>
              <a:gd name="connsiteX2" fmla="*/ 1645062 w 1881619"/>
              <a:gd name="connsiteY2" fmla="*/ 1443804 h 1758263"/>
              <a:gd name="connsiteX3" fmla="*/ 355546 w 1881619"/>
              <a:gd name="connsiteY3" fmla="*/ 1626179 h 1758263"/>
              <a:gd name="connsiteX4" fmla="*/ 313243 w 1881619"/>
              <a:gd name="connsiteY4" fmla="*/ 582632 h 1758263"/>
              <a:gd name="connsiteX0" fmla="*/ 139893 w 1708269"/>
              <a:gd name="connsiteY0" fmla="*/ 582632 h 1758263"/>
              <a:gd name="connsiteX1" fmla="*/ 1395699 w 1708269"/>
              <a:gd name="connsiteY1" fmla="*/ 128981 h 1758263"/>
              <a:gd name="connsiteX2" fmla="*/ 1471712 w 1708269"/>
              <a:gd name="connsiteY2" fmla="*/ 1443804 h 1758263"/>
              <a:gd name="connsiteX3" fmla="*/ 182196 w 1708269"/>
              <a:gd name="connsiteY3" fmla="*/ 1626179 h 1758263"/>
              <a:gd name="connsiteX4" fmla="*/ 139893 w 1708269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37678"/>
              <a:gd name="connsiteX1" fmla="*/ 1434470 w 1747040"/>
              <a:gd name="connsiteY1" fmla="*/ 128981 h 1737678"/>
              <a:gd name="connsiteX2" fmla="*/ 1510483 w 1747040"/>
              <a:gd name="connsiteY2" fmla="*/ 1443804 h 1737678"/>
              <a:gd name="connsiteX3" fmla="*/ 220967 w 1747040"/>
              <a:gd name="connsiteY3" fmla="*/ 1626179 h 1737678"/>
              <a:gd name="connsiteX4" fmla="*/ 178664 w 1747040"/>
              <a:gd name="connsiteY4" fmla="*/ 582632 h 1737678"/>
              <a:gd name="connsiteX0" fmla="*/ 178664 w 1723429"/>
              <a:gd name="connsiteY0" fmla="*/ 582632 h 1737678"/>
              <a:gd name="connsiteX1" fmla="*/ 1434470 w 1723429"/>
              <a:gd name="connsiteY1" fmla="*/ 128981 h 1737678"/>
              <a:gd name="connsiteX2" fmla="*/ 1510483 w 1723429"/>
              <a:gd name="connsiteY2" fmla="*/ 1443804 h 1737678"/>
              <a:gd name="connsiteX3" fmla="*/ 220967 w 1723429"/>
              <a:gd name="connsiteY3" fmla="*/ 1626179 h 1737678"/>
              <a:gd name="connsiteX4" fmla="*/ 178664 w 1723429"/>
              <a:gd name="connsiteY4" fmla="*/ 582632 h 1737678"/>
              <a:gd name="connsiteX0" fmla="*/ 178664 w 1723429"/>
              <a:gd name="connsiteY0" fmla="*/ 582632 h 1764261"/>
              <a:gd name="connsiteX1" fmla="*/ 1434470 w 1723429"/>
              <a:gd name="connsiteY1" fmla="*/ 128981 h 1764261"/>
              <a:gd name="connsiteX2" fmla="*/ 1510483 w 1723429"/>
              <a:gd name="connsiteY2" fmla="*/ 1443804 h 1764261"/>
              <a:gd name="connsiteX3" fmla="*/ 220967 w 1723429"/>
              <a:gd name="connsiteY3" fmla="*/ 1626179 h 1764261"/>
              <a:gd name="connsiteX4" fmla="*/ 178664 w 1723429"/>
              <a:gd name="connsiteY4" fmla="*/ 582632 h 1764261"/>
              <a:gd name="connsiteX0" fmla="*/ 178664 w 1725738"/>
              <a:gd name="connsiteY0" fmla="*/ 582632 h 1764261"/>
              <a:gd name="connsiteX1" fmla="*/ 1434470 w 1725738"/>
              <a:gd name="connsiteY1" fmla="*/ 128981 h 1764261"/>
              <a:gd name="connsiteX2" fmla="*/ 1510483 w 1725738"/>
              <a:gd name="connsiteY2" fmla="*/ 1443804 h 1764261"/>
              <a:gd name="connsiteX3" fmla="*/ 220967 w 1725738"/>
              <a:gd name="connsiteY3" fmla="*/ 1626179 h 1764261"/>
              <a:gd name="connsiteX4" fmla="*/ 178664 w 1725738"/>
              <a:gd name="connsiteY4" fmla="*/ 582632 h 176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38" h="1764261">
                <a:moveTo>
                  <a:pt x="178664" y="582632"/>
                </a:moveTo>
                <a:cubicBezTo>
                  <a:pt x="380915" y="333099"/>
                  <a:pt x="960088" y="-260610"/>
                  <a:pt x="1434470" y="128981"/>
                </a:cubicBezTo>
                <a:cubicBezTo>
                  <a:pt x="1866177" y="590103"/>
                  <a:pt x="1753651" y="1220433"/>
                  <a:pt x="1510483" y="1443804"/>
                </a:cubicBezTo>
                <a:cubicBezTo>
                  <a:pt x="1197093" y="1784276"/>
                  <a:pt x="496910" y="1867106"/>
                  <a:pt x="220967" y="1626179"/>
                </a:cubicBezTo>
                <a:cubicBezTo>
                  <a:pt x="-108767" y="1477141"/>
                  <a:pt x="-23587" y="832165"/>
                  <a:pt x="178664" y="582632"/>
                </a:cubicBezTo>
                <a:close/>
              </a:path>
            </a:pathLst>
          </a:custGeom>
          <a:solidFill>
            <a:srgbClr val="F1FBFD"/>
          </a:solidFill>
          <a:ln>
            <a:noFill/>
          </a:ln>
          <a:effectLst>
            <a:outerShdw blurRad="1270000" sx="156000" sy="156000" algn="ctr" rotWithShape="0">
              <a:srgbClr val="F1FB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0800000" flipH="1">
            <a:off x="0" y="2991172"/>
            <a:ext cx="6508375" cy="3866827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970758" y="2991173"/>
            <a:ext cx="4537618" cy="2076773"/>
          </a:xfrm>
          <a:custGeom>
            <a:avLst/>
            <a:gdLst>
              <a:gd name="connsiteX0" fmla="*/ 0 w 3376157"/>
              <a:gd name="connsiteY0" fmla="*/ 0 h 2076773"/>
              <a:gd name="connsiteX1" fmla="*/ 3376157 w 3376157"/>
              <a:gd name="connsiteY1" fmla="*/ 0 h 2076773"/>
              <a:gd name="connsiteX2" fmla="*/ 3376157 w 3376157"/>
              <a:gd name="connsiteY2" fmla="*/ 2076773 h 2076773"/>
              <a:gd name="connsiteX3" fmla="*/ 0 w 3376157"/>
              <a:gd name="connsiteY3" fmla="*/ 2076773 h 207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157" h="2076773">
                <a:moveTo>
                  <a:pt x="0" y="0"/>
                </a:moveTo>
                <a:lnTo>
                  <a:pt x="3376157" y="0"/>
                </a:lnTo>
                <a:lnTo>
                  <a:pt x="3376157" y="2076773"/>
                </a:lnTo>
                <a:lnTo>
                  <a:pt x="0" y="20767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355401" y="2991173"/>
            <a:ext cx="3391180" cy="2076773"/>
          </a:xfrm>
          <a:custGeom>
            <a:avLst/>
            <a:gdLst>
              <a:gd name="connsiteX0" fmla="*/ 0 w 3376157"/>
              <a:gd name="connsiteY0" fmla="*/ 0 h 2076773"/>
              <a:gd name="connsiteX1" fmla="*/ 3376157 w 3376157"/>
              <a:gd name="connsiteY1" fmla="*/ 0 h 2076773"/>
              <a:gd name="connsiteX2" fmla="*/ 3376157 w 3376157"/>
              <a:gd name="connsiteY2" fmla="*/ 2076773 h 2076773"/>
              <a:gd name="connsiteX3" fmla="*/ 0 w 3376157"/>
              <a:gd name="connsiteY3" fmla="*/ 2076773 h 2076773"/>
              <a:gd name="connsiteX4" fmla="*/ 0 w 3376157"/>
              <a:gd name="connsiteY4" fmla="*/ 0 h 2076773"/>
              <a:gd name="connsiteX0" fmla="*/ 0 w 3376157"/>
              <a:gd name="connsiteY0" fmla="*/ 0 h 2076773"/>
              <a:gd name="connsiteX1" fmla="*/ 886885 w 3376157"/>
              <a:gd name="connsiteY1" fmla="*/ 15263 h 2076773"/>
              <a:gd name="connsiteX2" fmla="*/ 3376157 w 3376157"/>
              <a:gd name="connsiteY2" fmla="*/ 0 h 2076773"/>
              <a:gd name="connsiteX3" fmla="*/ 3376157 w 3376157"/>
              <a:gd name="connsiteY3" fmla="*/ 2076773 h 2076773"/>
              <a:gd name="connsiteX4" fmla="*/ 0 w 3376157"/>
              <a:gd name="connsiteY4" fmla="*/ 2076773 h 2076773"/>
              <a:gd name="connsiteX5" fmla="*/ 0 w 3376157"/>
              <a:gd name="connsiteY5" fmla="*/ 0 h 2076773"/>
              <a:gd name="connsiteX0" fmla="*/ 13660 w 3389817"/>
              <a:gd name="connsiteY0" fmla="*/ 0 h 2076773"/>
              <a:gd name="connsiteX1" fmla="*/ 900545 w 3389817"/>
              <a:gd name="connsiteY1" fmla="*/ 15263 h 2076773"/>
              <a:gd name="connsiteX2" fmla="*/ 3389817 w 3389817"/>
              <a:gd name="connsiteY2" fmla="*/ 0 h 2076773"/>
              <a:gd name="connsiteX3" fmla="*/ 3389817 w 3389817"/>
              <a:gd name="connsiteY3" fmla="*/ 2076773 h 2076773"/>
              <a:gd name="connsiteX4" fmla="*/ 13660 w 3389817"/>
              <a:gd name="connsiteY4" fmla="*/ 2076773 h 2076773"/>
              <a:gd name="connsiteX5" fmla="*/ 0 w 3389817"/>
              <a:gd name="connsiteY5" fmla="*/ 791118 h 2076773"/>
              <a:gd name="connsiteX6" fmla="*/ 13660 w 3389817"/>
              <a:gd name="connsiteY6" fmla="*/ 0 h 2076773"/>
              <a:gd name="connsiteX0" fmla="*/ 0 w 3389817"/>
              <a:gd name="connsiteY0" fmla="*/ 791118 h 2076773"/>
              <a:gd name="connsiteX1" fmla="*/ 900545 w 3389817"/>
              <a:gd name="connsiteY1" fmla="*/ 15263 h 2076773"/>
              <a:gd name="connsiteX2" fmla="*/ 3389817 w 3389817"/>
              <a:gd name="connsiteY2" fmla="*/ 0 h 2076773"/>
              <a:gd name="connsiteX3" fmla="*/ 3389817 w 3389817"/>
              <a:gd name="connsiteY3" fmla="*/ 2076773 h 2076773"/>
              <a:gd name="connsiteX4" fmla="*/ 13660 w 3389817"/>
              <a:gd name="connsiteY4" fmla="*/ 2076773 h 2076773"/>
              <a:gd name="connsiteX5" fmla="*/ 0 w 3389817"/>
              <a:gd name="connsiteY5" fmla="*/ 791118 h 2076773"/>
              <a:gd name="connsiteX0" fmla="*/ 1193 w 3391010"/>
              <a:gd name="connsiteY0" fmla="*/ 791118 h 2076773"/>
              <a:gd name="connsiteX1" fmla="*/ 901738 w 3391010"/>
              <a:gd name="connsiteY1" fmla="*/ 15263 h 2076773"/>
              <a:gd name="connsiteX2" fmla="*/ 3391010 w 3391010"/>
              <a:gd name="connsiteY2" fmla="*/ 0 h 2076773"/>
              <a:gd name="connsiteX3" fmla="*/ 3391010 w 3391010"/>
              <a:gd name="connsiteY3" fmla="*/ 2076773 h 2076773"/>
              <a:gd name="connsiteX4" fmla="*/ 14853 w 3391010"/>
              <a:gd name="connsiteY4" fmla="*/ 2076773 h 2076773"/>
              <a:gd name="connsiteX5" fmla="*/ 1193 w 3391010"/>
              <a:gd name="connsiteY5" fmla="*/ 791118 h 2076773"/>
              <a:gd name="connsiteX0" fmla="*/ 1363 w 3391180"/>
              <a:gd name="connsiteY0" fmla="*/ 791118 h 2076773"/>
              <a:gd name="connsiteX1" fmla="*/ 901908 w 3391180"/>
              <a:gd name="connsiteY1" fmla="*/ 15263 h 2076773"/>
              <a:gd name="connsiteX2" fmla="*/ 3391180 w 3391180"/>
              <a:gd name="connsiteY2" fmla="*/ 0 h 2076773"/>
              <a:gd name="connsiteX3" fmla="*/ 3391180 w 3391180"/>
              <a:gd name="connsiteY3" fmla="*/ 2076773 h 2076773"/>
              <a:gd name="connsiteX4" fmla="*/ 15023 w 3391180"/>
              <a:gd name="connsiteY4" fmla="*/ 2076773 h 2076773"/>
              <a:gd name="connsiteX5" fmla="*/ 1363 w 3391180"/>
              <a:gd name="connsiteY5" fmla="*/ 791118 h 207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1180" h="2076773">
                <a:moveTo>
                  <a:pt x="1363" y="791118"/>
                </a:moveTo>
                <a:cubicBezTo>
                  <a:pt x="-30964" y="393954"/>
                  <a:pt x="518598" y="38353"/>
                  <a:pt x="901908" y="15263"/>
                </a:cubicBezTo>
                <a:lnTo>
                  <a:pt x="3391180" y="0"/>
                </a:lnTo>
                <a:lnTo>
                  <a:pt x="3391180" y="2076773"/>
                </a:lnTo>
                <a:lnTo>
                  <a:pt x="15023" y="2076773"/>
                </a:lnTo>
                <a:lnTo>
                  <a:pt x="1363" y="7911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3365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5452842" y="0"/>
            <a:ext cx="4371361" cy="5617030"/>
          </a:xfrm>
          <a:custGeom>
            <a:avLst/>
            <a:gdLst>
              <a:gd name="connsiteX0" fmla="*/ 7021 w 3722677"/>
              <a:gd name="connsiteY0" fmla="*/ 0 h 4364264"/>
              <a:gd name="connsiteX1" fmla="*/ 3722677 w 3722677"/>
              <a:gd name="connsiteY1" fmla="*/ 0 h 4364264"/>
              <a:gd name="connsiteX2" fmla="*/ 3722677 w 3722677"/>
              <a:gd name="connsiteY2" fmla="*/ 2557533 h 4364264"/>
              <a:gd name="connsiteX3" fmla="*/ 1915946 w 3722677"/>
              <a:gd name="connsiteY3" fmla="*/ 4364264 h 4364264"/>
              <a:gd name="connsiteX4" fmla="*/ 0 w 3722677"/>
              <a:gd name="connsiteY4" fmla="*/ 4364264 h 4364264"/>
              <a:gd name="connsiteX5" fmla="*/ 0 w 3722677"/>
              <a:gd name="connsiteY5" fmla="*/ 4359729 h 4364264"/>
              <a:gd name="connsiteX6" fmla="*/ 7021 w 3722677"/>
              <a:gd name="connsiteY6" fmla="*/ 4359729 h 436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2677" h="4364264">
                <a:moveTo>
                  <a:pt x="7021" y="0"/>
                </a:moveTo>
                <a:lnTo>
                  <a:pt x="3722677" y="0"/>
                </a:lnTo>
                <a:lnTo>
                  <a:pt x="3722677" y="2557533"/>
                </a:lnTo>
                <a:cubicBezTo>
                  <a:pt x="3722677" y="3555363"/>
                  <a:pt x="2913776" y="4364264"/>
                  <a:pt x="1915946" y="4364264"/>
                </a:cubicBezTo>
                <a:lnTo>
                  <a:pt x="0" y="4364264"/>
                </a:lnTo>
                <a:lnTo>
                  <a:pt x="0" y="4359729"/>
                </a:lnTo>
                <a:lnTo>
                  <a:pt x="7021" y="43597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718753" y="0"/>
            <a:ext cx="2747737" cy="561703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0 h 6858000"/>
              <a:gd name="connsiteX1" fmla="*/ 4681431 w 12192000"/>
              <a:gd name="connsiteY1" fmla="*/ 71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85121 w 12277121"/>
              <a:gd name="connsiteY0" fmla="*/ 0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6" fmla="*/ 85121 w 12277121"/>
              <a:gd name="connsiteY6" fmla="*/ 0 h 6858000"/>
              <a:gd name="connsiteX0" fmla="*/ 0 w 12277121"/>
              <a:gd name="connsiteY0" fmla="*/ 1713428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1713428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1713428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1713428 h 6858000"/>
              <a:gd name="connsiteX1" fmla="*/ 8155755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2415544 h 6858000"/>
              <a:gd name="connsiteX1" fmla="*/ 8155755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24155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7121" h="6858000">
                <a:moveTo>
                  <a:pt x="0" y="2415544"/>
                </a:moveTo>
                <a:cubicBezTo>
                  <a:pt x="56745" y="529630"/>
                  <a:pt x="4779447" y="66995"/>
                  <a:pt x="8155755" y="7125"/>
                </a:cubicBezTo>
                <a:lnTo>
                  <a:pt x="12277121" y="0"/>
                </a:lnTo>
                <a:lnTo>
                  <a:pt x="12277121" y="6858000"/>
                </a:lnTo>
                <a:lnTo>
                  <a:pt x="85121" y="6858000"/>
                </a:lnTo>
                <a:lnTo>
                  <a:pt x="0" y="2415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3748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61725"/>
            <a:ext cx="12192000" cy="3219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2628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04874" y="1639887"/>
            <a:ext cx="2595329" cy="3400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500437" y="1639887"/>
            <a:ext cx="2595329" cy="3400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096233" y="1639887"/>
            <a:ext cx="2595329" cy="3400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7786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773429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3159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764696" y="0"/>
            <a:ext cx="6427304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8633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843213" y="0"/>
            <a:ext cx="9348787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843213" cy="6858000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9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03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4" r:id="rId23"/>
    <p:sldLayoutId id="214748367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novac.jutarnji.hr/novac/aktualno/jadran-u-lipnju-prazniji-nego-lani-gosti-na-koje-uvijek-racunamo-dosli-su-u-puno-manjem-broju-15478475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100050595334543/posts/7814335208645599/?rdid=qQDRrzghThKw5iTh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podaci.dzs.hr/2024/hr/77038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ec.europa.eu/eurostat/databrowser/view/PRC_HICP_MANR__custom_118059/bookmark/table?lang=en&amp;bookmarkId=45a0a8c6-966f-43c6-9d30-9edb61e4af3b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66000"/>
            <a:ext cx="12192000" cy="5991999"/>
          </a:xfrm>
          <a:prstGeom prst="rect">
            <a:avLst/>
          </a:prstGeom>
          <a:solidFill>
            <a:srgbClr val="354659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5711" y="1710138"/>
            <a:ext cx="7222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EkonInfoChecker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-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Uspostava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novog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,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neovisnog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provjeravatelja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informacija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na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Ekonomskom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fakultetu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u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Rijeci</a:t>
            </a:r>
            <a:endParaRPr lang="en-US" sz="2400" spc="180" dirty="0">
              <a:solidFill>
                <a:srgbClr val="354659"/>
              </a:solidFill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91" y="2641336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0020" y="5943600"/>
            <a:ext cx="9545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52000"/>
            <a:ext cx="2348215" cy="61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635" y="252000"/>
            <a:ext cx="2570396" cy="61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990" y="58396"/>
            <a:ext cx="1034017" cy="1012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071" y="252000"/>
            <a:ext cx="2133705" cy="61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D378B-D6AE-40A7-8B30-6884C91BE8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1" y="4399776"/>
            <a:ext cx="2199155" cy="749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EF0388-296B-4E0D-9BF5-2A8433E07D7E}"/>
              </a:ext>
            </a:extLst>
          </p:cNvPr>
          <p:cNvSpPr txBox="1"/>
          <p:nvPr/>
        </p:nvSpPr>
        <p:spPr>
          <a:xfrm>
            <a:off x="3855711" y="3068175"/>
            <a:ext cx="7908292" cy="2405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 KOMPETENCIJA U FACT-CHECKINGU: </a:t>
            </a:r>
            <a:r>
              <a:rPr lang="en-US" sz="2800" b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r-HR" sz="2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TEMELJA DO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b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NAPREDNIH </a:t>
            </a:r>
            <a:r>
              <a:rPr lang="hr-HR" sz="2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endParaRPr lang="en-US" sz="2800" b="1" dirty="0">
              <a:solidFill>
                <a:srgbClr val="2F549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b="1" dirty="0">
              <a:solidFill>
                <a:srgbClr val="2F549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Predavač</a:t>
            </a:r>
            <a:r>
              <a:rPr lang="en-US" sz="2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Bojana Borić, </a:t>
            </a:r>
            <a:r>
              <a:rPr lang="en-US" sz="2400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dipl.ing.met</a:t>
            </a:r>
            <a:r>
              <a:rPr lang="en-US" sz="2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univ.spec.oecoing</a:t>
            </a:r>
            <a:r>
              <a:rPr lang="en-US" sz="2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PMP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i="1" dirty="0" err="1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srpnja</a:t>
            </a:r>
            <a:r>
              <a:rPr lang="en-US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  <a:endParaRPr lang="hr-HR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629E7F-69FA-4159-9933-C527E47E5659}"/>
              </a:ext>
            </a:extLst>
          </p:cNvPr>
          <p:cNvSpPr txBox="1"/>
          <p:nvPr/>
        </p:nvSpPr>
        <p:spPr>
          <a:xfrm>
            <a:off x="657226" y="1812052"/>
            <a:ext cx="10902447" cy="2626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Evaluacija izvora podataka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Kriteriji za evaluaciju: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Točnost: Provjera činjenica, brojki i tvrdnji kroz unakrsnu provjeru s drugim izvorima.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Ažuriranost: Koristiti najnovije dostupne podatke kako bi se osigurala relevantnost.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ovisnost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Provjeriti jesu li izvori neovisni i bez političkih ili komercijalnih interesa.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Citatnost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Izvori koje često citiraju drugi pouzdani izvori obično su kredibilni.</a:t>
            </a:r>
          </a:p>
        </p:txBody>
      </p:sp>
    </p:spTree>
    <p:extLst>
      <p:ext uri="{BB962C8B-B14F-4D97-AF65-F5344CB8AC3E}">
        <p14:creationId xmlns:p14="http://schemas.microsoft.com/office/powerpoint/2010/main" val="303902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061F78-2045-464C-B235-F3C73A43947A}"/>
              </a:ext>
            </a:extLst>
          </p:cNvPr>
          <p:cNvSpPr txBox="1"/>
          <p:nvPr/>
        </p:nvSpPr>
        <p:spPr>
          <a:xfrm>
            <a:off x="810505" y="1870583"/>
            <a:ext cx="10704786" cy="2944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Analiza temeljena na standardima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 za analizu: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Transparency International: Standardi za transparentnost i antikorupcijske mjere.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Stylebook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Chicago Manual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Standardi za novinarstvo i izdavaštvo.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ICMJE (International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Journal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Editors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Smjernice za etiku objavljivanja i autorstvo.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 (International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Standardization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Standardi za različite industrije, uključujući podatkovne i informacijsku sigurnost.</a:t>
            </a:r>
          </a:p>
        </p:txBody>
      </p:sp>
    </p:spTree>
    <p:extLst>
      <p:ext uri="{BB962C8B-B14F-4D97-AF65-F5344CB8AC3E}">
        <p14:creationId xmlns:p14="http://schemas.microsoft.com/office/powerpoint/2010/main" val="174146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CEBE71-FBEC-425B-BBBD-1FB91276977F}"/>
              </a:ext>
            </a:extLst>
          </p:cNvPr>
          <p:cNvSpPr txBox="1"/>
          <p:nvPr/>
        </p:nvSpPr>
        <p:spPr>
          <a:xfrm>
            <a:off x="810505" y="1889483"/>
            <a:ext cx="10171401" cy="2626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Koraci za analizu: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Prikupljanje podataka: Sistematsko prikupljanje podataka iz identificiranih kredibilnih izvora.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Organizacija podataka: Kategorizacija i organizacija podataka za lakšu analizu.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Primjena standarda: Primjena odgovarajućih standarda na prikupljene podatke.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i validacija: Unakrsna provjera i validacija rezultata s drugim kredibilnim izvorima.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Dokumentacija: Detaljno bilježenje svih korištenih izvora i metoda analize.</a:t>
            </a:r>
          </a:p>
        </p:txBody>
      </p:sp>
    </p:spTree>
    <p:extLst>
      <p:ext uri="{BB962C8B-B14F-4D97-AF65-F5344CB8AC3E}">
        <p14:creationId xmlns:p14="http://schemas.microsoft.com/office/powerpoint/2010/main" val="30659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C6DB75-3910-43C3-8020-422A0ABA14A4}"/>
              </a:ext>
            </a:extLst>
          </p:cNvPr>
          <p:cNvSpPr txBox="1"/>
          <p:nvPr/>
        </p:nvSpPr>
        <p:spPr>
          <a:xfrm>
            <a:off x="294094" y="1346165"/>
            <a:ext cx="10687812" cy="396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Primjeri kredibilnih izvora</a:t>
            </a:r>
            <a:endParaRPr lang="hr-H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Vladine agencije:</a:t>
            </a:r>
            <a:endParaRPr lang="hr-H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Eurostat: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Statistički podaci o Europi.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CDC (</a:t>
            </a:r>
            <a:r>
              <a:rPr lang="hr-H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hr-H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Podaci o zdravlju i bolestima.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 (Office for National </a:t>
            </a:r>
            <a:r>
              <a:rPr lang="hr-H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Službeni statistički podaci za UK.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Međunarodne organizacije:</a:t>
            </a:r>
            <a:endParaRPr lang="hr-H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(World Health </a:t>
            </a:r>
            <a:r>
              <a:rPr lang="hr-H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Zdravstveni podaci i smjernice.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Bank: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Ekonomski i razvojni podaci.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UNESCO: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Podaci o obrazovanju, znanosti i kulturi.</a:t>
            </a:r>
          </a:p>
        </p:txBody>
      </p:sp>
    </p:spTree>
    <p:extLst>
      <p:ext uri="{BB962C8B-B14F-4D97-AF65-F5344CB8AC3E}">
        <p14:creationId xmlns:p14="http://schemas.microsoft.com/office/powerpoint/2010/main" val="74813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5688F1-A640-45A3-A00E-D7B0139D4EA6}"/>
              </a:ext>
            </a:extLst>
          </p:cNvPr>
          <p:cNvSpPr txBox="1"/>
          <p:nvPr/>
        </p:nvSpPr>
        <p:spPr>
          <a:xfrm>
            <a:off x="574850" y="1582089"/>
            <a:ext cx="9345197" cy="3160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Akademske institucije:</a:t>
            </a:r>
            <a:endParaRPr lang="hr-H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Harvard University: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Istraživanja i publikacije.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(Massachusetts Institute </a:t>
            </a:r>
            <a:r>
              <a:rPr lang="hr-H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Technology):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Tehnološka istraživanja i podaci.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Renomirani mediji:</a:t>
            </a:r>
            <a:endParaRPr lang="hr-H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York Times: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Aktualne vijesti i analize.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BBC: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Međunarodne vijesti i izvještaji.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Reuters: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Globalne vijesti i financijske informacije.</a:t>
            </a:r>
          </a:p>
        </p:txBody>
      </p:sp>
    </p:spTree>
    <p:extLst>
      <p:ext uri="{BB962C8B-B14F-4D97-AF65-F5344CB8AC3E}">
        <p14:creationId xmlns:p14="http://schemas.microsoft.com/office/powerpoint/2010/main" val="187233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396F41-1B11-4932-8342-F4E4BCE69239}"/>
              </a:ext>
            </a:extLst>
          </p:cNvPr>
          <p:cNvSpPr txBox="1"/>
          <p:nvPr/>
        </p:nvSpPr>
        <p:spPr>
          <a:xfrm>
            <a:off x="535832" y="1276268"/>
            <a:ext cx="10446074" cy="396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Povratne informacije i kontinuirano poboljšanje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za prikupljanje povratnih informacija: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Ankete i upitnici: Za čitatelje, kolege i stručnjake u industriji.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komentara: Pregled komentara i reakcija na objavljene provjere činjenica.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Radionice i okrugli stolovi: Diskusije s ključnim dionicima o metodama i rezultatima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Kontinuirano poboljšanje: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Redovite revizije: Redovita evaluacija i ažuriranje metodologija i praksi.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Obuka: Stalna edukacija novinara i istraživača o novim alatima i standardima.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Prilagodba praksi: Prilagodba praksi na temelju povratnih informacija i novih otkrića.</a:t>
            </a:r>
          </a:p>
        </p:txBody>
      </p:sp>
    </p:spTree>
    <p:extLst>
      <p:ext uri="{BB962C8B-B14F-4D97-AF65-F5344CB8AC3E}">
        <p14:creationId xmlns:p14="http://schemas.microsoft.com/office/powerpoint/2010/main" val="199330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956BF4-8840-45FC-849F-7D252891CF9D}"/>
              </a:ext>
            </a:extLst>
          </p:cNvPr>
          <p:cNvSpPr txBox="1"/>
          <p:nvPr/>
        </p:nvSpPr>
        <p:spPr>
          <a:xfrm>
            <a:off x="932254" y="1560248"/>
            <a:ext cx="8132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</a:t>
            </a:r>
            <a:r>
              <a:rPr lang="hr-HR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verifikacije informacija: potvrda ili opovrgavanje tvrdnje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E64880-F28E-44E5-A072-A1DDF23D46D1}"/>
              </a:ext>
            </a:extLst>
          </p:cNvPr>
          <p:cNvSpPr txBox="1"/>
          <p:nvPr/>
        </p:nvSpPr>
        <p:spPr>
          <a:xfrm>
            <a:off x="553881" y="2217772"/>
            <a:ext cx="109812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reputacije izvora predstavlja ključan korak u procjeni vjerodostojnosti informacija.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istraživanje povijesti izvora informacija kako bi saznali koliko su dugo aktivni i koje su teme pokrivali u prošlosti. Dugi niz godina aktivnosti i dobar ugled mogu ukazivati na vjerodostojnost izvora.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dublje istraživanje izvora, uključujući opis, misiju i vrijednosti koje promovira.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provjeriti transparentnost izvora u kontekstu politike uređivanja, etičkih smjernica i prakse objavljivanja ispravka kada je to potrebno.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pretraživanje ocjena i recenzija o izvoru uz pomoć tražilica jer mnogi medijski portali, organizacije za provjeru činjenica i neovisne platforme omogućuju korisnicima ocjenjivanje pouzdanosti </a:t>
            </a:r>
            <a:endParaRPr lang="hr-H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F1A532-4A04-4DE7-9589-2230DD6BC461}"/>
              </a:ext>
            </a:extLst>
          </p:cNvPr>
          <p:cNvSpPr txBox="1"/>
          <p:nvPr/>
        </p:nvSpPr>
        <p:spPr>
          <a:xfrm>
            <a:off x="553881" y="4651421"/>
            <a:ext cx="10952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je izvor poznat po istraživačkom novinarstvu ili analitičkim izvještajima, dobro je provjeriti je li jasno opisana metodologija istraživanja i način provjeravanja činjenica.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98861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0AD669-053E-497F-A93F-72C45AD53014}"/>
              </a:ext>
            </a:extLst>
          </p:cNvPr>
          <p:cNvSpPr txBox="1"/>
          <p:nvPr/>
        </p:nvSpPr>
        <p:spPr>
          <a:xfrm>
            <a:off x="542301" y="1812401"/>
            <a:ext cx="11107398" cy="192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faktografskih informacija ključni je korak u osiguravanju pouzdanosti informacija.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Prijeko je potrebno tražiti pouzdane izvore informacija poput istraživačkih novinara, stručnjaka u specifičnim područjima ili verifikacijskih faktografskih organizacija koje nude provjerene činjenice.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Posebice je dobro pregledati izvještaje ili izjave verifikacijskih faktografskih organizacija poput FactCheck.org,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Snopes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Politifact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drugih koje se bave provjerom činjenica. </a:t>
            </a:r>
          </a:p>
        </p:txBody>
      </p:sp>
    </p:spTree>
    <p:extLst>
      <p:ext uri="{BB962C8B-B14F-4D97-AF65-F5344CB8AC3E}">
        <p14:creationId xmlns:p14="http://schemas.microsoft.com/office/powerpoint/2010/main" val="420682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E07F75-0716-4F51-984D-4C91E9B20DCB}"/>
              </a:ext>
            </a:extLst>
          </p:cNvPr>
          <p:cNvSpPr txBox="1"/>
          <p:nvPr/>
        </p:nvSpPr>
        <p:spPr>
          <a:xfrm>
            <a:off x="661956" y="1628147"/>
            <a:ext cx="1116218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se informacija temelji na određenim podacima ili statistikama, važno je provjeriti izvore tih podataka.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služben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izvor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ladine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agencije,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akademske studije ili istraživačke institucije.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Neophodno je provjeriti više izvora kako bi potvrdili činjenice.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mati na umu da čak i pouzdani izvori mogu biti pristrani ili imati određenu tendencioznost.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roučiti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metodologiju koja je korištena za prikupljanje podataka i obratiti pozornost na moguće pristranosti u interpretaciji ili prezentaciji činjenica.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se radi o znanstvenim činjenicama ili istraživanjima, dobro je pronaći radove objavljene u priznatim znanstvenim publikacijama ili stručnim časopisima budući da znanstvena istraživanja prolaze kroz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zahtjevan proces recenzije i mogu pružiti vjerodostojne podatke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66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EFC38E-26CD-46FF-9F4D-7215F5C9BE72}"/>
              </a:ext>
            </a:extLst>
          </p:cNvPr>
          <p:cNvSpPr txBox="1"/>
          <p:nvPr/>
        </p:nvSpPr>
        <p:spPr>
          <a:xfrm>
            <a:off x="810505" y="1649795"/>
            <a:ext cx="10634735" cy="236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biti kritičan prema primljenim podacima i uvijek postavljati pitanja o izvoru podataka, kontekstu, mogućim sukobima interesa ili skrivenim motivima.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Moguće alternative ili suprotne stavove potrebno je razmotriti prije donošenja zaključaka.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Važno je biti temeljit i kritičan prilikom provjere faktografskih podataka kako bi osigurali vjerodostojnost informacija.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ažno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imati razumijevanje konteksta kako bi se moglo pravilno interpretirati informacije.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827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32EF97-144A-47E3-9C41-1E3C483DDA4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264600-9C1E-4A42-ADF9-1880006D2CFF}"/>
              </a:ext>
            </a:extLst>
          </p:cNvPr>
          <p:cNvSpPr txBox="1"/>
          <p:nvPr/>
        </p:nvSpPr>
        <p:spPr>
          <a:xfrm>
            <a:off x="220716" y="1240168"/>
            <a:ext cx="11729545" cy="4428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SADRŽAJ </a:t>
            </a:r>
          </a:p>
          <a:p>
            <a:pPr lvl="0" algn="ctr">
              <a:lnSpc>
                <a:spcPct val="107000"/>
              </a:lnSpc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Koraci provjere činjenica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Urednička procjena: ocjena važnosti i relevantnosti tvrdnje.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Traženje kredibilnih izvora podataka i analiza temeljena na standardima.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verifikacije informacija: potvrda ili opovrgavanje tvrdnje.</a:t>
            </a:r>
          </a:p>
          <a:p>
            <a:pPr lvl="0">
              <a:lnSpc>
                <a:spcPct val="107000"/>
              </a:lnSpc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Narativna struktura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oblikovati jasan i privlačan narativ u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fact-checkingu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Pisanje objektivnih i preciznih izvještaja o provjerenim tvrdnjama.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Komunikacija rezultata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publikom na razumljiv način.</a:t>
            </a:r>
          </a:p>
          <a:p>
            <a:pPr lvl="0">
              <a:lnSpc>
                <a:spcPct val="107000"/>
              </a:lnSpc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Specifičnosti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fact-checka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različitim medijskim formama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prilagodbe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metoda za različite medijske platforme poput tiska, televizije, radija i društvenih mreža.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 specifičnosti publike i načina na koje se informacije konzumiraju na različitim medijima.</a:t>
            </a:r>
          </a:p>
          <a:p>
            <a:pPr lvl="0">
              <a:lnSpc>
                <a:spcPct val="107000"/>
              </a:lnSpc>
            </a:pP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5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95D857-BE7D-4744-94FD-86B5F7960487}"/>
              </a:ext>
            </a:extLst>
          </p:cNvPr>
          <p:cNvSpPr txBox="1"/>
          <p:nvPr/>
        </p:nvSpPr>
        <p:spPr>
          <a:xfrm>
            <a:off x="574850" y="1247307"/>
            <a:ext cx="113275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Traženje dodatnih izvora koji pružaju više informacija o istom događaju ili temi može pomoći u dobivanju širu sliku i različite perspektive.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se informacija odnosi na određeni događaj, potrebno je istražiti njegovu povijest i kontekst te proučiti relevantne događaje koji su prethodili ili su povezani s trenutnim događajem kako bi se bolje razumjela šira situacija.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obzir kulturne, političke i društvene kontekste u kojima se informacija pojavljuje jer razumijevanje pozadinskih čimbenika pomaže u tumačenju i procjeni informacija.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otražiti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stručne analize ili mišljenja stručnjaka u određenom području koji mogu pružiti kontekst i tumačenje informacija te obratiti pažnju na izvore koji su objektivni i temelje se na činjenicama.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azmotriti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vremenski okvir u kojem se informacija pojavljuje i razmisliti o tome kako vremenski faktori mogu utjecati na događaj ili tvrdnju.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azlučiti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jesu li informacije aktualne ili se odnose na prošlost, a ako je moguće, dobro je razgovarati s različitim ljudima ili stručnjacima koji imaju različite perspektive o događaju ili temi kako bi se steklo raznolike i informirane stavove o kontekstu.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oslanjati se samo na izolirane informacije, već tražiti dodatne izvore i razmatrati različite perspektive kako bismo dobili cjelovitu sliku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939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2FF67B-B26D-445C-BAA5-2CD242AB92A1}"/>
              </a:ext>
            </a:extLst>
          </p:cNvPr>
          <p:cNvSpPr txBox="1"/>
          <p:nvPr/>
        </p:nvSpPr>
        <p:spPr>
          <a:xfrm>
            <a:off x="574849" y="1997839"/>
            <a:ext cx="110758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 Europskoj komisiji (2018) važno je istražiti je li izvor pristran ili objektivan u pružanju informacija te ima li povijest pružanja tendencioznih ili netočnih informacija.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su izvor priznali drugi pouzdani mediji, institucije ili stručnjaci u određenom području, to može biti znak njegove reputacije.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obro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provjeriti kako se izvor pozicionira u odnosu na druge autoritete u industriji ili struci.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Temeljito provjeravanje reputacije izvora prije prihvaćanja informacije kao vjerodostojne omogućit će bolju sposobnost prosuđivanja kvalitete i pouzdanosti dobivenih informacija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8832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44F07D-11A8-4672-8984-72865C21600D}"/>
              </a:ext>
            </a:extLst>
          </p:cNvPr>
          <p:cNvSpPr txBox="1"/>
          <p:nvPr/>
        </p:nvSpPr>
        <p:spPr>
          <a:xfrm>
            <a:off x="368932" y="1527758"/>
            <a:ext cx="11351172" cy="387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Primjer primjene procesa verifikacije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Tvrdnja: "Konzumacija kofeina povećava rizik od srčanih bolesti."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Prikupljanje tvrdnje: Identificirali smo ovu tvrdnju iz novinskog članka.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Preliminarna analiza: Tvrdnja sugerira povezanost između unosa kofeina i rizika od srčanih bolesti.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Identifikacija izvora: Pretražili smo znanstvene baze podataka za relevantne studije.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Prikupljanje podataka: Pronašli smo nekoliko recenziranih studija koje istražuju utjecaj kofeina na kardiovaskularno zdravlje.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Unakrsna provjera: Usporedili smo zaključke različitih studija i provjerili izvore njihovih podataka.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dokaza: Analizirali smo empirijske podatke iz tih studija.</a:t>
            </a:r>
          </a:p>
        </p:txBody>
      </p:sp>
    </p:spTree>
    <p:extLst>
      <p:ext uri="{BB962C8B-B14F-4D97-AF65-F5344CB8AC3E}">
        <p14:creationId xmlns:p14="http://schemas.microsoft.com/office/powerpoint/2010/main" val="1760931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DF7852-F4DA-453E-80EF-0533C2C4D329}"/>
              </a:ext>
            </a:extLst>
          </p:cNvPr>
          <p:cNvSpPr txBox="1"/>
          <p:nvPr/>
        </p:nvSpPr>
        <p:spPr>
          <a:xfrm>
            <a:off x="560585" y="1559639"/>
            <a:ext cx="10760557" cy="3581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i sinteza: Većina studija nije pronašla značajnu povezanost između umjerene konzumacije kofeina i povećanog rizika od srčanih bolesti, dok neke sugeriraju moguće negativne efekte kod prekomjerne konzumacije.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Zaključak i izvještavanje: Tvrdnja je djelomično opovrgnuta. Umjerena konzumacija kofeina nije povezana s povećanim rizikom, ali prekomjerna konzumacija može imati negativne učinke.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Objavljivanje: Objavili smo rezultate s detaljnim objašnjenjem i referencama na korištene studije.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Kontinuirano praćenje: Pratimo nove studije koje se bave ovom temom kako bismo ažurirali naš izvještaj.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Koristeći ovaj sustavni proces verifikacije, možete osigurati da su vaše provjere činjenica temeljite, točne i transparentne.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7277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826D1C-5BE5-4B9F-BF54-3DEB88B1ED54}"/>
              </a:ext>
            </a:extLst>
          </p:cNvPr>
          <p:cNvSpPr txBox="1"/>
          <p:nvPr/>
        </p:nvSpPr>
        <p:spPr>
          <a:xfrm>
            <a:off x="810505" y="1585154"/>
            <a:ext cx="104673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Zadatak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otkriti koja je vijest istinita, a koja lažna;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prepoznati odlike istinite vijesti;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prema unaprijed zadanim kriterijima i pravilima prepoznati lažnu vijest.</a:t>
            </a:r>
          </a:p>
        </p:txBody>
      </p:sp>
    </p:spTree>
    <p:extLst>
      <p:ext uri="{BB962C8B-B14F-4D97-AF65-F5344CB8AC3E}">
        <p14:creationId xmlns:p14="http://schemas.microsoft.com/office/powerpoint/2010/main" val="1939438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DA8594-0C06-483B-B2C4-1F04635FE7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402" y="1291530"/>
            <a:ext cx="4151126" cy="416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A19D-AD7E-4660-825B-920AE97197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5537" y="1308674"/>
            <a:ext cx="4903438" cy="38208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AC9728-A5F6-4103-863D-8B9477C76509}"/>
              </a:ext>
            </a:extLst>
          </p:cNvPr>
          <p:cNvSpPr txBox="1"/>
          <p:nvPr/>
        </p:nvSpPr>
        <p:spPr>
          <a:xfrm>
            <a:off x="5608228" y="5093429"/>
            <a:ext cx="6250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dirty="0">
                <a:hlinkClick r:id="rId10"/>
              </a:rPr>
              <a:t>https://novac.jutarnji.hr/novac/aktualno/jadran-u-lipnju-prazniji-nego-lani-gosti-na-koje-uvijek-racunamo-dosli-su-u-puno-manjem-broju-15478475</a:t>
            </a:r>
            <a:r>
              <a:rPr lang="en-US" sz="1400" dirty="0"/>
              <a:t> </a:t>
            </a:r>
            <a:endParaRPr lang="hr-HR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499E81-ACE0-42B8-9BCA-011700FB00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5537" y="1291530"/>
            <a:ext cx="4903438" cy="38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12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EC4C4E-2BC1-48C0-8F62-3C34175D53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2825" y="1947265"/>
            <a:ext cx="6279336" cy="27912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13D6FE-095A-4BF1-9083-0D3CBC8A66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839" y="1291529"/>
            <a:ext cx="5329076" cy="41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5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E3926A-E09E-4843-8FCF-AF71443ED978}"/>
              </a:ext>
            </a:extLst>
          </p:cNvPr>
          <p:cNvSpPr txBox="1"/>
          <p:nvPr/>
        </p:nvSpPr>
        <p:spPr>
          <a:xfrm>
            <a:off x="6528619" y="1851102"/>
            <a:ext cx="51029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upit Hine, </a:t>
            </a:r>
            <a:r>
              <a:rPr lang="hr-H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 HTZ-a su iznijeli i podatke za lipanj, u kojemu je ostvareno više od polovice ukupnih polugodišnjih noćenja ili 14,3 milijuna, ali je to pet posto manje </a:t>
            </a:r>
            <a:r>
              <a:rPr lang="hr-H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 u lipnju 2023. godine.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Iako je noćenja bilo manje, podaci 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eVisitora</a:t>
            </a:r>
            <a:r>
              <a:rPr lang="hr-H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pokazuju da je u lipnju došlo dva posto više turista nego u istom lanjskom mjeseci ili njih tri milijuna.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908ED-A938-4BB3-8401-43E7D4B7C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499" y="1824578"/>
            <a:ext cx="5471634" cy="2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7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10EAC1-8949-438C-82C2-BA15DB1FA4D8}"/>
              </a:ext>
            </a:extLst>
          </p:cNvPr>
          <p:cNvSpPr txBox="1"/>
          <p:nvPr/>
        </p:nvSpPr>
        <p:spPr>
          <a:xfrm>
            <a:off x="-26949" y="4683142"/>
            <a:ext cx="6071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0" i="0" dirty="0">
                <a:solidFill>
                  <a:srgbClr val="111827"/>
                </a:solidFill>
                <a:effectLst/>
                <a:latin typeface="ui-sans-serif"/>
              </a:rPr>
              <a:t>Na Facebooku je 14. juna 2024. godine objavljen </a:t>
            </a:r>
            <a:r>
              <a:rPr lang="hr-HR" sz="1600" b="0" i="0" dirty="0" err="1">
                <a:effectLst/>
                <a:latin typeface="ui-sans-serif"/>
                <a:hlinkClick r:id="rId8"/>
              </a:rPr>
              <a:t>videosnimak</a:t>
            </a:r>
            <a:r>
              <a:rPr lang="hr-HR" sz="1600" b="0" i="0" dirty="0">
                <a:solidFill>
                  <a:srgbClr val="111827"/>
                </a:solidFill>
                <a:effectLst/>
                <a:latin typeface="ui-sans-serif"/>
              </a:rPr>
              <a:t> koji prikazuje požar na autoputu praćen nizom eksplozija. Snimak prati opis u kome se tvrdi da prikazuje sudar dva električna automobila u Kanadi.</a:t>
            </a:r>
            <a:endParaRPr lang="hr-HR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AF093-A18F-44CB-856A-BAD2D78D53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505" y="1278749"/>
            <a:ext cx="3771020" cy="3404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5D5BF2-CD89-456C-8DE5-1952F17747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3385" y="1165650"/>
            <a:ext cx="3772946" cy="39754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FCDD3F-300F-43EC-AAE4-817F3A5D575B}"/>
              </a:ext>
            </a:extLst>
          </p:cNvPr>
          <p:cNvSpPr txBox="1"/>
          <p:nvPr/>
        </p:nvSpPr>
        <p:spPr>
          <a:xfrm>
            <a:off x="5953806" y="5074481"/>
            <a:ext cx="6129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dirty="0">
                <a:hlinkClick r:id="rId8"/>
              </a:rPr>
              <a:t>https://www.facebook.com/100050595334543/posts/7814335208645599/?rdid=qQDRrzghThKw5iTh</a:t>
            </a:r>
            <a:r>
              <a:rPr lang="en-US" sz="1400" dirty="0"/>
              <a:t> 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703905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0D9FC-F3CE-40C4-9940-E50CB251E8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98" y="1273113"/>
            <a:ext cx="3527227" cy="41226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C7BC83-DC29-40AB-B9CC-F4097819727D}"/>
              </a:ext>
            </a:extLst>
          </p:cNvPr>
          <p:cNvSpPr txBox="1"/>
          <p:nvPr/>
        </p:nvSpPr>
        <p:spPr>
          <a:xfrm>
            <a:off x="5384602" y="147188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646567"/>
                </a:solidFill>
                <a:latin typeface="Hind" panose="02000000000000000000" pitchFamily="2" charset="0"/>
              </a:rPr>
              <a:t>Večernji</a:t>
            </a:r>
            <a:r>
              <a:rPr lang="en-US" dirty="0">
                <a:solidFill>
                  <a:srgbClr val="646567"/>
                </a:solidFill>
                <a:latin typeface="Hind" panose="02000000000000000000" pitchFamily="2" charset="0"/>
              </a:rPr>
              <a:t> list: </a:t>
            </a:r>
          </a:p>
          <a:p>
            <a:r>
              <a:rPr lang="hr-HR" b="0" i="0" dirty="0">
                <a:solidFill>
                  <a:srgbClr val="646567"/>
                </a:solidFill>
                <a:effectLst/>
                <a:latin typeface="Hind" panose="02000000000000000000" pitchFamily="2" charset="0"/>
              </a:rPr>
              <a:t>Božo Petrov izjavio je: </a:t>
            </a:r>
            <a:r>
              <a:rPr lang="hr-HR" b="1" i="0" dirty="0">
                <a:solidFill>
                  <a:srgbClr val="646567"/>
                </a:solidFill>
                <a:effectLst/>
                <a:latin typeface="Hind" panose="02000000000000000000" pitchFamily="2" charset="0"/>
              </a:rPr>
              <a:t>„</a:t>
            </a:r>
            <a:r>
              <a:rPr lang="hr-HR" b="0" i="0" dirty="0">
                <a:solidFill>
                  <a:srgbClr val="646567"/>
                </a:solidFill>
                <a:effectLst/>
                <a:latin typeface="Hind" panose="02000000000000000000" pitchFamily="2" charset="0"/>
              </a:rPr>
              <a:t>Inflacija u Hrvatskoj jedna od najvećih ili najveća stopa inflacije u Europskoj Uniji – u Eurozoni.“</a:t>
            </a:r>
            <a:endParaRPr lang="hr-H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CE46E6-110D-4FE9-9147-53D77195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97" y="2721640"/>
            <a:ext cx="3743325" cy="23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9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BA877A-0283-4552-8742-9B0458B6A1AC}"/>
              </a:ext>
            </a:extLst>
          </p:cNvPr>
          <p:cNvSpPr txBox="1"/>
          <p:nvPr/>
        </p:nvSpPr>
        <p:spPr>
          <a:xfrm>
            <a:off x="574850" y="1154757"/>
            <a:ext cx="9984292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r-H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KORACI PROVJERE ČINJENICA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Urednička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procjena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ocjena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važnosti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relevantnosti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tvrdnje</a:t>
            </a:r>
            <a:endParaRPr lang="en-US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B63A9A-EAC5-423C-B3FA-F21BC6C676AA}"/>
              </a:ext>
            </a:extLst>
          </p:cNvPr>
          <p:cNvSpPr txBox="1"/>
          <p:nvPr/>
        </p:nvSpPr>
        <p:spPr>
          <a:xfrm>
            <a:off x="172671" y="2233080"/>
            <a:ext cx="118466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UNESCO, Europska unija i Europsko udruženje novinara pokrenuli su projekt izgradnje povjerenja u medije u jugoistočnoj Europi i Turskoj.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 projekta je razvoj vještina medijske i informacijske pismenosti u formalnom i neformalnom obrazovanju, poboljšanje kapaciteta medija za suzbijanje dezinformacija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misinformacija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jačanje medijske odgovornosti i održivih i učinkovitih mehanizama samoregulacije.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 aktivnosti u okviru ovog projekta je izgradnja inovativnih rješenja za uspostavljanje dijaloga i suradnje između medija i specijaliziranih provjeravatelja informacija (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fact-checkera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podrška razvoju specijaliziranih jedinica za provjeru informacija unutar postojećih medijskih redakcija, pogotovo kroz edukaciju i radionice za korištenje novih alata i tehnologija za provjeru online materijala, te podupiranje samoregulacije poput osnivanja vijeća za medije kojemu bi pristupili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na taj način prihvatili primjenu profesionalnih novinarskih standarda u svome radu”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5471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23D7A1-3118-4C38-94F5-1BE94898D620}"/>
              </a:ext>
            </a:extLst>
          </p:cNvPr>
          <p:cNvSpPr txBox="1"/>
          <p:nvPr/>
        </p:nvSpPr>
        <p:spPr>
          <a:xfrm>
            <a:off x="224430" y="1281788"/>
            <a:ext cx="555724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1600" b="0" i="0" dirty="0">
                <a:effectLst/>
                <a:latin typeface="Hind" panose="02000000000000000000" pitchFamily="2" charset="0"/>
              </a:rPr>
              <a:t>Prema </a:t>
            </a:r>
            <a:r>
              <a:rPr lang="hr-HR" sz="1600" dirty="0">
                <a:latin typeface="Hind" panose="02000000000000000000" pitchFamily="2" charset="0"/>
              </a:rPr>
              <a:t>podacima </a:t>
            </a:r>
            <a:r>
              <a:rPr lang="hr-HR" sz="1600" dirty="0">
                <a:latin typeface="Hind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Državnog zavoda za statistiku (DZS),</a:t>
            </a:r>
            <a:r>
              <a:rPr lang="hr-HR" sz="1600" dirty="0">
                <a:latin typeface="Hind" panose="02000000000000000000" pitchFamily="2" charset="0"/>
              </a:rPr>
              <a:t> stopa rizika od siromaštva u Hrvatskoj u 2023. godini iznosila je 19,3 post</a:t>
            </a:r>
            <a:r>
              <a:rPr lang="hr-HR" sz="1600" b="0" i="0" dirty="0">
                <a:effectLst/>
                <a:latin typeface="Hind" panose="02000000000000000000" pitchFamily="2" charset="0"/>
              </a:rPr>
              <a:t>o. Podaci pokazuju da su u najvećoj mjeri tom riziku izloženi stariji građani, samci i samohrani roditelji te stanovnici Panonske Hrvatske. Prema klasifikaciji NUTS regija, najveća stopa rizika od siromaštva utvrđena je u Panonskoj Hrvatskoj 29,4 posto. U Sjevernoj Hrvatskoj iznosi 17,7, u Jadranskoj Hrvatskoj 17,5 i Gradu Zagrebu 10,5 posto.</a:t>
            </a:r>
          </a:p>
          <a:p>
            <a:pPr algn="just"/>
            <a:endParaRPr lang="en-US" sz="1600" b="0" i="0" dirty="0">
              <a:effectLst/>
              <a:latin typeface="Hind" panose="02000000000000000000" pitchFamily="2" charset="0"/>
            </a:endParaRPr>
          </a:p>
          <a:p>
            <a:pPr algn="just"/>
            <a:r>
              <a:rPr lang="hr-HR" sz="1600" b="0" i="0" dirty="0">
                <a:effectLst/>
                <a:latin typeface="Hind" panose="02000000000000000000" pitchFamily="2" charset="0"/>
              </a:rPr>
              <a:t>Prema dobi i spolu, najviša stopa rizika od siromaštva je bila u osoba u dobi od 65 ili više godina te je iznosila 34,8 posto. U toj je dobnoj skupini razlika prema spolu najveća te je stopa rizika od siromaštva u žena iznosila 38,8, a u muškaraca 29,3 posto. Najniža je stopa rizika od siromaštva bila u osoba u dobi od 25 do 54 godine i iznosila je 12,6 posto. U muškaraca te dobi iznosila je 12,8 posto, a u žena 12,5 posto.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FA5295-5C7D-432E-860B-47E8FCC178EA}"/>
              </a:ext>
            </a:extLst>
          </p:cNvPr>
          <p:cNvSpPr txBox="1"/>
          <p:nvPr/>
        </p:nvSpPr>
        <p:spPr>
          <a:xfrm>
            <a:off x="6219824" y="1268756"/>
            <a:ext cx="57477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1600" dirty="0">
                <a:latin typeface="Hind" panose="02000000000000000000" pitchFamily="2" charset="0"/>
              </a:rPr>
              <a:t>Kandidat MOST-a, Božo Petrov izjavio je: „Inflacija u Hrvatskoj jedna od najvećih ili najveća stopa inflacije u Europskoj Uniji – u Eurozoni.“</a:t>
            </a:r>
            <a:r>
              <a:rPr lang="en-US" sz="1600" dirty="0">
                <a:latin typeface="Hind" panose="02000000000000000000" pitchFamily="2" charset="0"/>
              </a:rPr>
              <a:t>  (</a:t>
            </a:r>
            <a:r>
              <a:rPr lang="hr-HR" sz="1600" dirty="0">
                <a:latin typeface="Hind" panose="02000000000000000000" pitchFamily="2" charset="0"/>
              </a:rPr>
              <a:t>sučeljavanje, 42:49 minuta)</a:t>
            </a:r>
          </a:p>
          <a:p>
            <a:pPr algn="just"/>
            <a:endParaRPr lang="en-US" sz="1600" dirty="0">
              <a:latin typeface="Hind" panose="02000000000000000000" pitchFamily="2" charset="0"/>
            </a:endParaRPr>
          </a:p>
          <a:p>
            <a:pPr algn="just"/>
            <a:r>
              <a:rPr lang="hr-HR" sz="1600" dirty="0">
                <a:latin typeface="Hind" panose="02000000000000000000" pitchFamily="2" charset="0"/>
              </a:rPr>
              <a:t>Prema </a:t>
            </a:r>
            <a:r>
              <a:rPr lang="hr-HR" sz="1600" dirty="0">
                <a:latin typeface="Hind" panose="020000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Eurostatu,</a:t>
            </a:r>
            <a:r>
              <a:rPr lang="hr-HR" sz="1600" dirty="0">
                <a:latin typeface="Hind" panose="02000000000000000000" pitchFamily="2" charset="0"/>
              </a:rPr>
              <a:t> u travnju 2024. inflacija u Hrvatskoj iznosila je 4,7%, što je čini jednom od zemalja s višom inflacijom u Eurozoni, ali ne i najvećom. U istom razdoblju, Rumunjska bilježi stopu inflacije od 6,2%, a Belgija (4,9%).</a:t>
            </a:r>
          </a:p>
        </p:txBody>
      </p:sp>
    </p:spTree>
    <p:extLst>
      <p:ext uri="{BB962C8B-B14F-4D97-AF65-F5344CB8AC3E}">
        <p14:creationId xmlns:p14="http://schemas.microsoft.com/office/powerpoint/2010/main" val="3625768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F82D04-460E-4758-8245-69726E428D31}"/>
              </a:ext>
            </a:extLst>
          </p:cNvPr>
          <p:cNvSpPr txBox="1"/>
          <p:nvPr/>
        </p:nvSpPr>
        <p:spPr>
          <a:xfrm>
            <a:off x="574850" y="1423158"/>
            <a:ext cx="8569150" cy="694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200"/>
              </a:spcAft>
            </a:pPr>
            <a:r>
              <a:rPr lang="en-US" sz="1800" b="1" kern="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NARATIVNA STRUKTURA FACT-CHECKA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oblikovati jasan i privlačan narativ u </a:t>
            </a:r>
            <a:r>
              <a:rPr lang="hr-HR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fact-checkingu</a:t>
            </a:r>
            <a:endParaRPr lang="hr-HR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8B8799-6466-4A5F-9EDC-12467D4CAF28}"/>
              </a:ext>
            </a:extLst>
          </p:cNvPr>
          <p:cNvSpPr txBox="1"/>
          <p:nvPr/>
        </p:nvSpPr>
        <p:spPr>
          <a:xfrm>
            <a:off x="416316" y="2375676"/>
            <a:ext cx="10891764" cy="1285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Ključna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Svaki priručnik započinje od osnovne jednadžbe koju čini pet osnovnih pitanja sažetih u kratici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5w – tko, što, kada, gdje, zašto (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Mogući je dodatak how, odnosno kako.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941A2-C480-4E62-AA6D-5EED62B16EB2}"/>
              </a:ext>
            </a:extLst>
          </p:cNvPr>
          <p:cNvSpPr txBox="1"/>
          <p:nvPr/>
        </p:nvSpPr>
        <p:spPr>
          <a:xfrm>
            <a:off x="416316" y="3934534"/>
            <a:ext cx="111203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Odgovor na ovih pet pitanja dat će temeljnu novinarsku formu – vijest, a iz nje se dalje grade sve ostale novinarske forme.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Osnovna medijska forma jest vijest koja bi po osnovnim profesijskim standardima morala odgovarati na ovih pet pitanja.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0667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EBC452-03E0-4530-8067-1AA5909B008D}"/>
              </a:ext>
            </a:extLst>
          </p:cNvPr>
          <p:cNvSpPr txBox="1"/>
          <p:nvPr/>
        </p:nvSpPr>
        <p:spPr>
          <a:xfrm>
            <a:off x="810504" y="1744395"/>
            <a:ext cx="10589015" cy="3134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Novinarske su forme izvještaji, prikazi, recenzije, osvrti, reportaže, intervjui, eseji, kritike, komentari.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Vijest je temeljna novinarska vrsta, najkraći novinarski oblik, i sadrži točne, kratke, jasne razumljive i pravodobne informacije, odnosno podatke o nekom događaju.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Bitni elementi koje mora zadovoljiti svaka vijest jesu: istinitost, novost, aktualnost, jasnoća i preciznost.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Najčešća struktura vijesti jest ona u kojoj je odmah na početku dana njezina bit (glava vijesti) odnosno ključna informacija, a potom se na nju nadograđuju ostale informacije, takozvano tijelo vijesti.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Struktura obrnute piramide znači da je na početku iznesen temeljni pregled svih bitnih informacija, a prema kraju se vijest sužava u točku pozornosti na jedno, ključno pitanje, npr. uzrok ili sudionika događaja.</a:t>
            </a:r>
          </a:p>
        </p:txBody>
      </p:sp>
    </p:spTree>
    <p:extLst>
      <p:ext uri="{BB962C8B-B14F-4D97-AF65-F5344CB8AC3E}">
        <p14:creationId xmlns:p14="http://schemas.microsoft.com/office/powerpoint/2010/main" val="1844688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B18379-BC6E-4961-B180-002B15314805}"/>
              </a:ext>
            </a:extLst>
          </p:cNvPr>
          <p:cNvSpPr txBox="1"/>
          <p:nvPr/>
        </p:nvSpPr>
        <p:spPr>
          <a:xfrm>
            <a:off x="152400" y="1379186"/>
            <a:ext cx="11780520" cy="3791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Pisanje objektivnih i preciznih izvještaja o provjerenim tvrdnjama</a:t>
            </a:r>
            <a:endParaRPr lang="en-US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800"/>
              </a:spcBef>
            </a:pPr>
            <a:endParaRPr lang="hr-HR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Izvještaj je opširniji od vijesti, iscrpnije opisuje kako i zašto se nešto dogodilo, donosi detalje samog događanja, izjave i komentare osoba koje su sudjelovale. Izvještaj se ne može odnositi na događaj koji tek ima uslijediti, već na nešto što se dogodilo.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Svaka profesija ima svoje kodekse djelovanja i ponašanja, zapravo pravila kojih se mora pridržavati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fact-checker: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nepristranost i pravednost u radu na način da se svaka informacija provjerava na isti način, odnosno bez obzira od koga dolazi.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asno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ukazuju na izvore na koje se pozivaju kako bi i sam čitalac mogao poći nekim tragom.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 što objave do detalja objasne, otvoreni su za ispravke, a sve kako bi publici dali potpuno točnu i istinitu informaciju. </a:t>
            </a:r>
          </a:p>
        </p:txBody>
      </p:sp>
    </p:spTree>
    <p:extLst>
      <p:ext uri="{BB962C8B-B14F-4D97-AF65-F5344CB8AC3E}">
        <p14:creationId xmlns:p14="http://schemas.microsoft.com/office/powerpoint/2010/main" val="1408014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A57F5B-520F-4C71-9800-ADD8ACD101BB}"/>
              </a:ext>
            </a:extLst>
          </p:cNvPr>
          <p:cNvSpPr txBox="1"/>
          <p:nvPr/>
        </p:nvSpPr>
        <p:spPr>
          <a:xfrm>
            <a:off x="530051" y="1235019"/>
            <a:ext cx="10451855" cy="396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utentičn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pouzdan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vjerodostojn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izvor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ali i iskrene informatore.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Svaki izvor i/ili informator stvara problem novinaru ili redakciji ako ima skrivene namjere ili nešto krije, odnosno zataji, ako je pristran ili ima konkretne motive, ako zahtijeva anonimnost i za to nema utemeljenje… Ako priča već u startu krene pogrešno, ne može drugačije ni završiti nego kao analiza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Stoga je važno: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uvjeriti se u potpunosti u kredibilitet i relevantnost izvora,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temeljito analizirati dostupnu dokumentaciju, iščitavati i razumijevati zakonske i druge akte koje donose vlasti na svim nivoima,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proučavati statističke podatke i udubiti se u istraživanja,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kontaktirati i druge aktere u društvu,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pratiti društvene mreže te i tamo prepoznati korisnu, kvalitetnu i pouzdanu informaciju. </a:t>
            </a:r>
          </a:p>
        </p:txBody>
      </p:sp>
    </p:spTree>
    <p:extLst>
      <p:ext uri="{BB962C8B-B14F-4D97-AF65-F5344CB8AC3E}">
        <p14:creationId xmlns:p14="http://schemas.microsoft.com/office/powerpoint/2010/main" val="3593683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14FA49-D172-4996-840F-67EA994D4435}"/>
              </a:ext>
            </a:extLst>
          </p:cNvPr>
          <p:cNvSpPr txBox="1"/>
          <p:nvPr/>
        </p:nvSpPr>
        <p:spPr>
          <a:xfrm>
            <a:off x="529030" y="1550114"/>
            <a:ext cx="11030975" cy="3705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 prikupljeno neophodno je: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detaljno provjeriti,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utvrditi sve činjenice,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svaku bilješku pažljivo „pretresti“,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imati dokaze za svaku tvrdnju i izjavu,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razmisliti postoje li određeni interesi i zakulisne radnje, doslovno „puhati i na hladno“,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ispraviti što je potrebno na vrijeme,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zvati ponovno sugovornike i kontaktirati institucije ako je nešto ostalo nejasno ili sumnjivo,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biti skeptičan prema prikupljenim podacima, ništa ne pretpostavljati i biti na oprezu,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dobro procijeniti materijal koji se nalazi na kompjuterskom monitoru, u video ili audio formatu, na papirima koji leže na stolu.</a:t>
            </a:r>
          </a:p>
        </p:txBody>
      </p:sp>
    </p:spTree>
    <p:extLst>
      <p:ext uri="{BB962C8B-B14F-4D97-AF65-F5344CB8AC3E}">
        <p14:creationId xmlns:p14="http://schemas.microsoft.com/office/powerpoint/2010/main" val="3144813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0B842B-2283-4F01-9BB4-24A0C1A70F18}"/>
              </a:ext>
            </a:extLst>
          </p:cNvPr>
          <p:cNvSpPr txBox="1"/>
          <p:nvPr/>
        </p:nvSpPr>
        <p:spPr>
          <a:xfrm>
            <a:off x="426720" y="1809070"/>
            <a:ext cx="10927080" cy="173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eophodno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i „posuditi“ ponešto vještina i alata koje na raspolaganju imaju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pogotovo u provjeri informacija s portala i društvenih mreža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početi stvarati budući medijski sadržaj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držеći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svih postulata, prije svega etičkih, novinarske profesije. </a:t>
            </a: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 se cijeli posao završi, a medijska objava ugleda svjetlo dana mogu se očekivati reakcije, ali i primjedbe i upozorenja (od izvora, aktera priče, prozvanih ili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da nešto nije u redu, odnosno da ne odgovara istini.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4239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CD9D71-50C5-4331-B987-2AD53CB0C9A8}"/>
              </a:ext>
            </a:extLst>
          </p:cNvPr>
          <p:cNvSpPr txBox="1"/>
          <p:nvPr/>
        </p:nvSpPr>
        <p:spPr>
          <a:xfrm>
            <a:off x="776963" y="1588609"/>
            <a:ext cx="10535110" cy="306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 je ispravljanje greške u novinama, na radiju ili televiziji prilično kompleksno i ima svoja pravila, na portalima je to puno jednostavnije i preporuka je svih – da se ne sakriva. Priručnik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online novinarstvo, koji je pripremila platforma Raskrinkavanje, daje prijedlog mogućih rješenja u tekstovima na portalima, pa navodi kako je potrebno, ako je materijalna greška postojala: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jasno i vidno obavještenje o tome da je greška postojala i da je ispravljena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ispravljanje netočnog dijela teksta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dodavanje napomene koja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čitatelje/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tome šta je, kada i zbog čega ispravljeno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napomene treba vizualno izdvojiti od ostatka teksta, na način koji uredništvo medija odabere (kao primjer dobre prakse navode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York Times i rubriku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Corrections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42389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ABC9F7-444B-43EA-973E-CBC05355DD09}"/>
              </a:ext>
            </a:extLst>
          </p:cNvPr>
          <p:cNvSpPr txBox="1"/>
          <p:nvPr/>
        </p:nvSpPr>
        <p:spPr>
          <a:xfrm>
            <a:off x="574850" y="2595823"/>
            <a:ext cx="10657030" cy="1157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se rade ispravke slovnih grešaka ili formatiranja teksta, obavijest nije neophodna; ako je napravljena teška materijalna greška i tekst ne odgovara istini u potpunosti, neophodni su demanti i brisanje članka.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 navedeno v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rijedi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za objavu spornih sadržaja na društvenim mrežama. </a:t>
            </a:r>
          </a:p>
        </p:txBody>
      </p:sp>
    </p:spTree>
    <p:extLst>
      <p:ext uri="{BB962C8B-B14F-4D97-AF65-F5344CB8AC3E}">
        <p14:creationId xmlns:p14="http://schemas.microsoft.com/office/powerpoint/2010/main" val="401835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AF2BD2-F9F2-4281-939E-575A9DC240E0}"/>
              </a:ext>
            </a:extLst>
          </p:cNvPr>
          <p:cNvSpPr txBox="1"/>
          <p:nvPr/>
        </p:nvSpPr>
        <p:spPr>
          <a:xfrm>
            <a:off x="574850" y="1448426"/>
            <a:ext cx="8138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Komunikacija rezultata </a:t>
            </a:r>
            <a:r>
              <a:rPr lang="hr-HR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fact-checka</a:t>
            </a:r>
            <a:r>
              <a:rPr lang="hr-HR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publikom na razumljiv način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B2ABB-A1B5-4DE3-A9B8-8E41B181CA21}"/>
              </a:ext>
            </a:extLst>
          </p:cNvPr>
          <p:cNvSpPr txBox="1"/>
          <p:nvPr/>
        </p:nvSpPr>
        <p:spPr>
          <a:xfrm>
            <a:off x="400359" y="2224092"/>
            <a:ext cx="11288318" cy="2431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Brandtzaeg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Folstad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(2017) predložili su sljedeću kategorizaciju organizacija za provjeru činjenica, prema području djelovanja: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glasine i obmane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(primjerice: Snopes.com,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Hoax-Slayer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ThruthOrFiction.com,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HoaxBusters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Viralgranskaren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Metro);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političke i javne izjave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(FactCheck.org,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PolitiFact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Washington Post,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Checker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CNN Reality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specifične teme i kontroverze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StopFake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TruthBeTold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#RefugeeCheck,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Brown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Blog/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Bellingcat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9201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2518C4-28DD-437C-9876-2481FB7495F7}"/>
              </a:ext>
            </a:extLst>
          </p:cNvPr>
          <p:cNvSpPr txBox="1"/>
          <p:nvPr/>
        </p:nvSpPr>
        <p:spPr>
          <a:xfrm>
            <a:off x="513289" y="1572752"/>
            <a:ext cx="10807853" cy="2322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Borba protiv lažnih vijesti i dezinformacija prema Stručnoj skupini visoke razine za lažne vijesti i dezinformacije na internetskoj mreži HLEG temelji se na pet ključnih točaka: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transparentnosti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medijskoj i informacijskoj pismenosti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osnaživanju korisnika i novinara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raznolikosti i održivosti ekosustava europskih vijesti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kontinuiranom istraživanju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58981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184F07-3510-4B26-B9A5-D55D5FFB84C6}"/>
              </a:ext>
            </a:extLst>
          </p:cNvPr>
          <p:cNvSpPr txBox="1"/>
          <p:nvPr/>
        </p:nvSpPr>
        <p:spPr>
          <a:xfrm>
            <a:off x="452930" y="1369259"/>
            <a:ext cx="11190430" cy="160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Razlika je u provjeri iznesenih činjenica u medijskim objavama, a ne mišljenjima.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 inicijalne faze razvoja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nove inicijative postajale su raznolikije i fragmentirane i prestale kopirati jedne druge.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Isto tako, proširen je fokus s političkog diskursa prema drugim područjima, naročito znanosti i zdravlju.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B3C060-EA00-4051-9424-BB3BA33C656C}"/>
              </a:ext>
            </a:extLst>
          </p:cNvPr>
          <p:cNvSpPr txBox="1"/>
          <p:nvPr/>
        </p:nvSpPr>
        <p:spPr>
          <a:xfrm>
            <a:off x="335280" y="3199909"/>
            <a:ext cx="11430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 novih oblika medija iznjedrio je pojavu mnoštva lažnih vijesti koje se koriste za ostvarivanje različitih interesa unutar različitih područja.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vako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ovih područja, bilo političko, kulturno, gospodarsko, vojno ili znanstveno, podložno je širenju neprovjerenih, neistinitih i zavaravajućih informacija.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loga je medija prenošenje informacija, uz niz drugih uloga, no s razvojem informacijsko-komunikacijskih tehnologija dolazi do niza promjena unutar samoga medijskoga prostora.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sve više upotrebljavaju kao sredstvo moći i utjecaja da bi se ostvarili različiti ciljevi.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4422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6C12A1-7234-4083-9A56-274B7E4B27C3}"/>
              </a:ext>
            </a:extLst>
          </p:cNvPr>
          <p:cNvSpPr txBox="1"/>
          <p:nvPr/>
        </p:nvSpPr>
        <p:spPr>
          <a:xfrm>
            <a:off x="243840" y="1341763"/>
            <a:ext cx="11490960" cy="424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200"/>
              </a:spcAft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r-H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SPECIFIČNOSTI FACT-CHECKA U RAZLIČITIM MEDIJSKIM FORMAMA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prilagodbe </a:t>
            </a:r>
            <a:r>
              <a:rPr lang="hr-HR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</a:t>
            </a:r>
            <a:r>
              <a:rPr lang="hr-HR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metoda za različite medijske platforme poput tiska, televizije, radija i društvenih mreža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hr-H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Višesmjerna komunikacija, interaktivnost, multimedijalnost, brzina i dostupnost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odlika novih medija koji odražavaju komunikaciju u digitalnome dobu, čemu su se morali prilagoditi i tradicionalni mediji poput radija, televizije i tiska.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ljučno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pitanje postaje „tko će i kakvom tehnologijom objaviti što više sadržaja u što manje vremena i za što manje novca“.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onvergencija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odražava i na (pre)ustroj medijske organizacije uz pomoć promjene novinarske rutine, kada je riječ o poslovnim procesima (centraliziranim ili decentraliziranim), te razvoja novih medijskih formata.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Jedan od takvih modela je i primjena integrirane redakcije u kojoj novinari istodobno kreiraju medijske objave za različite platforme, što rezultira promjenom novinarskih praksi u digitalnom dobu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35591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6954B5-C291-4B25-8B0B-7F6A986DE2C8}"/>
              </a:ext>
            </a:extLst>
          </p:cNvPr>
          <p:cNvSpPr txBox="1"/>
          <p:nvPr/>
        </p:nvSpPr>
        <p:spPr>
          <a:xfrm>
            <a:off x="574850" y="1475495"/>
            <a:ext cx="10946590" cy="380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 tehnologije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Pojam konvergencije medija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„tendencija nečega da postane nešto drugo“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Konvergencija je dugo percipirana isključivo kroz postojanje 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inačice tiskanoga izdanja, no ona je puno više od toga jer uključuje dosezanje što većeg udjela publike putem različitih platformi, ali i traži sposobnost pričanja iste priče za različite platforme.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Konvergencija medija mijenja odnose između tehnologija, žanrova, tržišta i publike, podsjećajući kako konvergencija obuhvaća cjelokupni komunikacijski proces, a ne samo jednu njegovu (završnu) fazu.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Redakcije i novinari prilagođavaju se višerazinskom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višeplatformskom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izvještavanju, vođeni strategijom 3 M (multimedija,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multikanalnost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multiplatforme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što znači i više odgovornosti za novinare u svakodnevnom radu, posebice u kontekstu poštivanja profesionalnih standarda ugroženih brzinom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multitaskingom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065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2A4E0B-4BD0-4A6F-83E0-3C611FDA7C5D}"/>
              </a:ext>
            </a:extLst>
          </p:cNvPr>
          <p:cNvSpPr txBox="1"/>
          <p:nvPr/>
        </p:nvSpPr>
        <p:spPr>
          <a:xfrm>
            <a:off x="574850" y="1625020"/>
            <a:ext cx="10657030" cy="3263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Tiskani mediji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Statistički podaci i citati mogu se detaljno provjeriti prije objavljivanja. Korigiranje pogrešaka u naknadnim izdanjima.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prilagodbe: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Detaljna provjera prije objave: Novinari trebaju temeljito istražiti sve činjenice prije objavljivanja. To uključuje provjeru izvora, statistika i citata.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Revizija od strane urednika: Urednici trebaju pregledati i potvrditi točnost informacija prije tiskanja.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Objava ispravaka: Ako se greška otkrije nakon objave, potrebno je objaviti ispravak u sljedećem broju.</a:t>
            </a:r>
          </a:p>
        </p:txBody>
      </p:sp>
    </p:spTree>
    <p:extLst>
      <p:ext uri="{BB962C8B-B14F-4D97-AF65-F5344CB8AC3E}">
        <p14:creationId xmlns:p14="http://schemas.microsoft.com/office/powerpoint/2010/main" val="3616798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A86760-2E23-46EE-8C2E-3FBC9C711009}"/>
              </a:ext>
            </a:extLst>
          </p:cNvPr>
          <p:cNvSpPr txBox="1"/>
          <p:nvPr/>
        </p:nvSpPr>
        <p:spPr>
          <a:xfrm>
            <a:off x="574850" y="1584228"/>
            <a:ext cx="10717990" cy="3032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Televizija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Brza proizvodnja sadržaja i potreba za ažurnim vijestima. Vizualni elementi i grafike.</a:t>
            </a:r>
          </a:p>
          <a:p>
            <a:pPr algn="just"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prilagodbe: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činjenica u stvarnom vremenu: Korištenje timova za provjeru činjenica koji mogu brzo potvrditi informacije tijekom emitiranja.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Vizualni indikatori: Korištenje grafika i natpisa koji ističu provjerene činjenice ili upozoravaju na nepotvrđene informacije.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Trening novinara: Edukacija novinara i prezentera o tehnikama provjere činjenica i važnosti točnosti.</a:t>
            </a:r>
          </a:p>
        </p:txBody>
      </p:sp>
    </p:spTree>
    <p:extLst>
      <p:ext uri="{BB962C8B-B14F-4D97-AF65-F5344CB8AC3E}">
        <p14:creationId xmlns:p14="http://schemas.microsoft.com/office/powerpoint/2010/main" val="1535203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9A4ADE-1D7D-47E2-A04D-483F3E8BC6D6}"/>
              </a:ext>
            </a:extLst>
          </p:cNvPr>
          <p:cNvSpPr txBox="1"/>
          <p:nvPr/>
        </p:nvSpPr>
        <p:spPr>
          <a:xfrm>
            <a:off x="574850" y="1714381"/>
            <a:ext cx="9799320" cy="322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Fokus na audio sadržaj. Brza distribucija vijesti.</a:t>
            </a:r>
          </a:p>
          <a:p>
            <a:pPr algn="just"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prilagodbe: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Brza provjera prije emitiranja: Timovi za provjeru činjenica trebaju brzo raditi na provjeri informacija prije emitiranja.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Transparentnost: U slučaju neprovjerenih informacija, važno je slušatelje obavijestiti da se radi o nepotvrđenim vijestima.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Ispravci u idućim emisijama: Ako se greška otkrije nakon emitiranja, potrebno je obavijestiti slušatelje u idućim emisijama.</a:t>
            </a:r>
          </a:p>
        </p:txBody>
      </p:sp>
    </p:spTree>
    <p:extLst>
      <p:ext uri="{BB962C8B-B14F-4D97-AF65-F5344CB8AC3E}">
        <p14:creationId xmlns:p14="http://schemas.microsoft.com/office/powerpoint/2010/main" val="1252679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38F947-DFF9-41A5-888F-92A82EDEA33E}"/>
              </a:ext>
            </a:extLst>
          </p:cNvPr>
          <p:cNvSpPr txBox="1"/>
          <p:nvPr/>
        </p:nvSpPr>
        <p:spPr>
          <a:xfrm>
            <a:off x="574850" y="1607806"/>
            <a:ext cx="10171401" cy="3581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Društvene mreže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Brzina širenja informacija. Interaktivnost i povratne informacije od korisnika.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prilagodbe: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Automatizirani alati za provjeru: Korištenje algoritama i umjetne inteligencije za prepoznavanje i označavanje lažnih informacija.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Suradnja s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organizacijama: Partnerstvo s neovisnim organizacijama koje provjeravaju činjenice i označavaju lažne vijesti.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Edukacija korisnika: Informiranje korisnika o tehnikama provjere činjenica i poticanje na kritičko razmišljanje.</a:t>
            </a:r>
          </a:p>
        </p:txBody>
      </p:sp>
    </p:spTree>
    <p:extLst>
      <p:ext uri="{BB962C8B-B14F-4D97-AF65-F5344CB8AC3E}">
        <p14:creationId xmlns:p14="http://schemas.microsoft.com/office/powerpoint/2010/main" val="1463230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8EE013-1FF0-41E2-9280-21136EF0537F}"/>
              </a:ext>
            </a:extLst>
          </p:cNvPr>
          <p:cNvSpPr txBox="1"/>
          <p:nvPr/>
        </p:nvSpPr>
        <p:spPr>
          <a:xfrm>
            <a:off x="810505" y="1597807"/>
            <a:ext cx="100765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dirty="0" err="1">
                <a:solidFill>
                  <a:srgbClr val="000000"/>
                </a:solidFill>
                <a:latin typeface="UniversCE-Light"/>
              </a:rPr>
              <a:t>Klikbejt</a:t>
            </a:r>
            <a:r>
              <a:rPr lang="hr-HR" dirty="0">
                <a:solidFill>
                  <a:srgbClr val="000000"/>
                </a:solidFill>
                <a:latin typeface="UniversCE-Light"/>
              </a:rPr>
              <a:t> je senzacionalistički naslov koji pogrešno predstavlja članak ili </a:t>
            </a:r>
            <a:r>
              <a:rPr lang="hr-HR" dirty="0" err="1">
                <a:solidFill>
                  <a:srgbClr val="000000"/>
                </a:solidFill>
                <a:latin typeface="UniversCE-Light"/>
              </a:rPr>
              <a:t>videoprilog</a:t>
            </a:r>
            <a:r>
              <a:rPr lang="hr-HR" dirty="0">
                <a:solidFill>
                  <a:srgbClr val="000000"/>
                </a:solidFill>
                <a:latin typeface="UniversCE-Light"/>
              </a:rPr>
              <a:t> koji najavljuje, s ciljem da privuče čitatelje/</a:t>
            </a:r>
            <a:r>
              <a:rPr lang="hr-HR" dirty="0" err="1">
                <a:solidFill>
                  <a:srgbClr val="000000"/>
                </a:solidFill>
                <a:latin typeface="UniversCE-Light"/>
              </a:rPr>
              <a:t>ke</a:t>
            </a:r>
            <a:r>
              <a:rPr lang="hr-HR" dirty="0">
                <a:solidFill>
                  <a:srgbClr val="000000"/>
                </a:solidFill>
                <a:latin typeface="UniversCE-Light"/>
              </a:rPr>
              <a:t> da kliknu na takav link. </a:t>
            </a:r>
            <a:r>
              <a:rPr lang="hr-HR" dirty="0" err="1">
                <a:solidFill>
                  <a:srgbClr val="000000"/>
                </a:solidFill>
                <a:latin typeface="UniversCE-Light"/>
              </a:rPr>
              <a:t>Clickbait</a:t>
            </a:r>
            <a:r>
              <a:rPr lang="hr-HR" dirty="0">
                <a:solidFill>
                  <a:srgbClr val="000000"/>
                </a:solidFill>
                <a:latin typeface="UniversCE-Light"/>
              </a:rPr>
              <a:t> je engleska riječ nastala spajanjem riječi </a:t>
            </a:r>
            <a:r>
              <a:rPr lang="hr-HR" dirty="0" err="1">
                <a:solidFill>
                  <a:srgbClr val="000000"/>
                </a:solidFill>
                <a:latin typeface="UniversCE-Light"/>
              </a:rPr>
              <a:t>click</a:t>
            </a:r>
            <a:r>
              <a:rPr lang="hr-HR" dirty="0">
                <a:solidFill>
                  <a:srgbClr val="000000"/>
                </a:solidFill>
                <a:latin typeface="UniversCE-Light"/>
              </a:rPr>
              <a:t> (klik) i </a:t>
            </a:r>
            <a:r>
              <a:rPr lang="hr-HR" dirty="0" err="1">
                <a:solidFill>
                  <a:srgbClr val="000000"/>
                </a:solidFill>
                <a:latin typeface="UniversCE-Light"/>
              </a:rPr>
              <a:t>bait</a:t>
            </a:r>
            <a:r>
              <a:rPr lang="hr-HR" dirty="0">
                <a:solidFill>
                  <a:srgbClr val="000000"/>
                </a:solidFill>
                <a:latin typeface="UniversCE-Light"/>
              </a:rPr>
              <a:t> (mamac), te doslovno znači “mamac za klikove”.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E832DB-0C3E-4F5D-9A33-CC8FDA3B7028}"/>
              </a:ext>
            </a:extLst>
          </p:cNvPr>
          <p:cNvSpPr txBox="1"/>
          <p:nvPr/>
        </p:nvSpPr>
        <p:spPr>
          <a:xfrm>
            <a:off x="810505" y="2551837"/>
            <a:ext cx="99717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 err="1">
                <a:solidFill>
                  <a:srgbClr val="212529"/>
                </a:solidFill>
                <a:effectLst/>
                <a:latin typeface="-apple-system"/>
              </a:rPr>
              <a:t>Klikbejt</a:t>
            </a:r>
            <a:r>
              <a:rPr lang="hr-HR" b="0" i="0" dirty="0">
                <a:solidFill>
                  <a:srgbClr val="212529"/>
                </a:solidFill>
                <a:effectLst/>
                <a:latin typeface="-apple-system"/>
              </a:rPr>
              <a:t> je nesumnjivo najrasprostranjeniji oblik manipulacije u online medijima, ali je stariji od njih. Iako se ovakvi naslovi prije interneta nisu zvali tako, </a:t>
            </a:r>
            <a:r>
              <a:rPr lang="hr-HR" b="0" i="0" dirty="0" err="1">
                <a:solidFill>
                  <a:srgbClr val="212529"/>
                </a:solidFill>
                <a:effectLst/>
                <a:latin typeface="-apple-system"/>
              </a:rPr>
              <a:t>klikbejti</a:t>
            </a:r>
            <a:r>
              <a:rPr lang="hr-HR" b="0" i="0" dirty="0">
                <a:solidFill>
                  <a:srgbClr val="212529"/>
                </a:solidFill>
                <a:effectLst/>
                <a:latin typeface="-apple-system"/>
              </a:rPr>
              <a:t> su “naslijeđeni” od tabloida: šokantni i senzacionalistički naslovi na prvim stranama novina su prodavali žutu štampu mnogo prije pojave interneta, dok danas “prodaju” online članke prepune oglasa. 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4020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07FED32-5CF0-4A7D-ACF0-33B612C4BC27}"/>
              </a:ext>
            </a:extLst>
          </p:cNvPr>
          <p:cNvSpPr txBox="1"/>
          <p:nvPr/>
        </p:nvSpPr>
        <p:spPr>
          <a:xfrm>
            <a:off x="825587" y="1642746"/>
            <a:ext cx="105408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effectLst/>
                <a:latin typeface="UniversCE-Light"/>
              </a:rPr>
              <a:t>1. </a:t>
            </a:r>
            <a:r>
              <a:rPr lang="hr-HR" sz="1800" i="0" dirty="0">
                <a:effectLst/>
                <a:latin typeface="UniversCE-Light"/>
              </a:rPr>
              <a:t>Ima li </a:t>
            </a:r>
            <a:r>
              <a:rPr lang="en-US" sz="1800" i="0" dirty="0" err="1">
                <a:effectLst/>
                <a:latin typeface="UniversCE-Light"/>
              </a:rPr>
              <a:t>senzacionalistička</a:t>
            </a:r>
            <a:r>
              <a:rPr lang="hr-HR" sz="1800" i="0" dirty="0">
                <a:effectLst/>
                <a:latin typeface="UniversCE-Light"/>
              </a:rPr>
              <a:t> objava odgovore na novinarska pitanja: tko, što, kada, gdje, zašto i kako?</a:t>
            </a:r>
          </a:p>
          <a:p>
            <a:r>
              <a:rPr lang="hr-HR" sz="1800" i="0" dirty="0">
                <a:effectLst/>
                <a:latin typeface="UniversCE-Bold"/>
              </a:rPr>
              <a:t>2. </a:t>
            </a:r>
            <a:r>
              <a:rPr lang="hr-HR" sz="1800" i="0" dirty="0">
                <a:effectLst/>
                <a:latin typeface="UniversCE-Light"/>
              </a:rPr>
              <a:t>Tko je autor objave?</a:t>
            </a:r>
          </a:p>
          <a:p>
            <a:r>
              <a:rPr lang="hr-HR" sz="1800" i="0" dirty="0">
                <a:effectLst/>
                <a:latin typeface="UniversCE-Bold"/>
              </a:rPr>
              <a:t>3. </a:t>
            </a:r>
            <a:r>
              <a:rPr lang="hr-HR" sz="1800" i="0" dirty="0">
                <a:effectLst/>
                <a:latin typeface="UniversCE-Light"/>
              </a:rPr>
              <a:t>Možete li prepoznati izvore informacija u objavi?</a:t>
            </a:r>
          </a:p>
          <a:p>
            <a:r>
              <a:rPr lang="hr-HR" sz="1800" i="0" dirty="0">
                <a:effectLst/>
                <a:latin typeface="UniversCE-Bold"/>
              </a:rPr>
              <a:t>4. </a:t>
            </a:r>
            <a:r>
              <a:rPr lang="hr-HR" sz="1800" i="0" dirty="0">
                <a:effectLst/>
                <a:latin typeface="UniversCE-Light"/>
              </a:rPr>
              <a:t>U kakvoj je vezi naslov sa sadržajem teksta?</a:t>
            </a:r>
          </a:p>
          <a:p>
            <a:r>
              <a:rPr lang="hr-HR" sz="1800" i="0" dirty="0">
                <a:effectLst/>
                <a:latin typeface="UniversCE-Bold"/>
              </a:rPr>
              <a:t>5. </a:t>
            </a:r>
            <a:r>
              <a:rPr lang="hr-HR" sz="1800" i="0" dirty="0">
                <a:effectLst/>
                <a:latin typeface="UniversCE-Light"/>
              </a:rPr>
              <a:t>Promovira li objava neki proizvod?</a:t>
            </a:r>
          </a:p>
          <a:p>
            <a:r>
              <a:rPr lang="hr-HR" sz="1800" i="0" dirty="0">
                <a:effectLst/>
                <a:latin typeface="UniversCE-Bold"/>
              </a:rPr>
              <a:t>6. </a:t>
            </a:r>
            <a:r>
              <a:rPr lang="hr-HR" sz="1800" i="0" dirty="0">
                <a:effectLst/>
                <a:latin typeface="UniversCE-Light"/>
              </a:rPr>
              <a:t>Je li ovo prvi put da ste primijetili ovakav naslov?</a:t>
            </a:r>
          </a:p>
          <a:p>
            <a:r>
              <a:rPr lang="hr-HR" sz="1800" i="0" dirty="0">
                <a:effectLst/>
                <a:latin typeface="UniversCE-Bold"/>
              </a:rPr>
              <a:t>7. </a:t>
            </a:r>
            <a:r>
              <a:rPr lang="hr-HR" sz="1800" i="0" dirty="0">
                <a:effectLst/>
                <a:latin typeface="UniversCE-Light"/>
              </a:rPr>
              <a:t>O kojoj se temi radi?</a:t>
            </a:r>
          </a:p>
          <a:p>
            <a:r>
              <a:rPr lang="hr-HR" sz="1800" i="0" dirty="0">
                <a:effectLst/>
                <a:latin typeface="UniversCE-Bold"/>
              </a:rPr>
              <a:t>8. </a:t>
            </a:r>
            <a:r>
              <a:rPr lang="hr-HR" sz="1800" i="0" dirty="0">
                <a:effectLst/>
                <a:latin typeface="UniversCE-Light"/>
              </a:rPr>
              <a:t>Ako su navedeni neki podaci mogu li se provjeriti?</a:t>
            </a:r>
          </a:p>
          <a:p>
            <a:r>
              <a:rPr lang="hr-HR" sz="1800" i="0" dirty="0">
                <a:effectLst/>
                <a:latin typeface="UniversCE-Bold"/>
              </a:rPr>
              <a:t>9. </a:t>
            </a:r>
            <a:r>
              <a:rPr lang="hr-HR" sz="1800" i="0" dirty="0">
                <a:effectLst/>
                <a:latin typeface="UniversCE-Light"/>
              </a:rPr>
              <a:t>Je li uz objavu objavljena i fotografija?</a:t>
            </a:r>
          </a:p>
          <a:p>
            <a:r>
              <a:rPr lang="hr-HR" sz="1800" i="0" dirty="0">
                <a:effectLst/>
                <a:latin typeface="UniversCE-Bold"/>
              </a:rPr>
              <a:t>10. </a:t>
            </a:r>
            <a:r>
              <a:rPr lang="hr-HR" sz="1800" i="0" dirty="0">
                <a:effectLst/>
                <a:latin typeface="UniversCE-Light"/>
              </a:rPr>
              <a:t>Biste li kliknuli ponovno?</a:t>
            </a:r>
          </a:p>
        </p:txBody>
      </p:sp>
    </p:spTree>
    <p:extLst>
      <p:ext uri="{BB962C8B-B14F-4D97-AF65-F5344CB8AC3E}">
        <p14:creationId xmlns:p14="http://schemas.microsoft.com/office/powerpoint/2010/main" val="2249607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311D71-2E19-4C08-AC78-470ADB6D12CE}"/>
              </a:ext>
            </a:extLst>
          </p:cNvPr>
          <p:cNvSpPr txBox="1"/>
          <p:nvPr/>
        </p:nvSpPr>
        <p:spPr>
          <a:xfrm>
            <a:off x="290372" y="1570751"/>
            <a:ext cx="11508292" cy="242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hr-HR" sz="20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 specifičnosti publike i načina na koje se informacije konzumiraju na različitim medijima</a:t>
            </a:r>
          </a:p>
          <a:p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Novi mediji i nove tehnologije traže prilagodbu i nova znanja, što može biti veliki izazov i za iskusne novinare.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 tehnologije utječu na nove poslovne modele, organizacijsku kulturu i radne uloge, a ostvarivanje prihoda postaje </a:t>
            </a:r>
            <a:r>
              <a:rPr lang="hr-H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diverzificirana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aktivnost.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0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E5008F-D509-47CF-93F8-6037213A201A}"/>
              </a:ext>
            </a:extLst>
          </p:cNvPr>
          <p:cNvSpPr txBox="1"/>
          <p:nvPr/>
        </p:nvSpPr>
        <p:spPr>
          <a:xfrm>
            <a:off x="464543" y="1607806"/>
            <a:ext cx="11159950" cy="3581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Ocjena važnosti tvrdnje: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Procijeniti koliko tvrdnja može utjecati na široku javnost. Tvrdnje koje mogu izazvati paniku, pogrešno usmjeriti javno mnijenje ili utjecati na zdravlje i sigurnost su posebno važne.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Tvrdnje koje se odnose na političke događaje, izbore, zakonodavstvo ili socijalne probleme imaju visok stupanj važnosti.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Tvrdnje koje mogu utjecati na tržišta, investicije, ekonomske odluke ili financijsku stabilnost.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Tvrdnje koje su često ponavljane ili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viralne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zahtijevaju brzu provjeru zbog svog potencijala za široko širenje dezinformacija.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tvrdnja dolazi iz vjerodostojnih izvora poput vlada, renomiranih organizacija ili stručnjaka, njen značaj je veći.</a:t>
            </a:r>
          </a:p>
        </p:txBody>
      </p:sp>
    </p:spTree>
    <p:extLst>
      <p:ext uri="{BB962C8B-B14F-4D97-AF65-F5344CB8AC3E}">
        <p14:creationId xmlns:p14="http://schemas.microsoft.com/office/powerpoint/2010/main" val="4024303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E559B7-5BEC-4A7F-9522-962D58D36B5A}"/>
              </a:ext>
            </a:extLst>
          </p:cNvPr>
          <p:cNvSpPr txBox="1"/>
          <p:nvPr/>
        </p:nvSpPr>
        <p:spPr>
          <a:xfrm>
            <a:off x="574850" y="1437533"/>
            <a:ext cx="111294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Istraživanje provedeno u 149 zemalja na uzorku od 4100 novinara i urednika pokazalo je kako je jedan od najvećih izazova s kojim se novinari svakodnevno suočavaju oslanjanje na digitalne tehnologije s ciljem odgovora na pritiske nametnutih rokova.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Zabilježen je porast otpuštanja kadrova u velikim organizacijama, dok male organizacije bilježe rast i zabrinutost kako ih zadržati s obzirom na to da su lokalno orijentirane.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Iako rad u digitalnom okruženju zahtijeva specijalna znanja i vještine, broj zaposlenih specijalista sporo raste, ali raste broj novinara i menadžera s diplomom iz tehničkoga područja.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ećina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novinara potvrđuje da su digitalni alati transformirali njihov svakodnevni rad te da žude za kontinuiranom i naprednijom edukacijom (teme vezane za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cybersigurnost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podcast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no njihove im redakcije to uglavnom ne osiguravaju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2033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408078-D29A-4961-9DB4-23B6C6C48808}"/>
              </a:ext>
            </a:extLst>
          </p:cNvPr>
          <p:cNvSpPr txBox="1"/>
          <p:nvPr/>
        </p:nvSpPr>
        <p:spPr>
          <a:xfrm>
            <a:off x="810505" y="1640177"/>
            <a:ext cx="10467095" cy="1347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2020. godina u međunarodnom i nacionalnom okruženju ocijenjena ključnom za testiranje upotrebe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sustava utemeljenih na umjetnoj inteligenciji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novinari su i dalje skeptični prema tehnološkim dosezima, ponajviše zbog različitih aspekata primjene i mogućnosti manipulacije u kojima aktivno sudjeluju i kreatori medijskog sadržaja.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75978-8146-456D-A1CC-F00A5CE93B6E}"/>
              </a:ext>
            </a:extLst>
          </p:cNvPr>
          <p:cNvSpPr txBox="1"/>
          <p:nvPr/>
        </p:nvSpPr>
        <p:spPr>
          <a:xfrm>
            <a:off x="810504" y="3196024"/>
            <a:ext cx="106499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sustavi percipiraju se korisnim, ali trenutno isključivo dodatnim alatom provjere budući da se ljudski faktor, znanja, osobno iskustvo i vještine smatraju ključnim u svakodnevnom prikupljanju i obradi podataka. Posljedica je to drugačijeg pristupa radu, ali i sporije implementacije tehnoloških rješenja u hrvatskim redakcijama uslijed ograničenih resursa u odnosu na europske zemlje. Istodobno, etička načela ostaju primarna u vraćanju povjerenja u medije.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6671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19AAFA-A59D-4AF2-A180-FB68032C7344}"/>
              </a:ext>
            </a:extLst>
          </p:cNvPr>
          <p:cNvSpPr txBox="1"/>
          <p:nvPr/>
        </p:nvSpPr>
        <p:spPr>
          <a:xfrm>
            <a:off x="701040" y="1735331"/>
            <a:ext cx="10280866" cy="2241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Veliku ulogu ima i smanjivanje generacijskog jaza i organizacijskih razlika, kao i jačanje tehnoloških kompetencija novinara koje će ih pripremiti za rad u digitalnom okruženju.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bi mediji uspješno prenosili informacije i zadržali povjerenje publike, potrebno je razumjeti specifičnosti publike i načine na koje konzumiraju sadržaj na različitim platformama.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specifičnosti publike i načine konzumacije informacija za tiskane medije, televiziju, radio i društvene mreže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nastavku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643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355020-B8DB-4FB9-B96D-FD1C2C36F7C4}"/>
              </a:ext>
            </a:extLst>
          </p:cNvPr>
          <p:cNvSpPr txBox="1"/>
          <p:nvPr/>
        </p:nvSpPr>
        <p:spPr>
          <a:xfrm>
            <a:off x="1158239" y="1203156"/>
            <a:ext cx="10293767" cy="434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Tiskani mediji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Čitatelji tiskovnih medija često su stariji i preferiraju tradicionalne oblike vijesti.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Čitatelji traže detaljne i dubinske analize.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Čitanje u slobodno vrijeme, često uz jutarnju kavu ili tijekom putovanja.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Fokus na duže članke i istraživačko novinarstvo.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Fizički oblik medija omogućava čitateljima da se vrate na članak kasnije.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1000"/>
              <a:tabLst>
                <a:tab pos="457200" algn="l"/>
              </a:tabLst>
            </a:pP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Televizija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Gledatelji su različitih dobnih skupina, ali često uključuju obitelji i starije osobe.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Gledatelji preferiraju vizualno privlačne i kratke segmente vijesti.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Gledanje tijekom obroka ili opuštanja, često u večernjim satima.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Informacije se prenose putem kratkih, dinamičnih priloga koji koriste vizualne elemente.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Popularni su formati poput vijesti, dokumentarnih filmova i intervjua.</a:t>
            </a:r>
          </a:p>
        </p:txBody>
      </p:sp>
    </p:spTree>
    <p:extLst>
      <p:ext uri="{BB962C8B-B14F-4D97-AF65-F5344CB8AC3E}">
        <p14:creationId xmlns:p14="http://schemas.microsoft.com/office/powerpoint/2010/main" val="1364541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02195C-6F4A-4911-A5BB-38B43FBAB7CA}"/>
              </a:ext>
            </a:extLst>
          </p:cNvPr>
          <p:cNvSpPr txBox="1"/>
          <p:nvPr/>
        </p:nvSpPr>
        <p:spPr>
          <a:xfrm>
            <a:off x="574850" y="1191402"/>
            <a:ext cx="10570990" cy="4248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Slušatelji su često ljudi u pokretu, poput vozača i putnika.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Publika može biti šarolika, uključujući mlade i starije osobe.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Slušanje tijekom vožnje, obavljanja kućanskih poslova ili na radnom mjestu.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Informacije se prenose kroz kratke vijesti, intervjue i glazbene emisije.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 omogućava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multitasking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jer slušatelji mogu obavljati druge aktivnosti dok konzumiraju sadržaj.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Društvene mreže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Korisnici su pretežno mlađi ljudi, ali platforme poput Facebooka imaju širu demografsku skupinu.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Korisnici traže brze, kratke i lako probavljive informacije.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Informacije se konzumiraju tijekom cijelog dana, često u kratkim vremenskim intervalima.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 naglasak na vizualne sadržaje, uključujući slike, videozapise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infografike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nterakcija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sadržajem putem komentara, lajkova i dijeljenja.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792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C2AA0A-9E87-45F4-9EC4-FCA6BC7D5E61}"/>
              </a:ext>
            </a:extLst>
          </p:cNvPr>
          <p:cNvSpPr txBox="1"/>
          <p:nvPr/>
        </p:nvSpPr>
        <p:spPr>
          <a:xfrm>
            <a:off x="374552" y="1126788"/>
            <a:ext cx="10946590" cy="4755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Ponedjeljak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8.7.2024. 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Međunarodne perspektive u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fact-checkingu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Pregled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različitih pristupa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diljem svijeta.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azumijevanje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kulturnih, političkih i jezičnih aspekata koji utječu na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proces.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Specijalizirane Teme u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Fact-Checkingu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političkih izjava.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znanstvenih tvrdnji.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kontekstu ekonomije i gospodarstva.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području tehnologije i digitalnih medija.</a:t>
            </a:r>
          </a:p>
          <a:p>
            <a:pPr marL="457200">
              <a:lnSpc>
                <a:spcPct val="107000"/>
              </a:lnSpc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Gospodarske Analize 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Provjera činjenica u ekonomskim izjavama i analizama.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Identifikacija i provjera ključnih ekonomskih pokazatelja i statističkih podataka.</a:t>
            </a:r>
          </a:p>
          <a:p>
            <a:pPr marL="457200">
              <a:lnSpc>
                <a:spcPct val="107000"/>
              </a:lnSpc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258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6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73902" y="3138549"/>
            <a:ext cx="462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18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Lorem Ipsum </a:t>
            </a:r>
            <a:r>
              <a:rPr lang="en-US" sz="2400" spc="180" dirty="0" err="1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Dolorem</a:t>
            </a:r>
            <a:endParaRPr lang="en-US" sz="2400" spc="180" dirty="0">
              <a:solidFill>
                <a:schemeClr val="bg1"/>
              </a:solidFill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3560" y="2508330"/>
            <a:ext cx="392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10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 Medium" charset="0"/>
                <a:cs typeface="Montserrat Alternates Medium" charset="0"/>
              </a:rP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03" y="5855939"/>
            <a:ext cx="3925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18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https://ekoninfochecker.efri.uniri.hr/</a:t>
            </a:r>
            <a:endParaRPr lang="en-US" sz="1200" spc="180" dirty="0">
              <a:solidFill>
                <a:schemeClr val="bg1"/>
              </a:solidFill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492" y="2706555"/>
            <a:ext cx="3027469" cy="8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3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043155-C43B-4D00-AF36-E645181E7884}"/>
              </a:ext>
            </a:extLst>
          </p:cNvPr>
          <p:cNvSpPr txBox="1"/>
          <p:nvPr/>
        </p:nvSpPr>
        <p:spPr>
          <a:xfrm>
            <a:off x="574850" y="1460026"/>
            <a:ext cx="10681729" cy="3581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Kriteriji ocjene relevantnosti tvrdnje: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Kontekst i aktualnost: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Tvrdnja koja se odnosi na trenutne događaje ili probleme ima veću relevantnost.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Povezanost s temom: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Tvrdnja mora biti izravno povezana s temom koju obrađujete. Odmak od glavne teme može umanjiti relevantnost.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Pouzdanost izvora: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Relevancija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tvrdnje raste ako dolazi iz pouzdanih i kredibilnih izvora.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Potencijal za razjašnjavanje dezinformacija: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Tvrdnje koje su već predmet dezinformacija ili kontroverzi imaju visoku relevantnost.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Publika: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Razmatranje interesa i potreba ciljne publike. Relevantne su one tvrdnje koje su od posebnog interesa za vašu publiku.</a:t>
            </a:r>
          </a:p>
        </p:txBody>
      </p:sp>
    </p:spTree>
    <p:extLst>
      <p:ext uri="{BB962C8B-B14F-4D97-AF65-F5344CB8AC3E}">
        <p14:creationId xmlns:p14="http://schemas.microsoft.com/office/powerpoint/2010/main" val="133759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F15CA9-2B21-4E4B-A6FB-1FF3EAE0A7B2}"/>
              </a:ext>
            </a:extLst>
          </p:cNvPr>
          <p:cNvSpPr txBox="1"/>
          <p:nvPr/>
        </p:nvSpPr>
        <p:spPr>
          <a:xfrm>
            <a:off x="220718" y="1448426"/>
            <a:ext cx="7989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Traženje kredibilnih izvora podataka i analiza temeljena na standardima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4FCFB9-D234-4605-B6FE-08A67D9CC3F9}"/>
              </a:ext>
            </a:extLst>
          </p:cNvPr>
          <p:cNvSpPr txBox="1"/>
          <p:nvPr/>
        </p:nvSpPr>
        <p:spPr>
          <a:xfrm>
            <a:off x="499241" y="2129890"/>
            <a:ext cx="11193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Podatci Svjetskoga ekonomskog foruma ističu tri načina na koja je umjetna inteligencija promijenila novinarske prakse: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kontekstu rutine novinarskog izvještavanja – novinari su sve manje na terenu, a sve više u redakcijama,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osiguravanja trenutnog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feedbacka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publike na priču, ali i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smanjenjem dodatnih barijera (s lokalnih i regionalnih razina) za ulazak informacija u redakciju</a:t>
            </a:r>
            <a:endParaRPr lang="hr-H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B9DD3-31F5-477C-9812-7D0A881E6F1C}"/>
              </a:ext>
            </a:extLst>
          </p:cNvPr>
          <p:cNvSpPr txBox="1"/>
          <p:nvPr/>
        </p:nvSpPr>
        <p:spPr>
          <a:xfrm>
            <a:off x="485564" y="3618411"/>
            <a:ext cx="11117908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Traženje kredibilnih izvora podataka i analiza temeljena na standardima ključno je za uspješno provođenje programa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042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05E1BF-D6D3-438D-BDD0-E5DEDE519ADC}"/>
              </a:ext>
            </a:extLst>
          </p:cNvPr>
          <p:cNvSpPr txBox="1"/>
          <p:nvPr/>
        </p:nvSpPr>
        <p:spPr>
          <a:xfrm>
            <a:off x="234925" y="1815183"/>
            <a:ext cx="11619186" cy="305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Identifikacija kredibilnih izvora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Kriteriji za kredibilne izvore: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Reputacija: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Izvori s dugogodišnjom reputacijom za točnost i pouzdanost, poput renomiranih novina, znanstvenih časopisa, i stručnih organizacija.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Autoritet: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Izvori koji su autoritet u određenom području, kao što su vladine agencije, sveučilišta i specijalizirani istraživački instituti.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Transparentnost: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Izvori koji jasno navode svoje metode prikupljanja podataka, financiranje i moguće sukobe interesa.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Recenzija: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Materijali koji su prošli kroz recenzentski postupak, kao što su znanstveni radovi i službeni izvještaji.</a:t>
            </a:r>
          </a:p>
        </p:txBody>
      </p:sp>
    </p:spTree>
    <p:extLst>
      <p:ext uri="{BB962C8B-B14F-4D97-AF65-F5344CB8AC3E}">
        <p14:creationId xmlns:p14="http://schemas.microsoft.com/office/powerpoint/2010/main" val="10752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6F74E7-F78E-4B06-8758-E3B92EA0F9CF}"/>
              </a:ext>
            </a:extLst>
          </p:cNvPr>
          <p:cNvSpPr txBox="1"/>
          <p:nvPr/>
        </p:nvSpPr>
        <p:spPr>
          <a:xfrm>
            <a:off x="418695" y="1884755"/>
            <a:ext cx="10902447" cy="217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Alati za identifikaciju izvora: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Pretraga znanstvenih radova i publikacija.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PubMed: Baza podataka za medicinske i biomedicinske publikacije.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JSTOR: Digitalna knjižnica akademskih časopisa, knjiga i izvora.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WorldCat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Globalni katalog biblioteka za pronalaženje knjiga i drugih izvora.</a:t>
            </a:r>
          </a:p>
        </p:txBody>
      </p:sp>
    </p:spTree>
    <p:extLst>
      <p:ext uri="{BB962C8B-B14F-4D97-AF65-F5344CB8AC3E}">
        <p14:creationId xmlns:p14="http://schemas.microsoft.com/office/powerpoint/2010/main" val="2092185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13579</TotalTime>
  <Words>8652</Words>
  <Application>Microsoft Office PowerPoint</Application>
  <PresentationFormat>Widescreen</PresentationFormat>
  <Paragraphs>386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Symbol</vt:lpstr>
      <vt:lpstr>Calibri</vt:lpstr>
      <vt:lpstr>ui-sans-serif</vt:lpstr>
      <vt:lpstr>Wingdings</vt:lpstr>
      <vt:lpstr>UniversCE-Light</vt:lpstr>
      <vt:lpstr>Avenir Next LT Pro</vt:lpstr>
      <vt:lpstr>-apple-system</vt:lpstr>
      <vt:lpstr>Hind</vt:lpstr>
      <vt:lpstr>Arial</vt:lpstr>
      <vt:lpstr>Courier New</vt:lpstr>
      <vt:lpstr>UniversCE-Bold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Bojana Boric</cp:lastModifiedBy>
  <cp:revision>2560</cp:revision>
  <dcterms:created xsi:type="dcterms:W3CDTF">2019-06-03T03:08:53Z</dcterms:created>
  <dcterms:modified xsi:type="dcterms:W3CDTF">2024-07-15T08:58:41Z</dcterms:modified>
</cp:coreProperties>
</file>