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0"/>
  </p:notesMasterIdLst>
  <p:handoutMasterIdLst>
    <p:handoutMasterId r:id="rId121"/>
  </p:handoutMasterIdLst>
  <p:sldIdLst>
    <p:sldId id="329" r:id="rId2"/>
    <p:sldId id="341" r:id="rId3"/>
    <p:sldId id="333" r:id="rId4"/>
    <p:sldId id="394" r:id="rId5"/>
    <p:sldId id="451" r:id="rId6"/>
    <p:sldId id="452" r:id="rId7"/>
    <p:sldId id="448" r:id="rId8"/>
    <p:sldId id="450" r:id="rId9"/>
    <p:sldId id="456" r:id="rId10"/>
    <p:sldId id="404" r:id="rId11"/>
    <p:sldId id="403" r:id="rId12"/>
    <p:sldId id="412" r:id="rId13"/>
    <p:sldId id="411" r:id="rId14"/>
    <p:sldId id="410" r:id="rId15"/>
    <p:sldId id="413" r:id="rId16"/>
    <p:sldId id="409" r:id="rId17"/>
    <p:sldId id="408" r:id="rId18"/>
    <p:sldId id="407" r:id="rId19"/>
    <p:sldId id="406" r:id="rId20"/>
    <p:sldId id="521" r:id="rId21"/>
    <p:sldId id="522" r:id="rId22"/>
    <p:sldId id="458" r:id="rId23"/>
    <p:sldId id="405" r:id="rId24"/>
    <p:sldId id="402" r:id="rId25"/>
    <p:sldId id="398" r:id="rId26"/>
    <p:sldId id="397" r:id="rId27"/>
    <p:sldId id="396" r:id="rId28"/>
    <p:sldId id="395" r:id="rId29"/>
    <p:sldId id="421" r:id="rId30"/>
    <p:sldId id="505" r:id="rId31"/>
    <p:sldId id="420" r:id="rId32"/>
    <p:sldId id="419" r:id="rId33"/>
    <p:sldId id="418" r:id="rId34"/>
    <p:sldId id="506" r:id="rId35"/>
    <p:sldId id="417" r:id="rId36"/>
    <p:sldId id="416" r:id="rId37"/>
    <p:sldId id="415" r:id="rId38"/>
    <p:sldId id="454" r:id="rId39"/>
    <p:sldId id="455" r:id="rId40"/>
    <p:sldId id="457" r:id="rId41"/>
    <p:sldId id="499" r:id="rId42"/>
    <p:sldId id="426" r:id="rId43"/>
    <p:sldId id="502" r:id="rId44"/>
    <p:sldId id="504" r:id="rId45"/>
    <p:sldId id="501" r:id="rId46"/>
    <p:sldId id="500" r:id="rId47"/>
    <p:sldId id="507" r:id="rId48"/>
    <p:sldId id="508" r:id="rId49"/>
    <p:sldId id="511" r:id="rId50"/>
    <p:sldId id="510" r:id="rId51"/>
    <p:sldId id="509" r:id="rId52"/>
    <p:sldId id="512" r:id="rId53"/>
    <p:sldId id="513" r:id="rId54"/>
    <p:sldId id="424" r:id="rId55"/>
    <p:sldId id="514" r:id="rId56"/>
    <p:sldId id="519" r:id="rId57"/>
    <p:sldId id="518" r:id="rId58"/>
    <p:sldId id="517" r:id="rId59"/>
    <p:sldId id="516" r:id="rId60"/>
    <p:sldId id="515" r:id="rId61"/>
    <p:sldId id="520" r:id="rId62"/>
    <p:sldId id="425" r:id="rId63"/>
    <p:sldId id="423" r:id="rId64"/>
    <p:sldId id="422" r:id="rId65"/>
    <p:sldId id="414" r:id="rId66"/>
    <p:sldId id="434" r:id="rId67"/>
    <p:sldId id="433" r:id="rId68"/>
    <p:sldId id="432" r:id="rId69"/>
    <p:sldId id="484" r:id="rId70"/>
    <p:sldId id="485" r:id="rId71"/>
    <p:sldId id="488" r:id="rId72"/>
    <p:sldId id="487" r:id="rId73"/>
    <p:sldId id="486" r:id="rId74"/>
    <p:sldId id="490" r:id="rId75"/>
    <p:sldId id="431" r:id="rId76"/>
    <p:sldId id="430" r:id="rId77"/>
    <p:sldId id="429" r:id="rId78"/>
    <p:sldId id="428" r:id="rId79"/>
    <p:sldId id="427" r:id="rId80"/>
    <p:sldId id="491" r:id="rId81"/>
    <p:sldId id="492" r:id="rId82"/>
    <p:sldId id="495" r:id="rId83"/>
    <p:sldId id="494" r:id="rId84"/>
    <p:sldId id="493" r:id="rId85"/>
    <p:sldId id="498" r:id="rId86"/>
    <p:sldId id="437" r:id="rId87"/>
    <p:sldId id="436" r:id="rId88"/>
    <p:sldId id="435" r:id="rId89"/>
    <p:sldId id="444" r:id="rId90"/>
    <p:sldId id="443" r:id="rId91"/>
    <p:sldId id="472" r:id="rId92"/>
    <p:sldId id="476" r:id="rId93"/>
    <p:sldId id="475" r:id="rId94"/>
    <p:sldId id="474" r:id="rId95"/>
    <p:sldId id="473" r:id="rId96"/>
    <p:sldId id="477" r:id="rId97"/>
    <p:sldId id="442" r:id="rId98"/>
    <p:sldId id="441" r:id="rId99"/>
    <p:sldId id="440" r:id="rId100"/>
    <p:sldId id="478" r:id="rId101"/>
    <p:sldId id="481" r:id="rId102"/>
    <p:sldId id="480" r:id="rId103"/>
    <p:sldId id="483" r:id="rId104"/>
    <p:sldId id="482" r:id="rId105"/>
    <p:sldId id="439" r:id="rId106"/>
    <p:sldId id="463" r:id="rId107"/>
    <p:sldId id="464" r:id="rId108"/>
    <p:sldId id="465" r:id="rId109"/>
    <p:sldId id="469" r:id="rId110"/>
    <p:sldId id="468" r:id="rId111"/>
    <p:sldId id="467" r:id="rId112"/>
    <p:sldId id="438" r:id="rId113"/>
    <p:sldId id="471" r:id="rId114"/>
    <p:sldId id="447" r:id="rId115"/>
    <p:sldId id="446" r:id="rId116"/>
    <p:sldId id="445" r:id="rId117"/>
    <p:sldId id="390" r:id="rId118"/>
    <p:sldId id="331" r:id="rId119"/>
  </p:sldIdLst>
  <p:sldSz cx="12192000" cy="6858000"/>
  <p:notesSz cx="6858000" cy="9144000"/>
  <p:embeddedFontLst>
    <p:embeddedFont>
      <p:font typeface="Avenir Next LT Pro" panose="020B0504020202020204" pitchFamily="34" charset="0"/>
      <p:regular r:id="rId122"/>
      <p:bold r:id="rId123"/>
      <p:italic r:id="rId124"/>
      <p:boldItalic r:id="rId125"/>
    </p:embeddedFont>
    <p:embeddedFont>
      <p:font typeface="Calibri" panose="020F0502020204030204" pitchFamily="34" charset="0"/>
      <p:regular r:id="rId126"/>
      <p:bold r:id="rId127"/>
      <p:italic r:id="rId128"/>
      <p:boldItalic r:id="rId1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00" userDrawn="1">
          <p15:clr>
            <a:srgbClr val="A4A3A4"/>
          </p15:clr>
        </p15:guide>
        <p15:guide id="4" pos="7080" userDrawn="1">
          <p15:clr>
            <a:srgbClr val="A4A3A4"/>
          </p15:clr>
        </p15:guide>
        <p15:guide id="5" orient="horz" pos="576" userDrawn="1">
          <p15:clr>
            <a:srgbClr val="A4A3A4"/>
          </p15:clr>
        </p15:guide>
        <p15:guide id="6" orient="horz" pos="3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78B"/>
    <a:srgbClr val="032D71"/>
    <a:srgbClr val="8BC53F"/>
    <a:srgbClr val="354659"/>
    <a:srgbClr val="3AB5D9"/>
    <a:srgbClr val="B2E3EE"/>
    <a:srgbClr val="0BD0D9"/>
    <a:srgbClr val="F3F3F3"/>
    <a:srgbClr val="404D56"/>
    <a:srgbClr val="10A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1" autoAdjust="0"/>
    <p:restoredTop sz="94416" autoAdjust="0"/>
  </p:normalViewPr>
  <p:slideViewPr>
    <p:cSldViewPr snapToGrid="0">
      <p:cViewPr varScale="1">
        <p:scale>
          <a:sx n="80" d="100"/>
          <a:sy n="80" d="100"/>
        </p:scale>
        <p:origin x="542" y="53"/>
      </p:cViewPr>
      <p:guideLst>
        <p:guide orient="horz" pos="2136"/>
        <p:guide pos="3840"/>
        <p:guide pos="600"/>
        <p:guide pos="7080"/>
        <p:guide orient="horz" pos="576"/>
        <p:guide orient="horz" pos="37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3" d="100"/>
        <a:sy n="103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44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2.fntdata"/><Relationship Id="rId128" Type="http://schemas.openxmlformats.org/officeDocument/2006/relationships/font" Target="fonts/font7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font" Target="fonts/font3.fntdata"/><Relationship Id="rId129" Type="http://schemas.openxmlformats.org/officeDocument/2006/relationships/font" Target="fonts/font8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C20CD-15C7-4161-9271-AA393F3BEBD2}" type="datetimeFigureOut">
              <a:rPr lang="en-US" smtClean="0">
                <a:latin typeface="Avenir Next LT Pro" panose="020B0504020202020204" pitchFamily="34" charset="0"/>
              </a:rPr>
              <a:t>7/15/2024</a:t>
            </a:fld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5A8A6-FEAE-454E-AA98-54EA61CA4A60}" type="slidenum">
              <a:rPr lang="en-US" smtClean="0">
                <a:latin typeface="Avenir Next LT Pro" panose="020B0504020202020204" pitchFamily="34" charset="0"/>
              </a:rPr>
              <a:t>‹#›</a:t>
            </a:fld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63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venir Next LT Pro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venir Next LT Pro" panose="020B0504020202020204" pitchFamily="34" charset="0"/>
              </a:defRPr>
            </a:lvl1pPr>
          </a:lstStyle>
          <a:p>
            <a:fld id="{2F1677EA-F7BB-492F-BF15-7747DC07EE7E}" type="datetimeFigureOut">
              <a:rPr lang="en-US" smtClean="0"/>
              <a:pPr/>
              <a:t>7/15/2024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venir Next LT Pro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venir Next LT Pro" panose="020B0504020202020204" pitchFamily="34" charset="0"/>
              </a:defRPr>
            </a:lvl1pPr>
          </a:lstStyle>
          <a:p>
            <a:fld id="{918649F8-882C-4002-AB2C-ED8BCF0D86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7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46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082540" y="0"/>
            <a:ext cx="591312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89418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067300" y="0"/>
            <a:ext cx="35941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661400" y="3429000"/>
            <a:ext cx="3559630" cy="3429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542009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16948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1292326" y="4184262"/>
            <a:ext cx="1725738" cy="1764261"/>
          </a:xfrm>
          <a:custGeom>
            <a:avLst/>
            <a:gdLst>
              <a:gd name="connsiteX0" fmla="*/ 0 w 2272553"/>
              <a:gd name="connsiteY0" fmla="*/ 0 h 2514600"/>
              <a:gd name="connsiteX1" fmla="*/ 2272553 w 2272553"/>
              <a:gd name="connsiteY1" fmla="*/ 0 h 2514600"/>
              <a:gd name="connsiteX2" fmla="*/ 2272553 w 2272553"/>
              <a:gd name="connsiteY2" fmla="*/ 2514600 h 2514600"/>
              <a:gd name="connsiteX3" fmla="*/ 0 w 2272553"/>
              <a:gd name="connsiteY3" fmla="*/ 2514600 h 2514600"/>
              <a:gd name="connsiteX4" fmla="*/ 0 w 2272553"/>
              <a:gd name="connsiteY4" fmla="*/ 0 h 2514600"/>
              <a:gd name="connsiteX0" fmla="*/ 322729 w 2272553"/>
              <a:gd name="connsiteY0" fmla="*/ 524435 h 2514600"/>
              <a:gd name="connsiteX1" fmla="*/ 2272553 w 2272553"/>
              <a:gd name="connsiteY1" fmla="*/ 0 h 2514600"/>
              <a:gd name="connsiteX2" fmla="*/ 2272553 w 2272553"/>
              <a:gd name="connsiteY2" fmla="*/ 2514600 h 2514600"/>
              <a:gd name="connsiteX3" fmla="*/ 0 w 2272553"/>
              <a:gd name="connsiteY3" fmla="*/ 2514600 h 2514600"/>
              <a:gd name="connsiteX4" fmla="*/ 322729 w 2272553"/>
              <a:gd name="connsiteY4" fmla="*/ 524435 h 2514600"/>
              <a:gd name="connsiteX0" fmla="*/ 322729 w 2272553"/>
              <a:gd name="connsiteY0" fmla="*/ 0 h 1990165"/>
              <a:gd name="connsiteX1" fmla="*/ 1667435 w 2272553"/>
              <a:gd name="connsiteY1" fmla="*/ 349624 h 1990165"/>
              <a:gd name="connsiteX2" fmla="*/ 2272553 w 2272553"/>
              <a:gd name="connsiteY2" fmla="*/ 1990165 h 1990165"/>
              <a:gd name="connsiteX3" fmla="*/ 0 w 2272553"/>
              <a:gd name="connsiteY3" fmla="*/ 1990165 h 1990165"/>
              <a:gd name="connsiteX4" fmla="*/ 322729 w 2272553"/>
              <a:gd name="connsiteY4" fmla="*/ 0 h 1990165"/>
              <a:gd name="connsiteX0" fmla="*/ 322729 w 1721223"/>
              <a:gd name="connsiteY0" fmla="*/ 0 h 1990165"/>
              <a:gd name="connsiteX1" fmla="*/ 1667435 w 1721223"/>
              <a:gd name="connsiteY1" fmla="*/ 349624 h 1990165"/>
              <a:gd name="connsiteX2" fmla="*/ 1721223 w 1721223"/>
              <a:gd name="connsiteY2" fmla="*/ 1385047 h 1990165"/>
              <a:gd name="connsiteX3" fmla="*/ 0 w 1721223"/>
              <a:gd name="connsiteY3" fmla="*/ 1990165 h 1990165"/>
              <a:gd name="connsiteX4" fmla="*/ 322729 w 1721223"/>
              <a:gd name="connsiteY4" fmla="*/ 0 h 1990165"/>
              <a:gd name="connsiteX0" fmla="*/ 0 w 1398494"/>
              <a:gd name="connsiteY0" fmla="*/ 0 h 1438835"/>
              <a:gd name="connsiteX1" fmla="*/ 1344706 w 1398494"/>
              <a:gd name="connsiteY1" fmla="*/ 349624 h 1438835"/>
              <a:gd name="connsiteX2" fmla="*/ 1398494 w 1398494"/>
              <a:gd name="connsiteY2" fmla="*/ 1385047 h 1438835"/>
              <a:gd name="connsiteX3" fmla="*/ 161366 w 1398494"/>
              <a:gd name="connsiteY3" fmla="*/ 1438835 h 1438835"/>
              <a:gd name="connsiteX4" fmla="*/ 0 w 1398494"/>
              <a:gd name="connsiteY4" fmla="*/ 0 h 1438835"/>
              <a:gd name="connsiteX0" fmla="*/ 135744 w 1534238"/>
              <a:gd name="connsiteY0" fmla="*/ 0 h 1438835"/>
              <a:gd name="connsiteX1" fmla="*/ 1480450 w 1534238"/>
              <a:gd name="connsiteY1" fmla="*/ 349624 h 1438835"/>
              <a:gd name="connsiteX2" fmla="*/ 1534238 w 1534238"/>
              <a:gd name="connsiteY2" fmla="*/ 1385047 h 1438835"/>
              <a:gd name="connsiteX3" fmla="*/ 297110 w 1534238"/>
              <a:gd name="connsiteY3" fmla="*/ 1438835 h 1438835"/>
              <a:gd name="connsiteX4" fmla="*/ 135744 w 1534238"/>
              <a:gd name="connsiteY4" fmla="*/ 0 h 1438835"/>
              <a:gd name="connsiteX0" fmla="*/ 155107 w 1553601"/>
              <a:gd name="connsiteY0" fmla="*/ 0 h 1438835"/>
              <a:gd name="connsiteX1" fmla="*/ 1499813 w 1553601"/>
              <a:gd name="connsiteY1" fmla="*/ 349624 h 1438835"/>
              <a:gd name="connsiteX2" fmla="*/ 1553601 w 1553601"/>
              <a:gd name="connsiteY2" fmla="*/ 1385047 h 1438835"/>
              <a:gd name="connsiteX3" fmla="*/ 316473 w 1553601"/>
              <a:gd name="connsiteY3" fmla="*/ 1438835 h 1438835"/>
              <a:gd name="connsiteX4" fmla="*/ 155107 w 1553601"/>
              <a:gd name="connsiteY4" fmla="*/ 0 h 1438835"/>
              <a:gd name="connsiteX0" fmla="*/ 155107 w 1553601"/>
              <a:gd name="connsiteY0" fmla="*/ 150979 h 1589814"/>
              <a:gd name="connsiteX1" fmla="*/ 1499813 w 1553601"/>
              <a:gd name="connsiteY1" fmla="*/ 500603 h 1589814"/>
              <a:gd name="connsiteX2" fmla="*/ 1553601 w 1553601"/>
              <a:gd name="connsiteY2" fmla="*/ 1536026 h 1589814"/>
              <a:gd name="connsiteX3" fmla="*/ 316473 w 1553601"/>
              <a:gd name="connsiteY3" fmla="*/ 1589814 h 1589814"/>
              <a:gd name="connsiteX4" fmla="*/ 155107 w 1553601"/>
              <a:gd name="connsiteY4" fmla="*/ 150979 h 1589814"/>
              <a:gd name="connsiteX0" fmla="*/ 155107 w 1553601"/>
              <a:gd name="connsiteY0" fmla="*/ 131779 h 1570614"/>
              <a:gd name="connsiteX1" fmla="*/ 1499813 w 1553601"/>
              <a:gd name="connsiteY1" fmla="*/ 481403 h 1570614"/>
              <a:gd name="connsiteX2" fmla="*/ 1553601 w 1553601"/>
              <a:gd name="connsiteY2" fmla="*/ 1516826 h 1570614"/>
              <a:gd name="connsiteX3" fmla="*/ 316473 w 1553601"/>
              <a:gd name="connsiteY3" fmla="*/ 1570614 h 1570614"/>
              <a:gd name="connsiteX4" fmla="*/ 155107 w 1553601"/>
              <a:gd name="connsiteY4" fmla="*/ 131779 h 1570614"/>
              <a:gd name="connsiteX0" fmla="*/ 155107 w 1691693"/>
              <a:gd name="connsiteY0" fmla="*/ 131779 h 1570614"/>
              <a:gd name="connsiteX1" fmla="*/ 1499813 w 1691693"/>
              <a:gd name="connsiteY1" fmla="*/ 481403 h 1570614"/>
              <a:gd name="connsiteX2" fmla="*/ 1553601 w 1691693"/>
              <a:gd name="connsiteY2" fmla="*/ 1516826 h 1570614"/>
              <a:gd name="connsiteX3" fmla="*/ 316473 w 1691693"/>
              <a:gd name="connsiteY3" fmla="*/ 1570614 h 1570614"/>
              <a:gd name="connsiteX4" fmla="*/ 155107 w 1691693"/>
              <a:gd name="connsiteY4" fmla="*/ 131779 h 1570614"/>
              <a:gd name="connsiteX0" fmla="*/ 155107 w 1764561"/>
              <a:gd name="connsiteY0" fmla="*/ 131779 h 1570614"/>
              <a:gd name="connsiteX1" fmla="*/ 1499813 w 1764561"/>
              <a:gd name="connsiteY1" fmla="*/ 481403 h 1570614"/>
              <a:gd name="connsiteX2" fmla="*/ 1553601 w 1764561"/>
              <a:gd name="connsiteY2" fmla="*/ 1516826 h 1570614"/>
              <a:gd name="connsiteX3" fmla="*/ 316473 w 1764561"/>
              <a:gd name="connsiteY3" fmla="*/ 1570614 h 1570614"/>
              <a:gd name="connsiteX4" fmla="*/ 155107 w 1764561"/>
              <a:gd name="connsiteY4" fmla="*/ 131779 h 1570614"/>
              <a:gd name="connsiteX0" fmla="*/ 155107 w 1764561"/>
              <a:gd name="connsiteY0" fmla="*/ 131779 h 1702753"/>
              <a:gd name="connsiteX1" fmla="*/ 1499813 w 1764561"/>
              <a:gd name="connsiteY1" fmla="*/ 481403 h 1702753"/>
              <a:gd name="connsiteX2" fmla="*/ 1553601 w 1764561"/>
              <a:gd name="connsiteY2" fmla="*/ 1516826 h 1702753"/>
              <a:gd name="connsiteX3" fmla="*/ 316473 w 1764561"/>
              <a:gd name="connsiteY3" fmla="*/ 1570614 h 1702753"/>
              <a:gd name="connsiteX4" fmla="*/ 155107 w 1764561"/>
              <a:gd name="connsiteY4" fmla="*/ 131779 h 1702753"/>
              <a:gd name="connsiteX0" fmla="*/ 155107 w 1764561"/>
              <a:gd name="connsiteY0" fmla="*/ 131779 h 1762233"/>
              <a:gd name="connsiteX1" fmla="*/ 1499813 w 1764561"/>
              <a:gd name="connsiteY1" fmla="*/ 481403 h 1762233"/>
              <a:gd name="connsiteX2" fmla="*/ 1553601 w 1764561"/>
              <a:gd name="connsiteY2" fmla="*/ 1516826 h 1762233"/>
              <a:gd name="connsiteX3" fmla="*/ 316473 w 1764561"/>
              <a:gd name="connsiteY3" fmla="*/ 1570614 h 1762233"/>
              <a:gd name="connsiteX4" fmla="*/ 155107 w 1764561"/>
              <a:gd name="connsiteY4" fmla="*/ 131779 h 1762233"/>
              <a:gd name="connsiteX0" fmla="*/ 245575 w 1721679"/>
              <a:gd name="connsiteY0" fmla="*/ 125515 h 1813119"/>
              <a:gd name="connsiteX1" fmla="*/ 1456931 w 1721679"/>
              <a:gd name="connsiteY1" fmla="*/ 532289 h 1813119"/>
              <a:gd name="connsiteX2" fmla="*/ 1510719 w 1721679"/>
              <a:gd name="connsiteY2" fmla="*/ 1567712 h 1813119"/>
              <a:gd name="connsiteX3" fmla="*/ 273591 w 1721679"/>
              <a:gd name="connsiteY3" fmla="*/ 1621500 h 1813119"/>
              <a:gd name="connsiteX4" fmla="*/ 245575 w 1721679"/>
              <a:gd name="connsiteY4" fmla="*/ 125515 h 1813119"/>
              <a:gd name="connsiteX0" fmla="*/ 225214 w 1701318"/>
              <a:gd name="connsiteY0" fmla="*/ 125515 h 1801140"/>
              <a:gd name="connsiteX1" fmla="*/ 1436570 w 1701318"/>
              <a:gd name="connsiteY1" fmla="*/ 532289 h 1801140"/>
              <a:gd name="connsiteX2" fmla="*/ 1490358 w 1701318"/>
              <a:gd name="connsiteY2" fmla="*/ 1567712 h 1801140"/>
              <a:gd name="connsiteX3" fmla="*/ 281805 w 1701318"/>
              <a:gd name="connsiteY3" fmla="*/ 1592925 h 1801140"/>
              <a:gd name="connsiteX4" fmla="*/ 225214 w 1701318"/>
              <a:gd name="connsiteY4" fmla="*/ 125515 h 1801140"/>
              <a:gd name="connsiteX0" fmla="*/ 258938 w 1735042"/>
              <a:gd name="connsiteY0" fmla="*/ 125515 h 1801140"/>
              <a:gd name="connsiteX1" fmla="*/ 1470294 w 1735042"/>
              <a:gd name="connsiteY1" fmla="*/ 532289 h 1801140"/>
              <a:gd name="connsiteX2" fmla="*/ 1524082 w 1735042"/>
              <a:gd name="connsiteY2" fmla="*/ 1567712 h 1801140"/>
              <a:gd name="connsiteX3" fmla="*/ 315529 w 1735042"/>
              <a:gd name="connsiteY3" fmla="*/ 1592925 h 1801140"/>
              <a:gd name="connsiteX4" fmla="*/ 258938 w 1735042"/>
              <a:gd name="connsiteY4" fmla="*/ 125515 h 1801140"/>
              <a:gd name="connsiteX0" fmla="*/ 258938 w 1735042"/>
              <a:gd name="connsiteY0" fmla="*/ 125515 h 1764839"/>
              <a:gd name="connsiteX1" fmla="*/ 1470294 w 1735042"/>
              <a:gd name="connsiteY1" fmla="*/ 532289 h 1764839"/>
              <a:gd name="connsiteX2" fmla="*/ 1524082 w 1735042"/>
              <a:gd name="connsiteY2" fmla="*/ 1567712 h 1764839"/>
              <a:gd name="connsiteX3" fmla="*/ 315529 w 1735042"/>
              <a:gd name="connsiteY3" fmla="*/ 1592925 h 1764839"/>
              <a:gd name="connsiteX4" fmla="*/ 258938 w 1735042"/>
              <a:gd name="connsiteY4" fmla="*/ 125515 h 1764839"/>
              <a:gd name="connsiteX0" fmla="*/ 258938 w 1735042"/>
              <a:gd name="connsiteY0" fmla="*/ 125515 h 1757467"/>
              <a:gd name="connsiteX1" fmla="*/ 1470294 w 1735042"/>
              <a:gd name="connsiteY1" fmla="*/ 532289 h 1757467"/>
              <a:gd name="connsiteX2" fmla="*/ 1524082 w 1735042"/>
              <a:gd name="connsiteY2" fmla="*/ 1567712 h 1757467"/>
              <a:gd name="connsiteX3" fmla="*/ 315529 w 1735042"/>
              <a:gd name="connsiteY3" fmla="*/ 1592925 h 1757467"/>
              <a:gd name="connsiteX4" fmla="*/ 258938 w 1735042"/>
              <a:gd name="connsiteY4" fmla="*/ 125515 h 1757467"/>
              <a:gd name="connsiteX0" fmla="*/ 258938 w 1735042"/>
              <a:gd name="connsiteY0" fmla="*/ 125515 h 1782744"/>
              <a:gd name="connsiteX1" fmla="*/ 1470294 w 1735042"/>
              <a:gd name="connsiteY1" fmla="*/ 532289 h 1782744"/>
              <a:gd name="connsiteX2" fmla="*/ 1524082 w 1735042"/>
              <a:gd name="connsiteY2" fmla="*/ 1567712 h 1782744"/>
              <a:gd name="connsiteX3" fmla="*/ 315529 w 1735042"/>
              <a:gd name="connsiteY3" fmla="*/ 1592925 h 1782744"/>
              <a:gd name="connsiteX4" fmla="*/ 258938 w 1735042"/>
              <a:gd name="connsiteY4" fmla="*/ 125515 h 1782744"/>
              <a:gd name="connsiteX0" fmla="*/ 258938 w 1735042"/>
              <a:gd name="connsiteY0" fmla="*/ 125515 h 1802774"/>
              <a:gd name="connsiteX1" fmla="*/ 1470294 w 1735042"/>
              <a:gd name="connsiteY1" fmla="*/ 532289 h 1802774"/>
              <a:gd name="connsiteX2" fmla="*/ 1524082 w 1735042"/>
              <a:gd name="connsiteY2" fmla="*/ 1567712 h 1802774"/>
              <a:gd name="connsiteX3" fmla="*/ 315529 w 1735042"/>
              <a:gd name="connsiteY3" fmla="*/ 1592925 h 1802774"/>
              <a:gd name="connsiteX4" fmla="*/ 258938 w 1735042"/>
              <a:gd name="connsiteY4" fmla="*/ 125515 h 1802774"/>
              <a:gd name="connsiteX0" fmla="*/ 258938 w 1735042"/>
              <a:gd name="connsiteY0" fmla="*/ 125515 h 1773855"/>
              <a:gd name="connsiteX1" fmla="*/ 1470294 w 1735042"/>
              <a:gd name="connsiteY1" fmla="*/ 532289 h 1773855"/>
              <a:gd name="connsiteX2" fmla="*/ 1524082 w 1735042"/>
              <a:gd name="connsiteY2" fmla="*/ 1567712 h 1773855"/>
              <a:gd name="connsiteX3" fmla="*/ 315529 w 1735042"/>
              <a:gd name="connsiteY3" fmla="*/ 1592925 h 1773855"/>
              <a:gd name="connsiteX4" fmla="*/ 258938 w 1735042"/>
              <a:gd name="connsiteY4" fmla="*/ 125515 h 1773855"/>
              <a:gd name="connsiteX0" fmla="*/ 258938 w 1735042"/>
              <a:gd name="connsiteY0" fmla="*/ 125515 h 1782291"/>
              <a:gd name="connsiteX1" fmla="*/ 1470294 w 1735042"/>
              <a:gd name="connsiteY1" fmla="*/ 532289 h 1782291"/>
              <a:gd name="connsiteX2" fmla="*/ 1524082 w 1735042"/>
              <a:gd name="connsiteY2" fmla="*/ 1567712 h 1782291"/>
              <a:gd name="connsiteX3" fmla="*/ 315529 w 1735042"/>
              <a:gd name="connsiteY3" fmla="*/ 1592925 h 1782291"/>
              <a:gd name="connsiteX4" fmla="*/ 258938 w 1735042"/>
              <a:gd name="connsiteY4" fmla="*/ 125515 h 1782291"/>
              <a:gd name="connsiteX0" fmla="*/ 258938 w 1735042"/>
              <a:gd name="connsiteY0" fmla="*/ 141884 h 1798660"/>
              <a:gd name="connsiteX1" fmla="*/ 1470294 w 1735042"/>
              <a:gd name="connsiteY1" fmla="*/ 548658 h 1798660"/>
              <a:gd name="connsiteX2" fmla="*/ 1524082 w 1735042"/>
              <a:gd name="connsiteY2" fmla="*/ 1584081 h 1798660"/>
              <a:gd name="connsiteX3" fmla="*/ 315529 w 1735042"/>
              <a:gd name="connsiteY3" fmla="*/ 1609294 h 1798660"/>
              <a:gd name="connsiteX4" fmla="*/ 258938 w 1735042"/>
              <a:gd name="connsiteY4" fmla="*/ 141884 h 1798660"/>
              <a:gd name="connsiteX0" fmla="*/ 258938 w 1735042"/>
              <a:gd name="connsiteY0" fmla="*/ 96307 h 1753083"/>
              <a:gd name="connsiteX1" fmla="*/ 1470294 w 1735042"/>
              <a:gd name="connsiteY1" fmla="*/ 503081 h 1753083"/>
              <a:gd name="connsiteX2" fmla="*/ 1524082 w 1735042"/>
              <a:gd name="connsiteY2" fmla="*/ 1538504 h 1753083"/>
              <a:gd name="connsiteX3" fmla="*/ 315529 w 1735042"/>
              <a:gd name="connsiteY3" fmla="*/ 1563717 h 1753083"/>
              <a:gd name="connsiteX4" fmla="*/ 258938 w 1735042"/>
              <a:gd name="connsiteY4" fmla="*/ 96307 h 1753083"/>
              <a:gd name="connsiteX0" fmla="*/ 273434 w 1749538"/>
              <a:gd name="connsiteY0" fmla="*/ 96307 h 1753083"/>
              <a:gd name="connsiteX1" fmla="*/ 1484790 w 1749538"/>
              <a:gd name="connsiteY1" fmla="*/ 503081 h 1753083"/>
              <a:gd name="connsiteX2" fmla="*/ 1538578 w 1749538"/>
              <a:gd name="connsiteY2" fmla="*/ 1538504 h 1753083"/>
              <a:gd name="connsiteX3" fmla="*/ 330025 w 1749538"/>
              <a:gd name="connsiteY3" fmla="*/ 1563717 h 1753083"/>
              <a:gd name="connsiteX4" fmla="*/ 273434 w 1749538"/>
              <a:gd name="connsiteY4" fmla="*/ 96307 h 1753083"/>
              <a:gd name="connsiteX0" fmla="*/ 273434 w 1749538"/>
              <a:gd name="connsiteY0" fmla="*/ 96307 h 1753083"/>
              <a:gd name="connsiteX1" fmla="*/ 1484790 w 1749538"/>
              <a:gd name="connsiteY1" fmla="*/ 503081 h 1753083"/>
              <a:gd name="connsiteX2" fmla="*/ 1538578 w 1749538"/>
              <a:gd name="connsiteY2" fmla="*/ 1538504 h 1753083"/>
              <a:gd name="connsiteX3" fmla="*/ 330025 w 1749538"/>
              <a:gd name="connsiteY3" fmla="*/ 1563717 h 1753083"/>
              <a:gd name="connsiteX4" fmla="*/ 273434 w 1749538"/>
              <a:gd name="connsiteY4" fmla="*/ 96307 h 1753083"/>
              <a:gd name="connsiteX0" fmla="*/ 273434 w 1741059"/>
              <a:gd name="connsiteY0" fmla="*/ 96307 h 1741345"/>
              <a:gd name="connsiteX1" fmla="*/ 1484790 w 1741059"/>
              <a:gd name="connsiteY1" fmla="*/ 503081 h 1741345"/>
              <a:gd name="connsiteX2" fmla="*/ 1519528 w 1741059"/>
              <a:gd name="connsiteY2" fmla="*/ 1519454 h 1741345"/>
              <a:gd name="connsiteX3" fmla="*/ 330025 w 1741059"/>
              <a:gd name="connsiteY3" fmla="*/ 1563717 h 1741345"/>
              <a:gd name="connsiteX4" fmla="*/ 273434 w 1741059"/>
              <a:gd name="connsiteY4" fmla="*/ 96307 h 1741345"/>
              <a:gd name="connsiteX0" fmla="*/ 273434 w 1741059"/>
              <a:gd name="connsiteY0" fmla="*/ 96307 h 1741345"/>
              <a:gd name="connsiteX1" fmla="*/ 1484790 w 1741059"/>
              <a:gd name="connsiteY1" fmla="*/ 503081 h 1741345"/>
              <a:gd name="connsiteX2" fmla="*/ 1519528 w 1741059"/>
              <a:gd name="connsiteY2" fmla="*/ 1519454 h 1741345"/>
              <a:gd name="connsiteX3" fmla="*/ 330025 w 1741059"/>
              <a:gd name="connsiteY3" fmla="*/ 1563717 h 1741345"/>
              <a:gd name="connsiteX4" fmla="*/ 273434 w 1741059"/>
              <a:gd name="connsiteY4" fmla="*/ 96307 h 1741345"/>
              <a:gd name="connsiteX0" fmla="*/ 273434 w 1741059"/>
              <a:gd name="connsiteY0" fmla="*/ 99249 h 1744287"/>
              <a:gd name="connsiteX1" fmla="*/ 1484790 w 1741059"/>
              <a:gd name="connsiteY1" fmla="*/ 506023 h 1744287"/>
              <a:gd name="connsiteX2" fmla="*/ 1519528 w 1741059"/>
              <a:gd name="connsiteY2" fmla="*/ 1522396 h 1744287"/>
              <a:gd name="connsiteX3" fmla="*/ 330025 w 1741059"/>
              <a:gd name="connsiteY3" fmla="*/ 1566659 h 1744287"/>
              <a:gd name="connsiteX4" fmla="*/ 273434 w 1741059"/>
              <a:gd name="connsiteY4" fmla="*/ 99249 h 1744287"/>
              <a:gd name="connsiteX0" fmla="*/ 273434 w 1741059"/>
              <a:gd name="connsiteY0" fmla="*/ 56657 h 1701695"/>
              <a:gd name="connsiteX1" fmla="*/ 1484790 w 1741059"/>
              <a:gd name="connsiteY1" fmla="*/ 463431 h 1701695"/>
              <a:gd name="connsiteX2" fmla="*/ 1519528 w 1741059"/>
              <a:gd name="connsiteY2" fmla="*/ 1479804 h 1701695"/>
              <a:gd name="connsiteX3" fmla="*/ 330025 w 1741059"/>
              <a:gd name="connsiteY3" fmla="*/ 1524067 h 1701695"/>
              <a:gd name="connsiteX4" fmla="*/ 273434 w 1741059"/>
              <a:gd name="connsiteY4" fmla="*/ 56657 h 1701695"/>
              <a:gd name="connsiteX0" fmla="*/ 273434 w 1741059"/>
              <a:gd name="connsiteY0" fmla="*/ 56657 h 1701695"/>
              <a:gd name="connsiteX1" fmla="*/ 1484790 w 1741059"/>
              <a:gd name="connsiteY1" fmla="*/ 463431 h 1701695"/>
              <a:gd name="connsiteX2" fmla="*/ 1519528 w 1741059"/>
              <a:gd name="connsiteY2" fmla="*/ 1479804 h 1701695"/>
              <a:gd name="connsiteX3" fmla="*/ 330025 w 1741059"/>
              <a:gd name="connsiteY3" fmla="*/ 1524067 h 1701695"/>
              <a:gd name="connsiteX4" fmla="*/ 273434 w 1741059"/>
              <a:gd name="connsiteY4" fmla="*/ 56657 h 1701695"/>
              <a:gd name="connsiteX0" fmla="*/ 278866 w 1746491"/>
              <a:gd name="connsiteY0" fmla="*/ 102264 h 1747302"/>
              <a:gd name="connsiteX1" fmla="*/ 1490222 w 1746491"/>
              <a:gd name="connsiteY1" fmla="*/ 509038 h 1747302"/>
              <a:gd name="connsiteX2" fmla="*/ 1524960 w 1746491"/>
              <a:gd name="connsiteY2" fmla="*/ 1525411 h 1747302"/>
              <a:gd name="connsiteX3" fmla="*/ 335457 w 1746491"/>
              <a:gd name="connsiteY3" fmla="*/ 1569674 h 1747302"/>
              <a:gd name="connsiteX4" fmla="*/ 278866 w 1746491"/>
              <a:gd name="connsiteY4" fmla="*/ 102264 h 1747302"/>
              <a:gd name="connsiteX0" fmla="*/ 268885 w 1736510"/>
              <a:gd name="connsiteY0" fmla="*/ 162029 h 1807067"/>
              <a:gd name="connsiteX1" fmla="*/ 1480241 w 1736510"/>
              <a:gd name="connsiteY1" fmla="*/ 568803 h 1807067"/>
              <a:gd name="connsiteX2" fmla="*/ 1514979 w 1736510"/>
              <a:gd name="connsiteY2" fmla="*/ 1585176 h 1807067"/>
              <a:gd name="connsiteX3" fmla="*/ 325476 w 1736510"/>
              <a:gd name="connsiteY3" fmla="*/ 1629439 h 1807067"/>
              <a:gd name="connsiteX4" fmla="*/ 268885 w 1736510"/>
              <a:gd name="connsiteY4" fmla="*/ 162029 h 1807067"/>
              <a:gd name="connsiteX0" fmla="*/ 274505 w 1742130"/>
              <a:gd name="connsiteY0" fmla="*/ 102246 h 1747284"/>
              <a:gd name="connsiteX1" fmla="*/ 1485861 w 1742130"/>
              <a:gd name="connsiteY1" fmla="*/ 509020 h 1747284"/>
              <a:gd name="connsiteX2" fmla="*/ 1520599 w 1742130"/>
              <a:gd name="connsiteY2" fmla="*/ 1525393 h 1747284"/>
              <a:gd name="connsiteX3" fmla="*/ 331096 w 1742130"/>
              <a:gd name="connsiteY3" fmla="*/ 1569656 h 1747284"/>
              <a:gd name="connsiteX4" fmla="*/ 274505 w 1742130"/>
              <a:gd name="connsiteY4" fmla="*/ 102246 h 1747284"/>
              <a:gd name="connsiteX0" fmla="*/ 267112 w 1734737"/>
              <a:gd name="connsiteY0" fmla="*/ 190362 h 1835400"/>
              <a:gd name="connsiteX1" fmla="*/ 1478468 w 1734737"/>
              <a:gd name="connsiteY1" fmla="*/ 597136 h 1835400"/>
              <a:gd name="connsiteX2" fmla="*/ 1513206 w 1734737"/>
              <a:gd name="connsiteY2" fmla="*/ 1613509 h 1835400"/>
              <a:gd name="connsiteX3" fmla="*/ 323703 w 1734737"/>
              <a:gd name="connsiteY3" fmla="*/ 1657772 h 1835400"/>
              <a:gd name="connsiteX4" fmla="*/ 267112 w 1734737"/>
              <a:gd name="connsiteY4" fmla="*/ 190362 h 1835400"/>
              <a:gd name="connsiteX0" fmla="*/ 273297 w 1740922"/>
              <a:gd name="connsiteY0" fmla="*/ 106061 h 1751099"/>
              <a:gd name="connsiteX1" fmla="*/ 1484653 w 1740922"/>
              <a:gd name="connsiteY1" fmla="*/ 512835 h 1751099"/>
              <a:gd name="connsiteX2" fmla="*/ 1519391 w 1740922"/>
              <a:gd name="connsiteY2" fmla="*/ 1529208 h 1751099"/>
              <a:gd name="connsiteX3" fmla="*/ 329888 w 1740922"/>
              <a:gd name="connsiteY3" fmla="*/ 1573471 h 1751099"/>
              <a:gd name="connsiteX4" fmla="*/ 273297 w 1740922"/>
              <a:gd name="connsiteY4" fmla="*/ 106061 h 1751099"/>
              <a:gd name="connsiteX0" fmla="*/ 273297 w 1729435"/>
              <a:gd name="connsiteY0" fmla="*/ 106061 h 1751099"/>
              <a:gd name="connsiteX1" fmla="*/ 1484653 w 1729435"/>
              <a:gd name="connsiteY1" fmla="*/ 512835 h 1751099"/>
              <a:gd name="connsiteX2" fmla="*/ 1519391 w 1729435"/>
              <a:gd name="connsiteY2" fmla="*/ 1529208 h 1751099"/>
              <a:gd name="connsiteX3" fmla="*/ 329888 w 1729435"/>
              <a:gd name="connsiteY3" fmla="*/ 1573471 h 1751099"/>
              <a:gd name="connsiteX4" fmla="*/ 273297 w 1729435"/>
              <a:gd name="connsiteY4" fmla="*/ 106061 h 1751099"/>
              <a:gd name="connsiteX0" fmla="*/ 260732 w 1716870"/>
              <a:gd name="connsiteY0" fmla="*/ 106061 h 1751099"/>
              <a:gd name="connsiteX1" fmla="*/ 1472088 w 1716870"/>
              <a:gd name="connsiteY1" fmla="*/ 512835 h 1751099"/>
              <a:gd name="connsiteX2" fmla="*/ 1506826 w 1716870"/>
              <a:gd name="connsiteY2" fmla="*/ 1529208 h 1751099"/>
              <a:gd name="connsiteX3" fmla="*/ 317323 w 1716870"/>
              <a:gd name="connsiteY3" fmla="*/ 1573471 h 1751099"/>
              <a:gd name="connsiteX4" fmla="*/ 260732 w 1716870"/>
              <a:gd name="connsiteY4" fmla="*/ 106061 h 1751099"/>
              <a:gd name="connsiteX0" fmla="*/ 261454 w 1717592"/>
              <a:gd name="connsiteY0" fmla="*/ 90485 h 1735523"/>
              <a:gd name="connsiteX1" fmla="*/ 1472810 w 1717592"/>
              <a:gd name="connsiteY1" fmla="*/ 497259 h 1735523"/>
              <a:gd name="connsiteX2" fmla="*/ 1507548 w 1717592"/>
              <a:gd name="connsiteY2" fmla="*/ 1513632 h 1735523"/>
              <a:gd name="connsiteX3" fmla="*/ 318045 w 1717592"/>
              <a:gd name="connsiteY3" fmla="*/ 1557895 h 1735523"/>
              <a:gd name="connsiteX4" fmla="*/ 261454 w 1717592"/>
              <a:gd name="connsiteY4" fmla="*/ 90485 h 1735523"/>
              <a:gd name="connsiteX0" fmla="*/ 274572 w 1711660"/>
              <a:gd name="connsiteY0" fmla="*/ 91734 h 1727247"/>
              <a:gd name="connsiteX1" fmla="*/ 1466878 w 1711660"/>
              <a:gd name="connsiteY1" fmla="*/ 488983 h 1727247"/>
              <a:gd name="connsiteX2" fmla="*/ 1501616 w 1711660"/>
              <a:gd name="connsiteY2" fmla="*/ 1505356 h 1727247"/>
              <a:gd name="connsiteX3" fmla="*/ 312113 w 1711660"/>
              <a:gd name="connsiteY3" fmla="*/ 1549619 h 1727247"/>
              <a:gd name="connsiteX4" fmla="*/ 274572 w 1711660"/>
              <a:gd name="connsiteY4" fmla="*/ 91734 h 1727247"/>
              <a:gd name="connsiteX0" fmla="*/ 273992 w 1711080"/>
              <a:gd name="connsiteY0" fmla="*/ 107394 h 1742907"/>
              <a:gd name="connsiteX1" fmla="*/ 1466298 w 1711080"/>
              <a:gd name="connsiteY1" fmla="*/ 504643 h 1742907"/>
              <a:gd name="connsiteX2" fmla="*/ 1501036 w 1711080"/>
              <a:gd name="connsiteY2" fmla="*/ 1521016 h 1742907"/>
              <a:gd name="connsiteX3" fmla="*/ 311533 w 1711080"/>
              <a:gd name="connsiteY3" fmla="*/ 1565279 h 1742907"/>
              <a:gd name="connsiteX4" fmla="*/ 273992 w 1711080"/>
              <a:gd name="connsiteY4" fmla="*/ 107394 h 1742907"/>
              <a:gd name="connsiteX0" fmla="*/ 273992 w 1722567"/>
              <a:gd name="connsiteY0" fmla="*/ 107394 h 1742907"/>
              <a:gd name="connsiteX1" fmla="*/ 1466298 w 1722567"/>
              <a:gd name="connsiteY1" fmla="*/ 504643 h 1742907"/>
              <a:gd name="connsiteX2" fmla="*/ 1501036 w 1722567"/>
              <a:gd name="connsiteY2" fmla="*/ 1521016 h 1742907"/>
              <a:gd name="connsiteX3" fmla="*/ 311533 w 1722567"/>
              <a:gd name="connsiteY3" fmla="*/ 1565279 h 1742907"/>
              <a:gd name="connsiteX4" fmla="*/ 273992 w 1722567"/>
              <a:gd name="connsiteY4" fmla="*/ 107394 h 1742907"/>
              <a:gd name="connsiteX0" fmla="*/ 282397 w 1730972"/>
              <a:gd name="connsiteY0" fmla="*/ 107394 h 1742907"/>
              <a:gd name="connsiteX1" fmla="*/ 1474703 w 1730972"/>
              <a:gd name="connsiteY1" fmla="*/ 504643 h 1742907"/>
              <a:gd name="connsiteX2" fmla="*/ 1509441 w 1730972"/>
              <a:gd name="connsiteY2" fmla="*/ 1521016 h 1742907"/>
              <a:gd name="connsiteX3" fmla="*/ 319938 w 1730972"/>
              <a:gd name="connsiteY3" fmla="*/ 1565279 h 1742907"/>
              <a:gd name="connsiteX4" fmla="*/ 282397 w 1730972"/>
              <a:gd name="connsiteY4" fmla="*/ 107394 h 1742907"/>
              <a:gd name="connsiteX0" fmla="*/ 282397 w 1730972"/>
              <a:gd name="connsiteY0" fmla="*/ 107394 h 1758441"/>
              <a:gd name="connsiteX1" fmla="*/ 1474703 w 1730972"/>
              <a:gd name="connsiteY1" fmla="*/ 504643 h 1758441"/>
              <a:gd name="connsiteX2" fmla="*/ 1509441 w 1730972"/>
              <a:gd name="connsiteY2" fmla="*/ 1521016 h 1758441"/>
              <a:gd name="connsiteX3" fmla="*/ 319938 w 1730972"/>
              <a:gd name="connsiteY3" fmla="*/ 1565279 h 1758441"/>
              <a:gd name="connsiteX4" fmla="*/ 282397 w 1730972"/>
              <a:gd name="connsiteY4" fmla="*/ 107394 h 1758441"/>
              <a:gd name="connsiteX0" fmla="*/ 282397 w 1730972"/>
              <a:gd name="connsiteY0" fmla="*/ 107394 h 1774904"/>
              <a:gd name="connsiteX1" fmla="*/ 1474703 w 1730972"/>
              <a:gd name="connsiteY1" fmla="*/ 504643 h 1774904"/>
              <a:gd name="connsiteX2" fmla="*/ 1509441 w 1730972"/>
              <a:gd name="connsiteY2" fmla="*/ 1521016 h 1774904"/>
              <a:gd name="connsiteX3" fmla="*/ 319938 w 1730972"/>
              <a:gd name="connsiteY3" fmla="*/ 1565279 h 1774904"/>
              <a:gd name="connsiteX4" fmla="*/ 282397 w 1730972"/>
              <a:gd name="connsiteY4" fmla="*/ 107394 h 1774904"/>
              <a:gd name="connsiteX0" fmla="*/ 282397 w 1730972"/>
              <a:gd name="connsiteY0" fmla="*/ 107394 h 1749266"/>
              <a:gd name="connsiteX1" fmla="*/ 1474703 w 1730972"/>
              <a:gd name="connsiteY1" fmla="*/ 504643 h 1749266"/>
              <a:gd name="connsiteX2" fmla="*/ 1509441 w 1730972"/>
              <a:gd name="connsiteY2" fmla="*/ 1521016 h 1749266"/>
              <a:gd name="connsiteX3" fmla="*/ 319938 w 1730972"/>
              <a:gd name="connsiteY3" fmla="*/ 1565279 h 1749266"/>
              <a:gd name="connsiteX4" fmla="*/ 282397 w 1730972"/>
              <a:gd name="connsiteY4" fmla="*/ 107394 h 1749266"/>
              <a:gd name="connsiteX0" fmla="*/ 282397 w 1730972"/>
              <a:gd name="connsiteY0" fmla="*/ 107394 h 1745704"/>
              <a:gd name="connsiteX1" fmla="*/ 1474703 w 1730972"/>
              <a:gd name="connsiteY1" fmla="*/ 504643 h 1745704"/>
              <a:gd name="connsiteX2" fmla="*/ 1509441 w 1730972"/>
              <a:gd name="connsiteY2" fmla="*/ 1521016 h 1745704"/>
              <a:gd name="connsiteX3" fmla="*/ 319938 w 1730972"/>
              <a:gd name="connsiteY3" fmla="*/ 1565279 h 1745704"/>
              <a:gd name="connsiteX4" fmla="*/ 282397 w 1730972"/>
              <a:gd name="connsiteY4" fmla="*/ 107394 h 1745704"/>
              <a:gd name="connsiteX0" fmla="*/ 282397 w 1730972"/>
              <a:gd name="connsiteY0" fmla="*/ 107394 h 1745704"/>
              <a:gd name="connsiteX1" fmla="*/ 1474703 w 1730972"/>
              <a:gd name="connsiteY1" fmla="*/ 504643 h 1745704"/>
              <a:gd name="connsiteX2" fmla="*/ 1509441 w 1730972"/>
              <a:gd name="connsiteY2" fmla="*/ 1521016 h 1745704"/>
              <a:gd name="connsiteX3" fmla="*/ 319938 w 1730972"/>
              <a:gd name="connsiteY3" fmla="*/ 1565279 h 1745704"/>
              <a:gd name="connsiteX4" fmla="*/ 282397 w 1730972"/>
              <a:gd name="connsiteY4" fmla="*/ 107394 h 1745704"/>
              <a:gd name="connsiteX0" fmla="*/ 314897 w 1756379"/>
              <a:gd name="connsiteY0" fmla="*/ 48351 h 1686661"/>
              <a:gd name="connsiteX1" fmla="*/ 1494503 w 1756379"/>
              <a:gd name="connsiteY1" fmla="*/ 451950 h 1686661"/>
              <a:gd name="connsiteX2" fmla="*/ 1541941 w 1756379"/>
              <a:gd name="connsiteY2" fmla="*/ 1461973 h 1686661"/>
              <a:gd name="connsiteX3" fmla="*/ 352438 w 1756379"/>
              <a:gd name="connsiteY3" fmla="*/ 1506236 h 1686661"/>
              <a:gd name="connsiteX4" fmla="*/ 314897 w 1756379"/>
              <a:gd name="connsiteY4" fmla="*/ 48351 h 1686661"/>
              <a:gd name="connsiteX0" fmla="*/ 314897 w 1756379"/>
              <a:gd name="connsiteY0" fmla="*/ 112516 h 1750826"/>
              <a:gd name="connsiteX1" fmla="*/ 1494503 w 1756379"/>
              <a:gd name="connsiteY1" fmla="*/ 516115 h 1750826"/>
              <a:gd name="connsiteX2" fmla="*/ 1541941 w 1756379"/>
              <a:gd name="connsiteY2" fmla="*/ 1526138 h 1750826"/>
              <a:gd name="connsiteX3" fmla="*/ 352438 w 1756379"/>
              <a:gd name="connsiteY3" fmla="*/ 1570401 h 1750826"/>
              <a:gd name="connsiteX4" fmla="*/ 314897 w 1756379"/>
              <a:gd name="connsiteY4" fmla="*/ 112516 h 1750826"/>
              <a:gd name="connsiteX0" fmla="*/ 304129 w 1745611"/>
              <a:gd name="connsiteY0" fmla="*/ 121341 h 1759651"/>
              <a:gd name="connsiteX1" fmla="*/ 1483735 w 1745611"/>
              <a:gd name="connsiteY1" fmla="*/ 524940 h 1759651"/>
              <a:gd name="connsiteX2" fmla="*/ 1531173 w 1745611"/>
              <a:gd name="connsiteY2" fmla="*/ 1534963 h 1759651"/>
              <a:gd name="connsiteX3" fmla="*/ 341670 w 1745611"/>
              <a:gd name="connsiteY3" fmla="*/ 1579226 h 1759651"/>
              <a:gd name="connsiteX4" fmla="*/ 304129 w 1745611"/>
              <a:gd name="connsiteY4" fmla="*/ 121341 h 1759651"/>
              <a:gd name="connsiteX0" fmla="*/ 305324 w 1746806"/>
              <a:gd name="connsiteY0" fmla="*/ 117152 h 1755462"/>
              <a:gd name="connsiteX1" fmla="*/ 1484930 w 1746806"/>
              <a:gd name="connsiteY1" fmla="*/ 520751 h 1755462"/>
              <a:gd name="connsiteX2" fmla="*/ 1532368 w 1746806"/>
              <a:gd name="connsiteY2" fmla="*/ 1530774 h 1755462"/>
              <a:gd name="connsiteX3" fmla="*/ 342865 w 1746806"/>
              <a:gd name="connsiteY3" fmla="*/ 1575037 h 1755462"/>
              <a:gd name="connsiteX4" fmla="*/ 305324 w 1746806"/>
              <a:gd name="connsiteY4" fmla="*/ 117152 h 1755462"/>
              <a:gd name="connsiteX0" fmla="*/ 288763 w 1730245"/>
              <a:gd name="connsiteY0" fmla="*/ 117152 h 1755462"/>
              <a:gd name="connsiteX1" fmla="*/ 1468369 w 1730245"/>
              <a:gd name="connsiteY1" fmla="*/ 520751 h 1755462"/>
              <a:gd name="connsiteX2" fmla="*/ 1515807 w 1730245"/>
              <a:gd name="connsiteY2" fmla="*/ 1530774 h 1755462"/>
              <a:gd name="connsiteX3" fmla="*/ 326304 w 1730245"/>
              <a:gd name="connsiteY3" fmla="*/ 1575037 h 1755462"/>
              <a:gd name="connsiteX4" fmla="*/ 288763 w 1730245"/>
              <a:gd name="connsiteY4" fmla="*/ 117152 h 1755462"/>
              <a:gd name="connsiteX0" fmla="*/ 288763 w 1739798"/>
              <a:gd name="connsiteY0" fmla="*/ 117152 h 1755462"/>
              <a:gd name="connsiteX1" fmla="*/ 1468369 w 1739798"/>
              <a:gd name="connsiteY1" fmla="*/ 520751 h 1755462"/>
              <a:gd name="connsiteX2" fmla="*/ 1515807 w 1739798"/>
              <a:gd name="connsiteY2" fmla="*/ 1530774 h 1755462"/>
              <a:gd name="connsiteX3" fmla="*/ 326304 w 1739798"/>
              <a:gd name="connsiteY3" fmla="*/ 1575037 h 1755462"/>
              <a:gd name="connsiteX4" fmla="*/ 288763 w 1739798"/>
              <a:gd name="connsiteY4" fmla="*/ 117152 h 1755462"/>
              <a:gd name="connsiteX0" fmla="*/ 282179 w 1733214"/>
              <a:gd name="connsiteY0" fmla="*/ 112168 h 1748138"/>
              <a:gd name="connsiteX1" fmla="*/ 1461785 w 1733214"/>
              <a:gd name="connsiteY1" fmla="*/ 515767 h 1748138"/>
              <a:gd name="connsiteX2" fmla="*/ 1509223 w 1733214"/>
              <a:gd name="connsiteY2" fmla="*/ 1525790 h 1748138"/>
              <a:gd name="connsiteX3" fmla="*/ 343532 w 1733214"/>
              <a:gd name="connsiteY3" fmla="*/ 1565290 h 1748138"/>
              <a:gd name="connsiteX4" fmla="*/ 282179 w 1733214"/>
              <a:gd name="connsiteY4" fmla="*/ 112168 h 1748138"/>
              <a:gd name="connsiteX0" fmla="*/ 296424 w 1747459"/>
              <a:gd name="connsiteY0" fmla="*/ 112168 h 1748138"/>
              <a:gd name="connsiteX1" fmla="*/ 1476030 w 1747459"/>
              <a:gd name="connsiteY1" fmla="*/ 515767 h 1748138"/>
              <a:gd name="connsiteX2" fmla="*/ 1523468 w 1747459"/>
              <a:gd name="connsiteY2" fmla="*/ 1525790 h 1748138"/>
              <a:gd name="connsiteX3" fmla="*/ 357777 w 1747459"/>
              <a:gd name="connsiteY3" fmla="*/ 1565290 h 1748138"/>
              <a:gd name="connsiteX4" fmla="*/ 296424 w 1747459"/>
              <a:gd name="connsiteY4" fmla="*/ 112168 h 1748138"/>
              <a:gd name="connsiteX0" fmla="*/ 296424 w 1747459"/>
              <a:gd name="connsiteY0" fmla="*/ 112168 h 1755230"/>
              <a:gd name="connsiteX1" fmla="*/ 1476030 w 1747459"/>
              <a:gd name="connsiteY1" fmla="*/ 515767 h 1755230"/>
              <a:gd name="connsiteX2" fmla="*/ 1523468 w 1747459"/>
              <a:gd name="connsiteY2" fmla="*/ 1525790 h 1755230"/>
              <a:gd name="connsiteX3" fmla="*/ 357777 w 1747459"/>
              <a:gd name="connsiteY3" fmla="*/ 1565290 h 1755230"/>
              <a:gd name="connsiteX4" fmla="*/ 296424 w 1747459"/>
              <a:gd name="connsiteY4" fmla="*/ 112168 h 1755230"/>
              <a:gd name="connsiteX0" fmla="*/ 287124 w 1651585"/>
              <a:gd name="connsiteY0" fmla="*/ 314860 h 1957922"/>
              <a:gd name="connsiteX1" fmla="*/ 1276230 w 1651585"/>
              <a:gd name="connsiteY1" fmla="*/ 346984 h 1957922"/>
              <a:gd name="connsiteX2" fmla="*/ 1514168 w 1651585"/>
              <a:gd name="connsiteY2" fmla="*/ 1728482 h 1957922"/>
              <a:gd name="connsiteX3" fmla="*/ 348477 w 1651585"/>
              <a:gd name="connsiteY3" fmla="*/ 1767982 h 1957922"/>
              <a:gd name="connsiteX4" fmla="*/ 287124 w 1651585"/>
              <a:gd name="connsiteY4" fmla="*/ 314860 h 1957922"/>
              <a:gd name="connsiteX0" fmla="*/ 146098 w 1767734"/>
              <a:gd name="connsiteY0" fmla="*/ 693073 h 1831310"/>
              <a:gd name="connsiteX1" fmla="*/ 1392379 w 1767734"/>
              <a:gd name="connsiteY1" fmla="*/ 220372 h 1831310"/>
              <a:gd name="connsiteX2" fmla="*/ 1630317 w 1767734"/>
              <a:gd name="connsiteY2" fmla="*/ 1601870 h 1831310"/>
              <a:gd name="connsiteX3" fmla="*/ 464626 w 1767734"/>
              <a:gd name="connsiteY3" fmla="*/ 1641370 h 1831310"/>
              <a:gd name="connsiteX4" fmla="*/ 146098 w 1767734"/>
              <a:gd name="connsiteY4" fmla="*/ 693073 h 1831310"/>
              <a:gd name="connsiteX0" fmla="*/ 146098 w 1767734"/>
              <a:gd name="connsiteY0" fmla="*/ 597520 h 1735757"/>
              <a:gd name="connsiteX1" fmla="*/ 1392379 w 1767734"/>
              <a:gd name="connsiteY1" fmla="*/ 124819 h 1735757"/>
              <a:gd name="connsiteX2" fmla="*/ 1630317 w 1767734"/>
              <a:gd name="connsiteY2" fmla="*/ 1506317 h 1735757"/>
              <a:gd name="connsiteX3" fmla="*/ 464626 w 1767734"/>
              <a:gd name="connsiteY3" fmla="*/ 1545817 h 1735757"/>
              <a:gd name="connsiteX4" fmla="*/ 146098 w 1767734"/>
              <a:gd name="connsiteY4" fmla="*/ 597520 h 1735757"/>
              <a:gd name="connsiteX0" fmla="*/ 142021 w 1773182"/>
              <a:gd name="connsiteY0" fmla="*/ 581033 h 1738320"/>
              <a:gd name="connsiteX1" fmla="*/ 1397827 w 1773182"/>
              <a:gd name="connsiteY1" fmla="*/ 127382 h 1738320"/>
              <a:gd name="connsiteX2" fmla="*/ 1635765 w 1773182"/>
              <a:gd name="connsiteY2" fmla="*/ 1508880 h 1738320"/>
              <a:gd name="connsiteX3" fmla="*/ 470074 w 1773182"/>
              <a:gd name="connsiteY3" fmla="*/ 1548380 h 1738320"/>
              <a:gd name="connsiteX4" fmla="*/ 142021 w 1773182"/>
              <a:gd name="connsiteY4" fmla="*/ 581033 h 1738320"/>
              <a:gd name="connsiteX0" fmla="*/ 142021 w 1682204"/>
              <a:gd name="connsiteY0" fmla="*/ 581033 h 1708044"/>
              <a:gd name="connsiteX1" fmla="*/ 1397827 w 1682204"/>
              <a:gd name="connsiteY1" fmla="*/ 127382 h 1708044"/>
              <a:gd name="connsiteX2" fmla="*/ 1473840 w 1682204"/>
              <a:gd name="connsiteY2" fmla="*/ 1442205 h 1708044"/>
              <a:gd name="connsiteX3" fmla="*/ 470074 w 1682204"/>
              <a:gd name="connsiteY3" fmla="*/ 1548380 h 1708044"/>
              <a:gd name="connsiteX4" fmla="*/ 142021 w 1682204"/>
              <a:gd name="connsiteY4" fmla="*/ 581033 h 1708044"/>
              <a:gd name="connsiteX0" fmla="*/ 142021 w 1710397"/>
              <a:gd name="connsiteY0" fmla="*/ 581033 h 1708044"/>
              <a:gd name="connsiteX1" fmla="*/ 1397827 w 1710397"/>
              <a:gd name="connsiteY1" fmla="*/ 127382 h 1708044"/>
              <a:gd name="connsiteX2" fmla="*/ 1473840 w 1710397"/>
              <a:gd name="connsiteY2" fmla="*/ 1442205 h 1708044"/>
              <a:gd name="connsiteX3" fmla="*/ 470074 w 1710397"/>
              <a:gd name="connsiteY3" fmla="*/ 1548380 h 1708044"/>
              <a:gd name="connsiteX4" fmla="*/ 142021 w 1710397"/>
              <a:gd name="connsiteY4" fmla="*/ 581033 h 1708044"/>
              <a:gd name="connsiteX0" fmla="*/ 313243 w 1881619"/>
              <a:gd name="connsiteY0" fmla="*/ 582632 h 1758263"/>
              <a:gd name="connsiteX1" fmla="*/ 1569049 w 1881619"/>
              <a:gd name="connsiteY1" fmla="*/ 128981 h 1758263"/>
              <a:gd name="connsiteX2" fmla="*/ 1645062 w 1881619"/>
              <a:gd name="connsiteY2" fmla="*/ 1443804 h 1758263"/>
              <a:gd name="connsiteX3" fmla="*/ 355546 w 1881619"/>
              <a:gd name="connsiteY3" fmla="*/ 1626179 h 1758263"/>
              <a:gd name="connsiteX4" fmla="*/ 313243 w 1881619"/>
              <a:gd name="connsiteY4" fmla="*/ 582632 h 1758263"/>
              <a:gd name="connsiteX0" fmla="*/ 139893 w 1708269"/>
              <a:gd name="connsiteY0" fmla="*/ 582632 h 1758263"/>
              <a:gd name="connsiteX1" fmla="*/ 1395699 w 1708269"/>
              <a:gd name="connsiteY1" fmla="*/ 128981 h 1758263"/>
              <a:gd name="connsiteX2" fmla="*/ 1471712 w 1708269"/>
              <a:gd name="connsiteY2" fmla="*/ 1443804 h 1758263"/>
              <a:gd name="connsiteX3" fmla="*/ 182196 w 1708269"/>
              <a:gd name="connsiteY3" fmla="*/ 1626179 h 1758263"/>
              <a:gd name="connsiteX4" fmla="*/ 139893 w 1708269"/>
              <a:gd name="connsiteY4" fmla="*/ 582632 h 1758263"/>
              <a:gd name="connsiteX0" fmla="*/ 178664 w 1747040"/>
              <a:gd name="connsiteY0" fmla="*/ 582632 h 1758263"/>
              <a:gd name="connsiteX1" fmla="*/ 1434470 w 1747040"/>
              <a:gd name="connsiteY1" fmla="*/ 128981 h 1758263"/>
              <a:gd name="connsiteX2" fmla="*/ 1510483 w 1747040"/>
              <a:gd name="connsiteY2" fmla="*/ 1443804 h 1758263"/>
              <a:gd name="connsiteX3" fmla="*/ 220967 w 1747040"/>
              <a:gd name="connsiteY3" fmla="*/ 1626179 h 1758263"/>
              <a:gd name="connsiteX4" fmla="*/ 178664 w 1747040"/>
              <a:gd name="connsiteY4" fmla="*/ 582632 h 1758263"/>
              <a:gd name="connsiteX0" fmla="*/ 178664 w 1747040"/>
              <a:gd name="connsiteY0" fmla="*/ 582632 h 1758263"/>
              <a:gd name="connsiteX1" fmla="*/ 1434470 w 1747040"/>
              <a:gd name="connsiteY1" fmla="*/ 128981 h 1758263"/>
              <a:gd name="connsiteX2" fmla="*/ 1510483 w 1747040"/>
              <a:gd name="connsiteY2" fmla="*/ 1443804 h 1758263"/>
              <a:gd name="connsiteX3" fmla="*/ 220967 w 1747040"/>
              <a:gd name="connsiteY3" fmla="*/ 1626179 h 1758263"/>
              <a:gd name="connsiteX4" fmla="*/ 178664 w 1747040"/>
              <a:gd name="connsiteY4" fmla="*/ 582632 h 1758263"/>
              <a:gd name="connsiteX0" fmla="*/ 178664 w 1747040"/>
              <a:gd name="connsiteY0" fmla="*/ 582632 h 1722732"/>
              <a:gd name="connsiteX1" fmla="*/ 1434470 w 1747040"/>
              <a:gd name="connsiteY1" fmla="*/ 128981 h 1722732"/>
              <a:gd name="connsiteX2" fmla="*/ 1510483 w 1747040"/>
              <a:gd name="connsiteY2" fmla="*/ 1443804 h 1722732"/>
              <a:gd name="connsiteX3" fmla="*/ 220967 w 1747040"/>
              <a:gd name="connsiteY3" fmla="*/ 1626179 h 1722732"/>
              <a:gd name="connsiteX4" fmla="*/ 178664 w 1747040"/>
              <a:gd name="connsiteY4" fmla="*/ 582632 h 1722732"/>
              <a:gd name="connsiteX0" fmla="*/ 178664 w 1747040"/>
              <a:gd name="connsiteY0" fmla="*/ 582632 h 1722732"/>
              <a:gd name="connsiteX1" fmla="*/ 1434470 w 1747040"/>
              <a:gd name="connsiteY1" fmla="*/ 128981 h 1722732"/>
              <a:gd name="connsiteX2" fmla="*/ 1510483 w 1747040"/>
              <a:gd name="connsiteY2" fmla="*/ 1443804 h 1722732"/>
              <a:gd name="connsiteX3" fmla="*/ 220967 w 1747040"/>
              <a:gd name="connsiteY3" fmla="*/ 1626179 h 1722732"/>
              <a:gd name="connsiteX4" fmla="*/ 178664 w 1747040"/>
              <a:gd name="connsiteY4" fmla="*/ 582632 h 1722732"/>
              <a:gd name="connsiteX0" fmla="*/ 178664 w 1747040"/>
              <a:gd name="connsiteY0" fmla="*/ 582632 h 1737678"/>
              <a:gd name="connsiteX1" fmla="*/ 1434470 w 1747040"/>
              <a:gd name="connsiteY1" fmla="*/ 128981 h 1737678"/>
              <a:gd name="connsiteX2" fmla="*/ 1510483 w 1747040"/>
              <a:gd name="connsiteY2" fmla="*/ 1443804 h 1737678"/>
              <a:gd name="connsiteX3" fmla="*/ 220967 w 1747040"/>
              <a:gd name="connsiteY3" fmla="*/ 1626179 h 1737678"/>
              <a:gd name="connsiteX4" fmla="*/ 178664 w 1747040"/>
              <a:gd name="connsiteY4" fmla="*/ 582632 h 1737678"/>
              <a:gd name="connsiteX0" fmla="*/ 178664 w 1723429"/>
              <a:gd name="connsiteY0" fmla="*/ 582632 h 1737678"/>
              <a:gd name="connsiteX1" fmla="*/ 1434470 w 1723429"/>
              <a:gd name="connsiteY1" fmla="*/ 128981 h 1737678"/>
              <a:gd name="connsiteX2" fmla="*/ 1510483 w 1723429"/>
              <a:gd name="connsiteY2" fmla="*/ 1443804 h 1737678"/>
              <a:gd name="connsiteX3" fmla="*/ 220967 w 1723429"/>
              <a:gd name="connsiteY3" fmla="*/ 1626179 h 1737678"/>
              <a:gd name="connsiteX4" fmla="*/ 178664 w 1723429"/>
              <a:gd name="connsiteY4" fmla="*/ 582632 h 1737678"/>
              <a:gd name="connsiteX0" fmla="*/ 178664 w 1723429"/>
              <a:gd name="connsiteY0" fmla="*/ 582632 h 1764261"/>
              <a:gd name="connsiteX1" fmla="*/ 1434470 w 1723429"/>
              <a:gd name="connsiteY1" fmla="*/ 128981 h 1764261"/>
              <a:gd name="connsiteX2" fmla="*/ 1510483 w 1723429"/>
              <a:gd name="connsiteY2" fmla="*/ 1443804 h 1764261"/>
              <a:gd name="connsiteX3" fmla="*/ 220967 w 1723429"/>
              <a:gd name="connsiteY3" fmla="*/ 1626179 h 1764261"/>
              <a:gd name="connsiteX4" fmla="*/ 178664 w 1723429"/>
              <a:gd name="connsiteY4" fmla="*/ 582632 h 1764261"/>
              <a:gd name="connsiteX0" fmla="*/ 178664 w 1725738"/>
              <a:gd name="connsiteY0" fmla="*/ 582632 h 1764261"/>
              <a:gd name="connsiteX1" fmla="*/ 1434470 w 1725738"/>
              <a:gd name="connsiteY1" fmla="*/ 128981 h 1764261"/>
              <a:gd name="connsiteX2" fmla="*/ 1510483 w 1725738"/>
              <a:gd name="connsiteY2" fmla="*/ 1443804 h 1764261"/>
              <a:gd name="connsiteX3" fmla="*/ 220967 w 1725738"/>
              <a:gd name="connsiteY3" fmla="*/ 1626179 h 1764261"/>
              <a:gd name="connsiteX4" fmla="*/ 178664 w 1725738"/>
              <a:gd name="connsiteY4" fmla="*/ 582632 h 176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738" h="1764261">
                <a:moveTo>
                  <a:pt x="178664" y="582632"/>
                </a:moveTo>
                <a:cubicBezTo>
                  <a:pt x="380915" y="333099"/>
                  <a:pt x="960088" y="-260610"/>
                  <a:pt x="1434470" y="128981"/>
                </a:cubicBezTo>
                <a:cubicBezTo>
                  <a:pt x="1866177" y="590103"/>
                  <a:pt x="1753651" y="1220433"/>
                  <a:pt x="1510483" y="1443804"/>
                </a:cubicBezTo>
                <a:cubicBezTo>
                  <a:pt x="1197093" y="1784276"/>
                  <a:pt x="496910" y="1867106"/>
                  <a:pt x="220967" y="1626179"/>
                </a:cubicBezTo>
                <a:cubicBezTo>
                  <a:pt x="-108767" y="1477141"/>
                  <a:pt x="-23587" y="832165"/>
                  <a:pt x="178664" y="582632"/>
                </a:cubicBezTo>
                <a:close/>
              </a:path>
            </a:pathLst>
          </a:custGeom>
          <a:solidFill>
            <a:srgbClr val="F1FBFD"/>
          </a:solidFill>
          <a:ln>
            <a:noFill/>
          </a:ln>
          <a:effectLst>
            <a:outerShdw blurRad="1270000" sx="156000" sy="156000" algn="ctr" rotWithShape="0">
              <a:srgbClr val="F1FBF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018970"/>
            <a:ext cx="6096000" cy="301897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231084" y="3018970"/>
            <a:ext cx="2960915" cy="301897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78362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92997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210032" y="2678136"/>
            <a:ext cx="4007794" cy="336577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024335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12064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22347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3445"/>
            <a:ext cx="12192000" cy="6858000"/>
          </a:xfrm>
          <a:prstGeom prst="rect">
            <a:avLst/>
          </a:prstGeom>
          <a:solidFill>
            <a:srgbClr val="F5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4515" y="0"/>
            <a:ext cx="12206515" cy="3439886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2984500" y="2379931"/>
            <a:ext cx="6235700" cy="3530600"/>
          </a:xfrm>
          <a:prstGeom prst="roundRect">
            <a:avLst>
              <a:gd name="adj" fmla="val 12505"/>
            </a:avLst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2286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2097313" y="2867457"/>
            <a:ext cx="7990116" cy="3056519"/>
          </a:xfrm>
          <a:prstGeom prst="roundRect">
            <a:avLst>
              <a:gd name="adj" fmla="val 9586"/>
            </a:avLst>
          </a:prstGeom>
          <a:solidFill>
            <a:schemeClr val="bg1"/>
          </a:solidFill>
          <a:ln>
            <a:noFill/>
          </a:ln>
          <a:effectLst>
            <a:outerShdw blurRad="2286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-14515" y="0"/>
            <a:ext cx="4730893" cy="68580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76150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673701"/>
            <a:ext cx="3302000" cy="2235200"/>
          </a:xfrm>
          <a:custGeom>
            <a:avLst/>
            <a:gdLst>
              <a:gd name="connsiteX0" fmla="*/ 0 w 3302000"/>
              <a:gd name="connsiteY0" fmla="*/ 0 h 2235200"/>
              <a:gd name="connsiteX1" fmla="*/ 3107359 w 3302000"/>
              <a:gd name="connsiteY1" fmla="*/ 0 h 2235200"/>
              <a:gd name="connsiteX2" fmla="*/ 3302000 w 3302000"/>
              <a:gd name="connsiteY2" fmla="*/ 194641 h 2235200"/>
              <a:gd name="connsiteX3" fmla="*/ 3302000 w 3302000"/>
              <a:gd name="connsiteY3" fmla="*/ 2040559 h 2235200"/>
              <a:gd name="connsiteX4" fmla="*/ 3107359 w 3302000"/>
              <a:gd name="connsiteY4" fmla="*/ 2235200 h 2235200"/>
              <a:gd name="connsiteX5" fmla="*/ 0 w 3302000"/>
              <a:gd name="connsiteY5" fmla="*/ 223520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2000" h="2235200">
                <a:moveTo>
                  <a:pt x="0" y="0"/>
                </a:moveTo>
                <a:lnTo>
                  <a:pt x="3107359" y="0"/>
                </a:lnTo>
                <a:cubicBezTo>
                  <a:pt x="3214856" y="0"/>
                  <a:pt x="3302000" y="87144"/>
                  <a:pt x="3302000" y="194641"/>
                </a:cubicBezTo>
                <a:lnTo>
                  <a:pt x="3302000" y="2040559"/>
                </a:lnTo>
                <a:cubicBezTo>
                  <a:pt x="3302000" y="2148056"/>
                  <a:pt x="3214856" y="2235200"/>
                  <a:pt x="3107359" y="2235200"/>
                </a:cubicBezTo>
                <a:lnTo>
                  <a:pt x="0" y="2235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588332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5956393" y="3249710"/>
            <a:ext cx="1493278" cy="1482574"/>
          </a:xfrm>
          <a:custGeom>
            <a:avLst/>
            <a:gdLst>
              <a:gd name="connsiteX0" fmla="*/ 943538 w 3751728"/>
              <a:gd name="connsiteY0" fmla="*/ 0 h 3724836"/>
              <a:gd name="connsiteX1" fmla="*/ 2808190 w 3751728"/>
              <a:gd name="connsiteY1" fmla="*/ 0 h 3724836"/>
              <a:gd name="connsiteX2" fmla="*/ 3751728 w 3751728"/>
              <a:gd name="connsiteY2" fmla="*/ 943538 h 3724836"/>
              <a:gd name="connsiteX3" fmla="*/ 3751728 w 3751728"/>
              <a:gd name="connsiteY3" fmla="*/ 2781298 h 3724836"/>
              <a:gd name="connsiteX4" fmla="*/ 2808190 w 3751728"/>
              <a:gd name="connsiteY4" fmla="*/ 3724836 h 3724836"/>
              <a:gd name="connsiteX5" fmla="*/ 943538 w 3751728"/>
              <a:gd name="connsiteY5" fmla="*/ 3724836 h 3724836"/>
              <a:gd name="connsiteX6" fmla="*/ 0 w 3751728"/>
              <a:gd name="connsiteY6" fmla="*/ 2781298 h 3724836"/>
              <a:gd name="connsiteX7" fmla="*/ 0 w 3751728"/>
              <a:gd name="connsiteY7" fmla="*/ 943538 h 3724836"/>
              <a:gd name="connsiteX8" fmla="*/ 943538 w 3751728"/>
              <a:gd name="connsiteY8" fmla="*/ 0 h 3724836"/>
              <a:gd name="connsiteX9" fmla="*/ 1391457 w 3751728"/>
              <a:gd name="connsiteY9" fmla="*/ 874059 h 3724836"/>
              <a:gd name="connsiteX10" fmla="*/ 900953 w 3751728"/>
              <a:gd name="connsiteY10" fmla="*/ 1364563 h 3724836"/>
              <a:gd name="connsiteX11" fmla="*/ 900953 w 3751728"/>
              <a:gd name="connsiteY11" fmla="*/ 2319932 h 3724836"/>
              <a:gd name="connsiteX12" fmla="*/ 1391457 w 3751728"/>
              <a:gd name="connsiteY12" fmla="*/ 2810436 h 3724836"/>
              <a:gd name="connsiteX13" fmla="*/ 2360806 w 3751728"/>
              <a:gd name="connsiteY13" fmla="*/ 2810436 h 3724836"/>
              <a:gd name="connsiteX14" fmla="*/ 2851310 w 3751728"/>
              <a:gd name="connsiteY14" fmla="*/ 2319932 h 3724836"/>
              <a:gd name="connsiteX15" fmla="*/ 2851310 w 3751728"/>
              <a:gd name="connsiteY15" fmla="*/ 1364563 h 3724836"/>
              <a:gd name="connsiteX16" fmla="*/ 2360806 w 3751728"/>
              <a:gd name="connsiteY16" fmla="*/ 874059 h 3724836"/>
              <a:gd name="connsiteX17" fmla="*/ 1391457 w 3751728"/>
              <a:gd name="connsiteY17" fmla="*/ 874059 h 372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51728" h="3724836">
                <a:moveTo>
                  <a:pt x="943538" y="0"/>
                </a:moveTo>
                <a:lnTo>
                  <a:pt x="2808190" y="0"/>
                </a:lnTo>
                <a:cubicBezTo>
                  <a:pt x="3329292" y="0"/>
                  <a:pt x="3751728" y="422436"/>
                  <a:pt x="3751728" y="943538"/>
                </a:cubicBezTo>
                <a:lnTo>
                  <a:pt x="3751728" y="2781298"/>
                </a:lnTo>
                <a:cubicBezTo>
                  <a:pt x="3751728" y="3302400"/>
                  <a:pt x="3329292" y="3724836"/>
                  <a:pt x="2808190" y="3724836"/>
                </a:cubicBezTo>
                <a:lnTo>
                  <a:pt x="943538" y="3724836"/>
                </a:lnTo>
                <a:cubicBezTo>
                  <a:pt x="422436" y="3724836"/>
                  <a:pt x="0" y="3302400"/>
                  <a:pt x="0" y="2781298"/>
                </a:cubicBezTo>
                <a:lnTo>
                  <a:pt x="0" y="943538"/>
                </a:lnTo>
                <a:cubicBezTo>
                  <a:pt x="0" y="422436"/>
                  <a:pt x="422436" y="0"/>
                  <a:pt x="943538" y="0"/>
                </a:cubicBezTo>
                <a:close/>
                <a:moveTo>
                  <a:pt x="1391457" y="874059"/>
                </a:moveTo>
                <a:cubicBezTo>
                  <a:pt x="1120559" y="874059"/>
                  <a:pt x="900953" y="1093665"/>
                  <a:pt x="900953" y="1364563"/>
                </a:cubicBezTo>
                <a:lnTo>
                  <a:pt x="900953" y="2319932"/>
                </a:lnTo>
                <a:cubicBezTo>
                  <a:pt x="900953" y="2590830"/>
                  <a:pt x="1120559" y="2810436"/>
                  <a:pt x="1391457" y="2810436"/>
                </a:cubicBezTo>
                <a:lnTo>
                  <a:pt x="2360806" y="2810436"/>
                </a:lnTo>
                <a:cubicBezTo>
                  <a:pt x="2631704" y="2810436"/>
                  <a:pt x="2851310" y="2590830"/>
                  <a:pt x="2851310" y="2319932"/>
                </a:cubicBezTo>
                <a:lnTo>
                  <a:pt x="2851310" y="1364563"/>
                </a:lnTo>
                <a:cubicBezTo>
                  <a:pt x="2851310" y="1093665"/>
                  <a:pt x="2631704" y="874059"/>
                  <a:pt x="2360806" y="874059"/>
                </a:cubicBezTo>
                <a:lnTo>
                  <a:pt x="1391457" y="874059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9" name="Freeform 8"/>
          <p:cNvSpPr/>
          <p:nvPr userDrawn="1"/>
        </p:nvSpPr>
        <p:spPr>
          <a:xfrm flipH="1">
            <a:off x="0" y="3132044"/>
            <a:ext cx="3381515" cy="3725957"/>
          </a:xfrm>
          <a:custGeom>
            <a:avLst/>
            <a:gdLst>
              <a:gd name="connsiteX0" fmla="*/ 1373296 w 3381515"/>
              <a:gd name="connsiteY0" fmla="*/ 0 h 3725957"/>
              <a:gd name="connsiteX1" fmla="*/ 3381515 w 3381515"/>
              <a:gd name="connsiteY1" fmla="*/ 0 h 3725957"/>
              <a:gd name="connsiteX2" fmla="*/ 3381515 w 3381515"/>
              <a:gd name="connsiteY2" fmla="*/ 1272172 h 3725957"/>
              <a:gd name="connsiteX3" fmla="*/ 2025231 w 3381515"/>
              <a:gd name="connsiteY3" fmla="*/ 1272172 h 3725957"/>
              <a:gd name="connsiteX4" fmla="*/ 1311315 w 3381515"/>
              <a:gd name="connsiteY4" fmla="*/ 1986088 h 3725957"/>
              <a:gd name="connsiteX5" fmla="*/ 1311315 w 3381515"/>
              <a:gd name="connsiteY5" fmla="*/ 3376605 h 3725957"/>
              <a:gd name="connsiteX6" fmla="*/ 1367418 w 3381515"/>
              <a:gd name="connsiteY6" fmla="*/ 3654493 h 3725957"/>
              <a:gd name="connsiteX7" fmla="*/ 1406208 w 3381515"/>
              <a:gd name="connsiteY7" fmla="*/ 3725957 h 3725957"/>
              <a:gd name="connsiteX8" fmla="*/ 0 w 3381515"/>
              <a:gd name="connsiteY8" fmla="*/ 3725957 h 3725957"/>
              <a:gd name="connsiteX9" fmla="*/ 0 w 3381515"/>
              <a:gd name="connsiteY9" fmla="*/ 1373297 h 3725957"/>
              <a:gd name="connsiteX10" fmla="*/ 1373296 w 3381515"/>
              <a:gd name="connsiteY10" fmla="*/ 0 h 372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1515" h="3725957">
                <a:moveTo>
                  <a:pt x="1373296" y="0"/>
                </a:moveTo>
                <a:lnTo>
                  <a:pt x="3381515" y="0"/>
                </a:lnTo>
                <a:lnTo>
                  <a:pt x="3381515" y="1272172"/>
                </a:lnTo>
                <a:lnTo>
                  <a:pt x="2025231" y="1272172"/>
                </a:lnTo>
                <a:cubicBezTo>
                  <a:pt x="1630946" y="1272172"/>
                  <a:pt x="1311315" y="1591803"/>
                  <a:pt x="1311315" y="1986088"/>
                </a:cubicBezTo>
                <a:lnTo>
                  <a:pt x="1311315" y="3376605"/>
                </a:lnTo>
                <a:cubicBezTo>
                  <a:pt x="1311315" y="3475176"/>
                  <a:pt x="1331292" y="3569082"/>
                  <a:pt x="1367418" y="3654493"/>
                </a:cubicBezTo>
                <a:lnTo>
                  <a:pt x="1406208" y="3725957"/>
                </a:lnTo>
                <a:lnTo>
                  <a:pt x="0" y="3725957"/>
                </a:lnTo>
                <a:lnTo>
                  <a:pt x="0" y="1373297"/>
                </a:lnTo>
                <a:cubicBezTo>
                  <a:pt x="0" y="614845"/>
                  <a:pt x="614845" y="0"/>
                  <a:pt x="1373296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150922" y="3414540"/>
            <a:ext cx="1113478" cy="1105498"/>
          </a:xfrm>
          <a:custGeom>
            <a:avLst/>
            <a:gdLst>
              <a:gd name="connsiteX0" fmla="*/ 943538 w 3751728"/>
              <a:gd name="connsiteY0" fmla="*/ 0 h 3724836"/>
              <a:gd name="connsiteX1" fmla="*/ 2808190 w 3751728"/>
              <a:gd name="connsiteY1" fmla="*/ 0 h 3724836"/>
              <a:gd name="connsiteX2" fmla="*/ 3751728 w 3751728"/>
              <a:gd name="connsiteY2" fmla="*/ 943538 h 3724836"/>
              <a:gd name="connsiteX3" fmla="*/ 3751728 w 3751728"/>
              <a:gd name="connsiteY3" fmla="*/ 2781298 h 3724836"/>
              <a:gd name="connsiteX4" fmla="*/ 2808190 w 3751728"/>
              <a:gd name="connsiteY4" fmla="*/ 3724836 h 3724836"/>
              <a:gd name="connsiteX5" fmla="*/ 943538 w 3751728"/>
              <a:gd name="connsiteY5" fmla="*/ 3724836 h 3724836"/>
              <a:gd name="connsiteX6" fmla="*/ 0 w 3751728"/>
              <a:gd name="connsiteY6" fmla="*/ 2781298 h 3724836"/>
              <a:gd name="connsiteX7" fmla="*/ 0 w 3751728"/>
              <a:gd name="connsiteY7" fmla="*/ 943538 h 3724836"/>
              <a:gd name="connsiteX8" fmla="*/ 943538 w 3751728"/>
              <a:gd name="connsiteY8" fmla="*/ 0 h 372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1728" h="3724836">
                <a:moveTo>
                  <a:pt x="943538" y="0"/>
                </a:moveTo>
                <a:lnTo>
                  <a:pt x="2808190" y="0"/>
                </a:lnTo>
                <a:cubicBezTo>
                  <a:pt x="3329292" y="0"/>
                  <a:pt x="3751728" y="422436"/>
                  <a:pt x="3751728" y="943538"/>
                </a:cubicBezTo>
                <a:lnTo>
                  <a:pt x="3751728" y="2781298"/>
                </a:lnTo>
                <a:cubicBezTo>
                  <a:pt x="3751728" y="3302400"/>
                  <a:pt x="3329292" y="3724836"/>
                  <a:pt x="2808190" y="3724836"/>
                </a:cubicBezTo>
                <a:lnTo>
                  <a:pt x="943538" y="3724836"/>
                </a:lnTo>
                <a:cubicBezTo>
                  <a:pt x="422436" y="3724836"/>
                  <a:pt x="0" y="3302400"/>
                  <a:pt x="0" y="2781298"/>
                </a:cubicBezTo>
                <a:lnTo>
                  <a:pt x="0" y="943538"/>
                </a:lnTo>
                <a:cubicBezTo>
                  <a:pt x="0" y="422436"/>
                  <a:pt x="422436" y="0"/>
                  <a:pt x="9435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572549" y="4390233"/>
            <a:ext cx="2657940" cy="2900160"/>
          </a:xfrm>
          <a:custGeom>
            <a:avLst/>
            <a:gdLst>
              <a:gd name="connsiteX0" fmla="*/ 943538 w 3751728"/>
              <a:gd name="connsiteY0" fmla="*/ 0 h 3724836"/>
              <a:gd name="connsiteX1" fmla="*/ 2808190 w 3751728"/>
              <a:gd name="connsiteY1" fmla="*/ 0 h 3724836"/>
              <a:gd name="connsiteX2" fmla="*/ 3751728 w 3751728"/>
              <a:gd name="connsiteY2" fmla="*/ 943538 h 3724836"/>
              <a:gd name="connsiteX3" fmla="*/ 3751728 w 3751728"/>
              <a:gd name="connsiteY3" fmla="*/ 2781298 h 3724836"/>
              <a:gd name="connsiteX4" fmla="*/ 2808190 w 3751728"/>
              <a:gd name="connsiteY4" fmla="*/ 3724836 h 3724836"/>
              <a:gd name="connsiteX5" fmla="*/ 943538 w 3751728"/>
              <a:gd name="connsiteY5" fmla="*/ 3724836 h 3724836"/>
              <a:gd name="connsiteX6" fmla="*/ 0 w 3751728"/>
              <a:gd name="connsiteY6" fmla="*/ 2781298 h 3724836"/>
              <a:gd name="connsiteX7" fmla="*/ 0 w 3751728"/>
              <a:gd name="connsiteY7" fmla="*/ 943538 h 3724836"/>
              <a:gd name="connsiteX8" fmla="*/ 943538 w 3751728"/>
              <a:gd name="connsiteY8" fmla="*/ 0 h 372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1728" h="3724836">
                <a:moveTo>
                  <a:pt x="943538" y="0"/>
                </a:moveTo>
                <a:lnTo>
                  <a:pt x="2808190" y="0"/>
                </a:lnTo>
                <a:cubicBezTo>
                  <a:pt x="3329292" y="0"/>
                  <a:pt x="3751728" y="422436"/>
                  <a:pt x="3751728" y="943538"/>
                </a:cubicBezTo>
                <a:lnTo>
                  <a:pt x="3751728" y="2781298"/>
                </a:lnTo>
                <a:cubicBezTo>
                  <a:pt x="3751728" y="3302400"/>
                  <a:pt x="3329292" y="3724836"/>
                  <a:pt x="2808190" y="3724836"/>
                </a:cubicBezTo>
                <a:lnTo>
                  <a:pt x="943538" y="3724836"/>
                </a:lnTo>
                <a:cubicBezTo>
                  <a:pt x="422436" y="3724836"/>
                  <a:pt x="0" y="3302400"/>
                  <a:pt x="0" y="2781298"/>
                </a:cubicBezTo>
                <a:lnTo>
                  <a:pt x="0" y="943538"/>
                </a:lnTo>
                <a:cubicBezTo>
                  <a:pt x="0" y="422436"/>
                  <a:pt x="422436" y="0"/>
                  <a:pt x="9435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77563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>
          <a:xfrm>
            <a:off x="1292326" y="4184262"/>
            <a:ext cx="1725738" cy="1764261"/>
          </a:xfrm>
          <a:custGeom>
            <a:avLst/>
            <a:gdLst>
              <a:gd name="connsiteX0" fmla="*/ 0 w 2272553"/>
              <a:gd name="connsiteY0" fmla="*/ 0 h 2514600"/>
              <a:gd name="connsiteX1" fmla="*/ 2272553 w 2272553"/>
              <a:gd name="connsiteY1" fmla="*/ 0 h 2514600"/>
              <a:gd name="connsiteX2" fmla="*/ 2272553 w 2272553"/>
              <a:gd name="connsiteY2" fmla="*/ 2514600 h 2514600"/>
              <a:gd name="connsiteX3" fmla="*/ 0 w 2272553"/>
              <a:gd name="connsiteY3" fmla="*/ 2514600 h 2514600"/>
              <a:gd name="connsiteX4" fmla="*/ 0 w 2272553"/>
              <a:gd name="connsiteY4" fmla="*/ 0 h 2514600"/>
              <a:gd name="connsiteX0" fmla="*/ 322729 w 2272553"/>
              <a:gd name="connsiteY0" fmla="*/ 524435 h 2514600"/>
              <a:gd name="connsiteX1" fmla="*/ 2272553 w 2272553"/>
              <a:gd name="connsiteY1" fmla="*/ 0 h 2514600"/>
              <a:gd name="connsiteX2" fmla="*/ 2272553 w 2272553"/>
              <a:gd name="connsiteY2" fmla="*/ 2514600 h 2514600"/>
              <a:gd name="connsiteX3" fmla="*/ 0 w 2272553"/>
              <a:gd name="connsiteY3" fmla="*/ 2514600 h 2514600"/>
              <a:gd name="connsiteX4" fmla="*/ 322729 w 2272553"/>
              <a:gd name="connsiteY4" fmla="*/ 524435 h 2514600"/>
              <a:gd name="connsiteX0" fmla="*/ 322729 w 2272553"/>
              <a:gd name="connsiteY0" fmla="*/ 0 h 1990165"/>
              <a:gd name="connsiteX1" fmla="*/ 1667435 w 2272553"/>
              <a:gd name="connsiteY1" fmla="*/ 349624 h 1990165"/>
              <a:gd name="connsiteX2" fmla="*/ 2272553 w 2272553"/>
              <a:gd name="connsiteY2" fmla="*/ 1990165 h 1990165"/>
              <a:gd name="connsiteX3" fmla="*/ 0 w 2272553"/>
              <a:gd name="connsiteY3" fmla="*/ 1990165 h 1990165"/>
              <a:gd name="connsiteX4" fmla="*/ 322729 w 2272553"/>
              <a:gd name="connsiteY4" fmla="*/ 0 h 1990165"/>
              <a:gd name="connsiteX0" fmla="*/ 322729 w 1721223"/>
              <a:gd name="connsiteY0" fmla="*/ 0 h 1990165"/>
              <a:gd name="connsiteX1" fmla="*/ 1667435 w 1721223"/>
              <a:gd name="connsiteY1" fmla="*/ 349624 h 1990165"/>
              <a:gd name="connsiteX2" fmla="*/ 1721223 w 1721223"/>
              <a:gd name="connsiteY2" fmla="*/ 1385047 h 1990165"/>
              <a:gd name="connsiteX3" fmla="*/ 0 w 1721223"/>
              <a:gd name="connsiteY3" fmla="*/ 1990165 h 1990165"/>
              <a:gd name="connsiteX4" fmla="*/ 322729 w 1721223"/>
              <a:gd name="connsiteY4" fmla="*/ 0 h 1990165"/>
              <a:gd name="connsiteX0" fmla="*/ 0 w 1398494"/>
              <a:gd name="connsiteY0" fmla="*/ 0 h 1438835"/>
              <a:gd name="connsiteX1" fmla="*/ 1344706 w 1398494"/>
              <a:gd name="connsiteY1" fmla="*/ 349624 h 1438835"/>
              <a:gd name="connsiteX2" fmla="*/ 1398494 w 1398494"/>
              <a:gd name="connsiteY2" fmla="*/ 1385047 h 1438835"/>
              <a:gd name="connsiteX3" fmla="*/ 161366 w 1398494"/>
              <a:gd name="connsiteY3" fmla="*/ 1438835 h 1438835"/>
              <a:gd name="connsiteX4" fmla="*/ 0 w 1398494"/>
              <a:gd name="connsiteY4" fmla="*/ 0 h 1438835"/>
              <a:gd name="connsiteX0" fmla="*/ 135744 w 1534238"/>
              <a:gd name="connsiteY0" fmla="*/ 0 h 1438835"/>
              <a:gd name="connsiteX1" fmla="*/ 1480450 w 1534238"/>
              <a:gd name="connsiteY1" fmla="*/ 349624 h 1438835"/>
              <a:gd name="connsiteX2" fmla="*/ 1534238 w 1534238"/>
              <a:gd name="connsiteY2" fmla="*/ 1385047 h 1438835"/>
              <a:gd name="connsiteX3" fmla="*/ 297110 w 1534238"/>
              <a:gd name="connsiteY3" fmla="*/ 1438835 h 1438835"/>
              <a:gd name="connsiteX4" fmla="*/ 135744 w 1534238"/>
              <a:gd name="connsiteY4" fmla="*/ 0 h 1438835"/>
              <a:gd name="connsiteX0" fmla="*/ 155107 w 1553601"/>
              <a:gd name="connsiteY0" fmla="*/ 0 h 1438835"/>
              <a:gd name="connsiteX1" fmla="*/ 1499813 w 1553601"/>
              <a:gd name="connsiteY1" fmla="*/ 349624 h 1438835"/>
              <a:gd name="connsiteX2" fmla="*/ 1553601 w 1553601"/>
              <a:gd name="connsiteY2" fmla="*/ 1385047 h 1438835"/>
              <a:gd name="connsiteX3" fmla="*/ 316473 w 1553601"/>
              <a:gd name="connsiteY3" fmla="*/ 1438835 h 1438835"/>
              <a:gd name="connsiteX4" fmla="*/ 155107 w 1553601"/>
              <a:gd name="connsiteY4" fmla="*/ 0 h 1438835"/>
              <a:gd name="connsiteX0" fmla="*/ 155107 w 1553601"/>
              <a:gd name="connsiteY0" fmla="*/ 150979 h 1589814"/>
              <a:gd name="connsiteX1" fmla="*/ 1499813 w 1553601"/>
              <a:gd name="connsiteY1" fmla="*/ 500603 h 1589814"/>
              <a:gd name="connsiteX2" fmla="*/ 1553601 w 1553601"/>
              <a:gd name="connsiteY2" fmla="*/ 1536026 h 1589814"/>
              <a:gd name="connsiteX3" fmla="*/ 316473 w 1553601"/>
              <a:gd name="connsiteY3" fmla="*/ 1589814 h 1589814"/>
              <a:gd name="connsiteX4" fmla="*/ 155107 w 1553601"/>
              <a:gd name="connsiteY4" fmla="*/ 150979 h 1589814"/>
              <a:gd name="connsiteX0" fmla="*/ 155107 w 1553601"/>
              <a:gd name="connsiteY0" fmla="*/ 131779 h 1570614"/>
              <a:gd name="connsiteX1" fmla="*/ 1499813 w 1553601"/>
              <a:gd name="connsiteY1" fmla="*/ 481403 h 1570614"/>
              <a:gd name="connsiteX2" fmla="*/ 1553601 w 1553601"/>
              <a:gd name="connsiteY2" fmla="*/ 1516826 h 1570614"/>
              <a:gd name="connsiteX3" fmla="*/ 316473 w 1553601"/>
              <a:gd name="connsiteY3" fmla="*/ 1570614 h 1570614"/>
              <a:gd name="connsiteX4" fmla="*/ 155107 w 1553601"/>
              <a:gd name="connsiteY4" fmla="*/ 131779 h 1570614"/>
              <a:gd name="connsiteX0" fmla="*/ 155107 w 1691693"/>
              <a:gd name="connsiteY0" fmla="*/ 131779 h 1570614"/>
              <a:gd name="connsiteX1" fmla="*/ 1499813 w 1691693"/>
              <a:gd name="connsiteY1" fmla="*/ 481403 h 1570614"/>
              <a:gd name="connsiteX2" fmla="*/ 1553601 w 1691693"/>
              <a:gd name="connsiteY2" fmla="*/ 1516826 h 1570614"/>
              <a:gd name="connsiteX3" fmla="*/ 316473 w 1691693"/>
              <a:gd name="connsiteY3" fmla="*/ 1570614 h 1570614"/>
              <a:gd name="connsiteX4" fmla="*/ 155107 w 1691693"/>
              <a:gd name="connsiteY4" fmla="*/ 131779 h 1570614"/>
              <a:gd name="connsiteX0" fmla="*/ 155107 w 1764561"/>
              <a:gd name="connsiteY0" fmla="*/ 131779 h 1570614"/>
              <a:gd name="connsiteX1" fmla="*/ 1499813 w 1764561"/>
              <a:gd name="connsiteY1" fmla="*/ 481403 h 1570614"/>
              <a:gd name="connsiteX2" fmla="*/ 1553601 w 1764561"/>
              <a:gd name="connsiteY2" fmla="*/ 1516826 h 1570614"/>
              <a:gd name="connsiteX3" fmla="*/ 316473 w 1764561"/>
              <a:gd name="connsiteY3" fmla="*/ 1570614 h 1570614"/>
              <a:gd name="connsiteX4" fmla="*/ 155107 w 1764561"/>
              <a:gd name="connsiteY4" fmla="*/ 131779 h 1570614"/>
              <a:gd name="connsiteX0" fmla="*/ 155107 w 1764561"/>
              <a:gd name="connsiteY0" fmla="*/ 131779 h 1702753"/>
              <a:gd name="connsiteX1" fmla="*/ 1499813 w 1764561"/>
              <a:gd name="connsiteY1" fmla="*/ 481403 h 1702753"/>
              <a:gd name="connsiteX2" fmla="*/ 1553601 w 1764561"/>
              <a:gd name="connsiteY2" fmla="*/ 1516826 h 1702753"/>
              <a:gd name="connsiteX3" fmla="*/ 316473 w 1764561"/>
              <a:gd name="connsiteY3" fmla="*/ 1570614 h 1702753"/>
              <a:gd name="connsiteX4" fmla="*/ 155107 w 1764561"/>
              <a:gd name="connsiteY4" fmla="*/ 131779 h 1702753"/>
              <a:gd name="connsiteX0" fmla="*/ 155107 w 1764561"/>
              <a:gd name="connsiteY0" fmla="*/ 131779 h 1762233"/>
              <a:gd name="connsiteX1" fmla="*/ 1499813 w 1764561"/>
              <a:gd name="connsiteY1" fmla="*/ 481403 h 1762233"/>
              <a:gd name="connsiteX2" fmla="*/ 1553601 w 1764561"/>
              <a:gd name="connsiteY2" fmla="*/ 1516826 h 1762233"/>
              <a:gd name="connsiteX3" fmla="*/ 316473 w 1764561"/>
              <a:gd name="connsiteY3" fmla="*/ 1570614 h 1762233"/>
              <a:gd name="connsiteX4" fmla="*/ 155107 w 1764561"/>
              <a:gd name="connsiteY4" fmla="*/ 131779 h 1762233"/>
              <a:gd name="connsiteX0" fmla="*/ 245575 w 1721679"/>
              <a:gd name="connsiteY0" fmla="*/ 125515 h 1813119"/>
              <a:gd name="connsiteX1" fmla="*/ 1456931 w 1721679"/>
              <a:gd name="connsiteY1" fmla="*/ 532289 h 1813119"/>
              <a:gd name="connsiteX2" fmla="*/ 1510719 w 1721679"/>
              <a:gd name="connsiteY2" fmla="*/ 1567712 h 1813119"/>
              <a:gd name="connsiteX3" fmla="*/ 273591 w 1721679"/>
              <a:gd name="connsiteY3" fmla="*/ 1621500 h 1813119"/>
              <a:gd name="connsiteX4" fmla="*/ 245575 w 1721679"/>
              <a:gd name="connsiteY4" fmla="*/ 125515 h 1813119"/>
              <a:gd name="connsiteX0" fmla="*/ 225214 w 1701318"/>
              <a:gd name="connsiteY0" fmla="*/ 125515 h 1801140"/>
              <a:gd name="connsiteX1" fmla="*/ 1436570 w 1701318"/>
              <a:gd name="connsiteY1" fmla="*/ 532289 h 1801140"/>
              <a:gd name="connsiteX2" fmla="*/ 1490358 w 1701318"/>
              <a:gd name="connsiteY2" fmla="*/ 1567712 h 1801140"/>
              <a:gd name="connsiteX3" fmla="*/ 281805 w 1701318"/>
              <a:gd name="connsiteY3" fmla="*/ 1592925 h 1801140"/>
              <a:gd name="connsiteX4" fmla="*/ 225214 w 1701318"/>
              <a:gd name="connsiteY4" fmla="*/ 125515 h 1801140"/>
              <a:gd name="connsiteX0" fmla="*/ 258938 w 1735042"/>
              <a:gd name="connsiteY0" fmla="*/ 125515 h 1801140"/>
              <a:gd name="connsiteX1" fmla="*/ 1470294 w 1735042"/>
              <a:gd name="connsiteY1" fmla="*/ 532289 h 1801140"/>
              <a:gd name="connsiteX2" fmla="*/ 1524082 w 1735042"/>
              <a:gd name="connsiteY2" fmla="*/ 1567712 h 1801140"/>
              <a:gd name="connsiteX3" fmla="*/ 315529 w 1735042"/>
              <a:gd name="connsiteY3" fmla="*/ 1592925 h 1801140"/>
              <a:gd name="connsiteX4" fmla="*/ 258938 w 1735042"/>
              <a:gd name="connsiteY4" fmla="*/ 125515 h 1801140"/>
              <a:gd name="connsiteX0" fmla="*/ 258938 w 1735042"/>
              <a:gd name="connsiteY0" fmla="*/ 125515 h 1764839"/>
              <a:gd name="connsiteX1" fmla="*/ 1470294 w 1735042"/>
              <a:gd name="connsiteY1" fmla="*/ 532289 h 1764839"/>
              <a:gd name="connsiteX2" fmla="*/ 1524082 w 1735042"/>
              <a:gd name="connsiteY2" fmla="*/ 1567712 h 1764839"/>
              <a:gd name="connsiteX3" fmla="*/ 315529 w 1735042"/>
              <a:gd name="connsiteY3" fmla="*/ 1592925 h 1764839"/>
              <a:gd name="connsiteX4" fmla="*/ 258938 w 1735042"/>
              <a:gd name="connsiteY4" fmla="*/ 125515 h 1764839"/>
              <a:gd name="connsiteX0" fmla="*/ 258938 w 1735042"/>
              <a:gd name="connsiteY0" fmla="*/ 125515 h 1757467"/>
              <a:gd name="connsiteX1" fmla="*/ 1470294 w 1735042"/>
              <a:gd name="connsiteY1" fmla="*/ 532289 h 1757467"/>
              <a:gd name="connsiteX2" fmla="*/ 1524082 w 1735042"/>
              <a:gd name="connsiteY2" fmla="*/ 1567712 h 1757467"/>
              <a:gd name="connsiteX3" fmla="*/ 315529 w 1735042"/>
              <a:gd name="connsiteY3" fmla="*/ 1592925 h 1757467"/>
              <a:gd name="connsiteX4" fmla="*/ 258938 w 1735042"/>
              <a:gd name="connsiteY4" fmla="*/ 125515 h 1757467"/>
              <a:gd name="connsiteX0" fmla="*/ 258938 w 1735042"/>
              <a:gd name="connsiteY0" fmla="*/ 125515 h 1782744"/>
              <a:gd name="connsiteX1" fmla="*/ 1470294 w 1735042"/>
              <a:gd name="connsiteY1" fmla="*/ 532289 h 1782744"/>
              <a:gd name="connsiteX2" fmla="*/ 1524082 w 1735042"/>
              <a:gd name="connsiteY2" fmla="*/ 1567712 h 1782744"/>
              <a:gd name="connsiteX3" fmla="*/ 315529 w 1735042"/>
              <a:gd name="connsiteY3" fmla="*/ 1592925 h 1782744"/>
              <a:gd name="connsiteX4" fmla="*/ 258938 w 1735042"/>
              <a:gd name="connsiteY4" fmla="*/ 125515 h 1782744"/>
              <a:gd name="connsiteX0" fmla="*/ 258938 w 1735042"/>
              <a:gd name="connsiteY0" fmla="*/ 125515 h 1802774"/>
              <a:gd name="connsiteX1" fmla="*/ 1470294 w 1735042"/>
              <a:gd name="connsiteY1" fmla="*/ 532289 h 1802774"/>
              <a:gd name="connsiteX2" fmla="*/ 1524082 w 1735042"/>
              <a:gd name="connsiteY2" fmla="*/ 1567712 h 1802774"/>
              <a:gd name="connsiteX3" fmla="*/ 315529 w 1735042"/>
              <a:gd name="connsiteY3" fmla="*/ 1592925 h 1802774"/>
              <a:gd name="connsiteX4" fmla="*/ 258938 w 1735042"/>
              <a:gd name="connsiteY4" fmla="*/ 125515 h 1802774"/>
              <a:gd name="connsiteX0" fmla="*/ 258938 w 1735042"/>
              <a:gd name="connsiteY0" fmla="*/ 125515 h 1773855"/>
              <a:gd name="connsiteX1" fmla="*/ 1470294 w 1735042"/>
              <a:gd name="connsiteY1" fmla="*/ 532289 h 1773855"/>
              <a:gd name="connsiteX2" fmla="*/ 1524082 w 1735042"/>
              <a:gd name="connsiteY2" fmla="*/ 1567712 h 1773855"/>
              <a:gd name="connsiteX3" fmla="*/ 315529 w 1735042"/>
              <a:gd name="connsiteY3" fmla="*/ 1592925 h 1773855"/>
              <a:gd name="connsiteX4" fmla="*/ 258938 w 1735042"/>
              <a:gd name="connsiteY4" fmla="*/ 125515 h 1773855"/>
              <a:gd name="connsiteX0" fmla="*/ 258938 w 1735042"/>
              <a:gd name="connsiteY0" fmla="*/ 125515 h 1782291"/>
              <a:gd name="connsiteX1" fmla="*/ 1470294 w 1735042"/>
              <a:gd name="connsiteY1" fmla="*/ 532289 h 1782291"/>
              <a:gd name="connsiteX2" fmla="*/ 1524082 w 1735042"/>
              <a:gd name="connsiteY2" fmla="*/ 1567712 h 1782291"/>
              <a:gd name="connsiteX3" fmla="*/ 315529 w 1735042"/>
              <a:gd name="connsiteY3" fmla="*/ 1592925 h 1782291"/>
              <a:gd name="connsiteX4" fmla="*/ 258938 w 1735042"/>
              <a:gd name="connsiteY4" fmla="*/ 125515 h 1782291"/>
              <a:gd name="connsiteX0" fmla="*/ 258938 w 1735042"/>
              <a:gd name="connsiteY0" fmla="*/ 141884 h 1798660"/>
              <a:gd name="connsiteX1" fmla="*/ 1470294 w 1735042"/>
              <a:gd name="connsiteY1" fmla="*/ 548658 h 1798660"/>
              <a:gd name="connsiteX2" fmla="*/ 1524082 w 1735042"/>
              <a:gd name="connsiteY2" fmla="*/ 1584081 h 1798660"/>
              <a:gd name="connsiteX3" fmla="*/ 315529 w 1735042"/>
              <a:gd name="connsiteY3" fmla="*/ 1609294 h 1798660"/>
              <a:gd name="connsiteX4" fmla="*/ 258938 w 1735042"/>
              <a:gd name="connsiteY4" fmla="*/ 141884 h 1798660"/>
              <a:gd name="connsiteX0" fmla="*/ 258938 w 1735042"/>
              <a:gd name="connsiteY0" fmla="*/ 96307 h 1753083"/>
              <a:gd name="connsiteX1" fmla="*/ 1470294 w 1735042"/>
              <a:gd name="connsiteY1" fmla="*/ 503081 h 1753083"/>
              <a:gd name="connsiteX2" fmla="*/ 1524082 w 1735042"/>
              <a:gd name="connsiteY2" fmla="*/ 1538504 h 1753083"/>
              <a:gd name="connsiteX3" fmla="*/ 315529 w 1735042"/>
              <a:gd name="connsiteY3" fmla="*/ 1563717 h 1753083"/>
              <a:gd name="connsiteX4" fmla="*/ 258938 w 1735042"/>
              <a:gd name="connsiteY4" fmla="*/ 96307 h 1753083"/>
              <a:gd name="connsiteX0" fmla="*/ 273434 w 1749538"/>
              <a:gd name="connsiteY0" fmla="*/ 96307 h 1753083"/>
              <a:gd name="connsiteX1" fmla="*/ 1484790 w 1749538"/>
              <a:gd name="connsiteY1" fmla="*/ 503081 h 1753083"/>
              <a:gd name="connsiteX2" fmla="*/ 1538578 w 1749538"/>
              <a:gd name="connsiteY2" fmla="*/ 1538504 h 1753083"/>
              <a:gd name="connsiteX3" fmla="*/ 330025 w 1749538"/>
              <a:gd name="connsiteY3" fmla="*/ 1563717 h 1753083"/>
              <a:gd name="connsiteX4" fmla="*/ 273434 w 1749538"/>
              <a:gd name="connsiteY4" fmla="*/ 96307 h 1753083"/>
              <a:gd name="connsiteX0" fmla="*/ 273434 w 1749538"/>
              <a:gd name="connsiteY0" fmla="*/ 96307 h 1753083"/>
              <a:gd name="connsiteX1" fmla="*/ 1484790 w 1749538"/>
              <a:gd name="connsiteY1" fmla="*/ 503081 h 1753083"/>
              <a:gd name="connsiteX2" fmla="*/ 1538578 w 1749538"/>
              <a:gd name="connsiteY2" fmla="*/ 1538504 h 1753083"/>
              <a:gd name="connsiteX3" fmla="*/ 330025 w 1749538"/>
              <a:gd name="connsiteY3" fmla="*/ 1563717 h 1753083"/>
              <a:gd name="connsiteX4" fmla="*/ 273434 w 1749538"/>
              <a:gd name="connsiteY4" fmla="*/ 96307 h 1753083"/>
              <a:gd name="connsiteX0" fmla="*/ 273434 w 1741059"/>
              <a:gd name="connsiteY0" fmla="*/ 96307 h 1741345"/>
              <a:gd name="connsiteX1" fmla="*/ 1484790 w 1741059"/>
              <a:gd name="connsiteY1" fmla="*/ 503081 h 1741345"/>
              <a:gd name="connsiteX2" fmla="*/ 1519528 w 1741059"/>
              <a:gd name="connsiteY2" fmla="*/ 1519454 h 1741345"/>
              <a:gd name="connsiteX3" fmla="*/ 330025 w 1741059"/>
              <a:gd name="connsiteY3" fmla="*/ 1563717 h 1741345"/>
              <a:gd name="connsiteX4" fmla="*/ 273434 w 1741059"/>
              <a:gd name="connsiteY4" fmla="*/ 96307 h 1741345"/>
              <a:gd name="connsiteX0" fmla="*/ 273434 w 1741059"/>
              <a:gd name="connsiteY0" fmla="*/ 96307 h 1741345"/>
              <a:gd name="connsiteX1" fmla="*/ 1484790 w 1741059"/>
              <a:gd name="connsiteY1" fmla="*/ 503081 h 1741345"/>
              <a:gd name="connsiteX2" fmla="*/ 1519528 w 1741059"/>
              <a:gd name="connsiteY2" fmla="*/ 1519454 h 1741345"/>
              <a:gd name="connsiteX3" fmla="*/ 330025 w 1741059"/>
              <a:gd name="connsiteY3" fmla="*/ 1563717 h 1741345"/>
              <a:gd name="connsiteX4" fmla="*/ 273434 w 1741059"/>
              <a:gd name="connsiteY4" fmla="*/ 96307 h 1741345"/>
              <a:gd name="connsiteX0" fmla="*/ 273434 w 1741059"/>
              <a:gd name="connsiteY0" fmla="*/ 99249 h 1744287"/>
              <a:gd name="connsiteX1" fmla="*/ 1484790 w 1741059"/>
              <a:gd name="connsiteY1" fmla="*/ 506023 h 1744287"/>
              <a:gd name="connsiteX2" fmla="*/ 1519528 w 1741059"/>
              <a:gd name="connsiteY2" fmla="*/ 1522396 h 1744287"/>
              <a:gd name="connsiteX3" fmla="*/ 330025 w 1741059"/>
              <a:gd name="connsiteY3" fmla="*/ 1566659 h 1744287"/>
              <a:gd name="connsiteX4" fmla="*/ 273434 w 1741059"/>
              <a:gd name="connsiteY4" fmla="*/ 99249 h 1744287"/>
              <a:gd name="connsiteX0" fmla="*/ 273434 w 1741059"/>
              <a:gd name="connsiteY0" fmla="*/ 56657 h 1701695"/>
              <a:gd name="connsiteX1" fmla="*/ 1484790 w 1741059"/>
              <a:gd name="connsiteY1" fmla="*/ 463431 h 1701695"/>
              <a:gd name="connsiteX2" fmla="*/ 1519528 w 1741059"/>
              <a:gd name="connsiteY2" fmla="*/ 1479804 h 1701695"/>
              <a:gd name="connsiteX3" fmla="*/ 330025 w 1741059"/>
              <a:gd name="connsiteY3" fmla="*/ 1524067 h 1701695"/>
              <a:gd name="connsiteX4" fmla="*/ 273434 w 1741059"/>
              <a:gd name="connsiteY4" fmla="*/ 56657 h 1701695"/>
              <a:gd name="connsiteX0" fmla="*/ 273434 w 1741059"/>
              <a:gd name="connsiteY0" fmla="*/ 56657 h 1701695"/>
              <a:gd name="connsiteX1" fmla="*/ 1484790 w 1741059"/>
              <a:gd name="connsiteY1" fmla="*/ 463431 h 1701695"/>
              <a:gd name="connsiteX2" fmla="*/ 1519528 w 1741059"/>
              <a:gd name="connsiteY2" fmla="*/ 1479804 h 1701695"/>
              <a:gd name="connsiteX3" fmla="*/ 330025 w 1741059"/>
              <a:gd name="connsiteY3" fmla="*/ 1524067 h 1701695"/>
              <a:gd name="connsiteX4" fmla="*/ 273434 w 1741059"/>
              <a:gd name="connsiteY4" fmla="*/ 56657 h 1701695"/>
              <a:gd name="connsiteX0" fmla="*/ 278866 w 1746491"/>
              <a:gd name="connsiteY0" fmla="*/ 102264 h 1747302"/>
              <a:gd name="connsiteX1" fmla="*/ 1490222 w 1746491"/>
              <a:gd name="connsiteY1" fmla="*/ 509038 h 1747302"/>
              <a:gd name="connsiteX2" fmla="*/ 1524960 w 1746491"/>
              <a:gd name="connsiteY2" fmla="*/ 1525411 h 1747302"/>
              <a:gd name="connsiteX3" fmla="*/ 335457 w 1746491"/>
              <a:gd name="connsiteY3" fmla="*/ 1569674 h 1747302"/>
              <a:gd name="connsiteX4" fmla="*/ 278866 w 1746491"/>
              <a:gd name="connsiteY4" fmla="*/ 102264 h 1747302"/>
              <a:gd name="connsiteX0" fmla="*/ 268885 w 1736510"/>
              <a:gd name="connsiteY0" fmla="*/ 162029 h 1807067"/>
              <a:gd name="connsiteX1" fmla="*/ 1480241 w 1736510"/>
              <a:gd name="connsiteY1" fmla="*/ 568803 h 1807067"/>
              <a:gd name="connsiteX2" fmla="*/ 1514979 w 1736510"/>
              <a:gd name="connsiteY2" fmla="*/ 1585176 h 1807067"/>
              <a:gd name="connsiteX3" fmla="*/ 325476 w 1736510"/>
              <a:gd name="connsiteY3" fmla="*/ 1629439 h 1807067"/>
              <a:gd name="connsiteX4" fmla="*/ 268885 w 1736510"/>
              <a:gd name="connsiteY4" fmla="*/ 162029 h 1807067"/>
              <a:gd name="connsiteX0" fmla="*/ 274505 w 1742130"/>
              <a:gd name="connsiteY0" fmla="*/ 102246 h 1747284"/>
              <a:gd name="connsiteX1" fmla="*/ 1485861 w 1742130"/>
              <a:gd name="connsiteY1" fmla="*/ 509020 h 1747284"/>
              <a:gd name="connsiteX2" fmla="*/ 1520599 w 1742130"/>
              <a:gd name="connsiteY2" fmla="*/ 1525393 h 1747284"/>
              <a:gd name="connsiteX3" fmla="*/ 331096 w 1742130"/>
              <a:gd name="connsiteY3" fmla="*/ 1569656 h 1747284"/>
              <a:gd name="connsiteX4" fmla="*/ 274505 w 1742130"/>
              <a:gd name="connsiteY4" fmla="*/ 102246 h 1747284"/>
              <a:gd name="connsiteX0" fmla="*/ 267112 w 1734737"/>
              <a:gd name="connsiteY0" fmla="*/ 190362 h 1835400"/>
              <a:gd name="connsiteX1" fmla="*/ 1478468 w 1734737"/>
              <a:gd name="connsiteY1" fmla="*/ 597136 h 1835400"/>
              <a:gd name="connsiteX2" fmla="*/ 1513206 w 1734737"/>
              <a:gd name="connsiteY2" fmla="*/ 1613509 h 1835400"/>
              <a:gd name="connsiteX3" fmla="*/ 323703 w 1734737"/>
              <a:gd name="connsiteY3" fmla="*/ 1657772 h 1835400"/>
              <a:gd name="connsiteX4" fmla="*/ 267112 w 1734737"/>
              <a:gd name="connsiteY4" fmla="*/ 190362 h 1835400"/>
              <a:gd name="connsiteX0" fmla="*/ 273297 w 1740922"/>
              <a:gd name="connsiteY0" fmla="*/ 106061 h 1751099"/>
              <a:gd name="connsiteX1" fmla="*/ 1484653 w 1740922"/>
              <a:gd name="connsiteY1" fmla="*/ 512835 h 1751099"/>
              <a:gd name="connsiteX2" fmla="*/ 1519391 w 1740922"/>
              <a:gd name="connsiteY2" fmla="*/ 1529208 h 1751099"/>
              <a:gd name="connsiteX3" fmla="*/ 329888 w 1740922"/>
              <a:gd name="connsiteY3" fmla="*/ 1573471 h 1751099"/>
              <a:gd name="connsiteX4" fmla="*/ 273297 w 1740922"/>
              <a:gd name="connsiteY4" fmla="*/ 106061 h 1751099"/>
              <a:gd name="connsiteX0" fmla="*/ 273297 w 1729435"/>
              <a:gd name="connsiteY0" fmla="*/ 106061 h 1751099"/>
              <a:gd name="connsiteX1" fmla="*/ 1484653 w 1729435"/>
              <a:gd name="connsiteY1" fmla="*/ 512835 h 1751099"/>
              <a:gd name="connsiteX2" fmla="*/ 1519391 w 1729435"/>
              <a:gd name="connsiteY2" fmla="*/ 1529208 h 1751099"/>
              <a:gd name="connsiteX3" fmla="*/ 329888 w 1729435"/>
              <a:gd name="connsiteY3" fmla="*/ 1573471 h 1751099"/>
              <a:gd name="connsiteX4" fmla="*/ 273297 w 1729435"/>
              <a:gd name="connsiteY4" fmla="*/ 106061 h 1751099"/>
              <a:gd name="connsiteX0" fmla="*/ 260732 w 1716870"/>
              <a:gd name="connsiteY0" fmla="*/ 106061 h 1751099"/>
              <a:gd name="connsiteX1" fmla="*/ 1472088 w 1716870"/>
              <a:gd name="connsiteY1" fmla="*/ 512835 h 1751099"/>
              <a:gd name="connsiteX2" fmla="*/ 1506826 w 1716870"/>
              <a:gd name="connsiteY2" fmla="*/ 1529208 h 1751099"/>
              <a:gd name="connsiteX3" fmla="*/ 317323 w 1716870"/>
              <a:gd name="connsiteY3" fmla="*/ 1573471 h 1751099"/>
              <a:gd name="connsiteX4" fmla="*/ 260732 w 1716870"/>
              <a:gd name="connsiteY4" fmla="*/ 106061 h 1751099"/>
              <a:gd name="connsiteX0" fmla="*/ 261454 w 1717592"/>
              <a:gd name="connsiteY0" fmla="*/ 90485 h 1735523"/>
              <a:gd name="connsiteX1" fmla="*/ 1472810 w 1717592"/>
              <a:gd name="connsiteY1" fmla="*/ 497259 h 1735523"/>
              <a:gd name="connsiteX2" fmla="*/ 1507548 w 1717592"/>
              <a:gd name="connsiteY2" fmla="*/ 1513632 h 1735523"/>
              <a:gd name="connsiteX3" fmla="*/ 318045 w 1717592"/>
              <a:gd name="connsiteY3" fmla="*/ 1557895 h 1735523"/>
              <a:gd name="connsiteX4" fmla="*/ 261454 w 1717592"/>
              <a:gd name="connsiteY4" fmla="*/ 90485 h 1735523"/>
              <a:gd name="connsiteX0" fmla="*/ 274572 w 1711660"/>
              <a:gd name="connsiteY0" fmla="*/ 91734 h 1727247"/>
              <a:gd name="connsiteX1" fmla="*/ 1466878 w 1711660"/>
              <a:gd name="connsiteY1" fmla="*/ 488983 h 1727247"/>
              <a:gd name="connsiteX2" fmla="*/ 1501616 w 1711660"/>
              <a:gd name="connsiteY2" fmla="*/ 1505356 h 1727247"/>
              <a:gd name="connsiteX3" fmla="*/ 312113 w 1711660"/>
              <a:gd name="connsiteY3" fmla="*/ 1549619 h 1727247"/>
              <a:gd name="connsiteX4" fmla="*/ 274572 w 1711660"/>
              <a:gd name="connsiteY4" fmla="*/ 91734 h 1727247"/>
              <a:gd name="connsiteX0" fmla="*/ 273992 w 1711080"/>
              <a:gd name="connsiteY0" fmla="*/ 107394 h 1742907"/>
              <a:gd name="connsiteX1" fmla="*/ 1466298 w 1711080"/>
              <a:gd name="connsiteY1" fmla="*/ 504643 h 1742907"/>
              <a:gd name="connsiteX2" fmla="*/ 1501036 w 1711080"/>
              <a:gd name="connsiteY2" fmla="*/ 1521016 h 1742907"/>
              <a:gd name="connsiteX3" fmla="*/ 311533 w 1711080"/>
              <a:gd name="connsiteY3" fmla="*/ 1565279 h 1742907"/>
              <a:gd name="connsiteX4" fmla="*/ 273992 w 1711080"/>
              <a:gd name="connsiteY4" fmla="*/ 107394 h 1742907"/>
              <a:gd name="connsiteX0" fmla="*/ 273992 w 1722567"/>
              <a:gd name="connsiteY0" fmla="*/ 107394 h 1742907"/>
              <a:gd name="connsiteX1" fmla="*/ 1466298 w 1722567"/>
              <a:gd name="connsiteY1" fmla="*/ 504643 h 1742907"/>
              <a:gd name="connsiteX2" fmla="*/ 1501036 w 1722567"/>
              <a:gd name="connsiteY2" fmla="*/ 1521016 h 1742907"/>
              <a:gd name="connsiteX3" fmla="*/ 311533 w 1722567"/>
              <a:gd name="connsiteY3" fmla="*/ 1565279 h 1742907"/>
              <a:gd name="connsiteX4" fmla="*/ 273992 w 1722567"/>
              <a:gd name="connsiteY4" fmla="*/ 107394 h 1742907"/>
              <a:gd name="connsiteX0" fmla="*/ 282397 w 1730972"/>
              <a:gd name="connsiteY0" fmla="*/ 107394 h 1742907"/>
              <a:gd name="connsiteX1" fmla="*/ 1474703 w 1730972"/>
              <a:gd name="connsiteY1" fmla="*/ 504643 h 1742907"/>
              <a:gd name="connsiteX2" fmla="*/ 1509441 w 1730972"/>
              <a:gd name="connsiteY2" fmla="*/ 1521016 h 1742907"/>
              <a:gd name="connsiteX3" fmla="*/ 319938 w 1730972"/>
              <a:gd name="connsiteY3" fmla="*/ 1565279 h 1742907"/>
              <a:gd name="connsiteX4" fmla="*/ 282397 w 1730972"/>
              <a:gd name="connsiteY4" fmla="*/ 107394 h 1742907"/>
              <a:gd name="connsiteX0" fmla="*/ 282397 w 1730972"/>
              <a:gd name="connsiteY0" fmla="*/ 107394 h 1758441"/>
              <a:gd name="connsiteX1" fmla="*/ 1474703 w 1730972"/>
              <a:gd name="connsiteY1" fmla="*/ 504643 h 1758441"/>
              <a:gd name="connsiteX2" fmla="*/ 1509441 w 1730972"/>
              <a:gd name="connsiteY2" fmla="*/ 1521016 h 1758441"/>
              <a:gd name="connsiteX3" fmla="*/ 319938 w 1730972"/>
              <a:gd name="connsiteY3" fmla="*/ 1565279 h 1758441"/>
              <a:gd name="connsiteX4" fmla="*/ 282397 w 1730972"/>
              <a:gd name="connsiteY4" fmla="*/ 107394 h 1758441"/>
              <a:gd name="connsiteX0" fmla="*/ 282397 w 1730972"/>
              <a:gd name="connsiteY0" fmla="*/ 107394 h 1774904"/>
              <a:gd name="connsiteX1" fmla="*/ 1474703 w 1730972"/>
              <a:gd name="connsiteY1" fmla="*/ 504643 h 1774904"/>
              <a:gd name="connsiteX2" fmla="*/ 1509441 w 1730972"/>
              <a:gd name="connsiteY2" fmla="*/ 1521016 h 1774904"/>
              <a:gd name="connsiteX3" fmla="*/ 319938 w 1730972"/>
              <a:gd name="connsiteY3" fmla="*/ 1565279 h 1774904"/>
              <a:gd name="connsiteX4" fmla="*/ 282397 w 1730972"/>
              <a:gd name="connsiteY4" fmla="*/ 107394 h 1774904"/>
              <a:gd name="connsiteX0" fmla="*/ 282397 w 1730972"/>
              <a:gd name="connsiteY0" fmla="*/ 107394 h 1749266"/>
              <a:gd name="connsiteX1" fmla="*/ 1474703 w 1730972"/>
              <a:gd name="connsiteY1" fmla="*/ 504643 h 1749266"/>
              <a:gd name="connsiteX2" fmla="*/ 1509441 w 1730972"/>
              <a:gd name="connsiteY2" fmla="*/ 1521016 h 1749266"/>
              <a:gd name="connsiteX3" fmla="*/ 319938 w 1730972"/>
              <a:gd name="connsiteY3" fmla="*/ 1565279 h 1749266"/>
              <a:gd name="connsiteX4" fmla="*/ 282397 w 1730972"/>
              <a:gd name="connsiteY4" fmla="*/ 107394 h 1749266"/>
              <a:gd name="connsiteX0" fmla="*/ 282397 w 1730972"/>
              <a:gd name="connsiteY0" fmla="*/ 107394 h 1745704"/>
              <a:gd name="connsiteX1" fmla="*/ 1474703 w 1730972"/>
              <a:gd name="connsiteY1" fmla="*/ 504643 h 1745704"/>
              <a:gd name="connsiteX2" fmla="*/ 1509441 w 1730972"/>
              <a:gd name="connsiteY2" fmla="*/ 1521016 h 1745704"/>
              <a:gd name="connsiteX3" fmla="*/ 319938 w 1730972"/>
              <a:gd name="connsiteY3" fmla="*/ 1565279 h 1745704"/>
              <a:gd name="connsiteX4" fmla="*/ 282397 w 1730972"/>
              <a:gd name="connsiteY4" fmla="*/ 107394 h 1745704"/>
              <a:gd name="connsiteX0" fmla="*/ 282397 w 1730972"/>
              <a:gd name="connsiteY0" fmla="*/ 107394 h 1745704"/>
              <a:gd name="connsiteX1" fmla="*/ 1474703 w 1730972"/>
              <a:gd name="connsiteY1" fmla="*/ 504643 h 1745704"/>
              <a:gd name="connsiteX2" fmla="*/ 1509441 w 1730972"/>
              <a:gd name="connsiteY2" fmla="*/ 1521016 h 1745704"/>
              <a:gd name="connsiteX3" fmla="*/ 319938 w 1730972"/>
              <a:gd name="connsiteY3" fmla="*/ 1565279 h 1745704"/>
              <a:gd name="connsiteX4" fmla="*/ 282397 w 1730972"/>
              <a:gd name="connsiteY4" fmla="*/ 107394 h 1745704"/>
              <a:gd name="connsiteX0" fmla="*/ 314897 w 1756379"/>
              <a:gd name="connsiteY0" fmla="*/ 48351 h 1686661"/>
              <a:gd name="connsiteX1" fmla="*/ 1494503 w 1756379"/>
              <a:gd name="connsiteY1" fmla="*/ 451950 h 1686661"/>
              <a:gd name="connsiteX2" fmla="*/ 1541941 w 1756379"/>
              <a:gd name="connsiteY2" fmla="*/ 1461973 h 1686661"/>
              <a:gd name="connsiteX3" fmla="*/ 352438 w 1756379"/>
              <a:gd name="connsiteY3" fmla="*/ 1506236 h 1686661"/>
              <a:gd name="connsiteX4" fmla="*/ 314897 w 1756379"/>
              <a:gd name="connsiteY4" fmla="*/ 48351 h 1686661"/>
              <a:gd name="connsiteX0" fmla="*/ 314897 w 1756379"/>
              <a:gd name="connsiteY0" fmla="*/ 112516 h 1750826"/>
              <a:gd name="connsiteX1" fmla="*/ 1494503 w 1756379"/>
              <a:gd name="connsiteY1" fmla="*/ 516115 h 1750826"/>
              <a:gd name="connsiteX2" fmla="*/ 1541941 w 1756379"/>
              <a:gd name="connsiteY2" fmla="*/ 1526138 h 1750826"/>
              <a:gd name="connsiteX3" fmla="*/ 352438 w 1756379"/>
              <a:gd name="connsiteY3" fmla="*/ 1570401 h 1750826"/>
              <a:gd name="connsiteX4" fmla="*/ 314897 w 1756379"/>
              <a:gd name="connsiteY4" fmla="*/ 112516 h 1750826"/>
              <a:gd name="connsiteX0" fmla="*/ 304129 w 1745611"/>
              <a:gd name="connsiteY0" fmla="*/ 121341 h 1759651"/>
              <a:gd name="connsiteX1" fmla="*/ 1483735 w 1745611"/>
              <a:gd name="connsiteY1" fmla="*/ 524940 h 1759651"/>
              <a:gd name="connsiteX2" fmla="*/ 1531173 w 1745611"/>
              <a:gd name="connsiteY2" fmla="*/ 1534963 h 1759651"/>
              <a:gd name="connsiteX3" fmla="*/ 341670 w 1745611"/>
              <a:gd name="connsiteY3" fmla="*/ 1579226 h 1759651"/>
              <a:gd name="connsiteX4" fmla="*/ 304129 w 1745611"/>
              <a:gd name="connsiteY4" fmla="*/ 121341 h 1759651"/>
              <a:gd name="connsiteX0" fmla="*/ 305324 w 1746806"/>
              <a:gd name="connsiteY0" fmla="*/ 117152 h 1755462"/>
              <a:gd name="connsiteX1" fmla="*/ 1484930 w 1746806"/>
              <a:gd name="connsiteY1" fmla="*/ 520751 h 1755462"/>
              <a:gd name="connsiteX2" fmla="*/ 1532368 w 1746806"/>
              <a:gd name="connsiteY2" fmla="*/ 1530774 h 1755462"/>
              <a:gd name="connsiteX3" fmla="*/ 342865 w 1746806"/>
              <a:gd name="connsiteY3" fmla="*/ 1575037 h 1755462"/>
              <a:gd name="connsiteX4" fmla="*/ 305324 w 1746806"/>
              <a:gd name="connsiteY4" fmla="*/ 117152 h 1755462"/>
              <a:gd name="connsiteX0" fmla="*/ 288763 w 1730245"/>
              <a:gd name="connsiteY0" fmla="*/ 117152 h 1755462"/>
              <a:gd name="connsiteX1" fmla="*/ 1468369 w 1730245"/>
              <a:gd name="connsiteY1" fmla="*/ 520751 h 1755462"/>
              <a:gd name="connsiteX2" fmla="*/ 1515807 w 1730245"/>
              <a:gd name="connsiteY2" fmla="*/ 1530774 h 1755462"/>
              <a:gd name="connsiteX3" fmla="*/ 326304 w 1730245"/>
              <a:gd name="connsiteY3" fmla="*/ 1575037 h 1755462"/>
              <a:gd name="connsiteX4" fmla="*/ 288763 w 1730245"/>
              <a:gd name="connsiteY4" fmla="*/ 117152 h 1755462"/>
              <a:gd name="connsiteX0" fmla="*/ 288763 w 1739798"/>
              <a:gd name="connsiteY0" fmla="*/ 117152 h 1755462"/>
              <a:gd name="connsiteX1" fmla="*/ 1468369 w 1739798"/>
              <a:gd name="connsiteY1" fmla="*/ 520751 h 1755462"/>
              <a:gd name="connsiteX2" fmla="*/ 1515807 w 1739798"/>
              <a:gd name="connsiteY2" fmla="*/ 1530774 h 1755462"/>
              <a:gd name="connsiteX3" fmla="*/ 326304 w 1739798"/>
              <a:gd name="connsiteY3" fmla="*/ 1575037 h 1755462"/>
              <a:gd name="connsiteX4" fmla="*/ 288763 w 1739798"/>
              <a:gd name="connsiteY4" fmla="*/ 117152 h 1755462"/>
              <a:gd name="connsiteX0" fmla="*/ 282179 w 1733214"/>
              <a:gd name="connsiteY0" fmla="*/ 112168 h 1748138"/>
              <a:gd name="connsiteX1" fmla="*/ 1461785 w 1733214"/>
              <a:gd name="connsiteY1" fmla="*/ 515767 h 1748138"/>
              <a:gd name="connsiteX2" fmla="*/ 1509223 w 1733214"/>
              <a:gd name="connsiteY2" fmla="*/ 1525790 h 1748138"/>
              <a:gd name="connsiteX3" fmla="*/ 343532 w 1733214"/>
              <a:gd name="connsiteY3" fmla="*/ 1565290 h 1748138"/>
              <a:gd name="connsiteX4" fmla="*/ 282179 w 1733214"/>
              <a:gd name="connsiteY4" fmla="*/ 112168 h 1748138"/>
              <a:gd name="connsiteX0" fmla="*/ 296424 w 1747459"/>
              <a:gd name="connsiteY0" fmla="*/ 112168 h 1748138"/>
              <a:gd name="connsiteX1" fmla="*/ 1476030 w 1747459"/>
              <a:gd name="connsiteY1" fmla="*/ 515767 h 1748138"/>
              <a:gd name="connsiteX2" fmla="*/ 1523468 w 1747459"/>
              <a:gd name="connsiteY2" fmla="*/ 1525790 h 1748138"/>
              <a:gd name="connsiteX3" fmla="*/ 357777 w 1747459"/>
              <a:gd name="connsiteY3" fmla="*/ 1565290 h 1748138"/>
              <a:gd name="connsiteX4" fmla="*/ 296424 w 1747459"/>
              <a:gd name="connsiteY4" fmla="*/ 112168 h 1748138"/>
              <a:gd name="connsiteX0" fmla="*/ 296424 w 1747459"/>
              <a:gd name="connsiteY0" fmla="*/ 112168 h 1755230"/>
              <a:gd name="connsiteX1" fmla="*/ 1476030 w 1747459"/>
              <a:gd name="connsiteY1" fmla="*/ 515767 h 1755230"/>
              <a:gd name="connsiteX2" fmla="*/ 1523468 w 1747459"/>
              <a:gd name="connsiteY2" fmla="*/ 1525790 h 1755230"/>
              <a:gd name="connsiteX3" fmla="*/ 357777 w 1747459"/>
              <a:gd name="connsiteY3" fmla="*/ 1565290 h 1755230"/>
              <a:gd name="connsiteX4" fmla="*/ 296424 w 1747459"/>
              <a:gd name="connsiteY4" fmla="*/ 112168 h 1755230"/>
              <a:gd name="connsiteX0" fmla="*/ 287124 w 1651585"/>
              <a:gd name="connsiteY0" fmla="*/ 314860 h 1957922"/>
              <a:gd name="connsiteX1" fmla="*/ 1276230 w 1651585"/>
              <a:gd name="connsiteY1" fmla="*/ 346984 h 1957922"/>
              <a:gd name="connsiteX2" fmla="*/ 1514168 w 1651585"/>
              <a:gd name="connsiteY2" fmla="*/ 1728482 h 1957922"/>
              <a:gd name="connsiteX3" fmla="*/ 348477 w 1651585"/>
              <a:gd name="connsiteY3" fmla="*/ 1767982 h 1957922"/>
              <a:gd name="connsiteX4" fmla="*/ 287124 w 1651585"/>
              <a:gd name="connsiteY4" fmla="*/ 314860 h 1957922"/>
              <a:gd name="connsiteX0" fmla="*/ 146098 w 1767734"/>
              <a:gd name="connsiteY0" fmla="*/ 693073 h 1831310"/>
              <a:gd name="connsiteX1" fmla="*/ 1392379 w 1767734"/>
              <a:gd name="connsiteY1" fmla="*/ 220372 h 1831310"/>
              <a:gd name="connsiteX2" fmla="*/ 1630317 w 1767734"/>
              <a:gd name="connsiteY2" fmla="*/ 1601870 h 1831310"/>
              <a:gd name="connsiteX3" fmla="*/ 464626 w 1767734"/>
              <a:gd name="connsiteY3" fmla="*/ 1641370 h 1831310"/>
              <a:gd name="connsiteX4" fmla="*/ 146098 w 1767734"/>
              <a:gd name="connsiteY4" fmla="*/ 693073 h 1831310"/>
              <a:gd name="connsiteX0" fmla="*/ 146098 w 1767734"/>
              <a:gd name="connsiteY0" fmla="*/ 597520 h 1735757"/>
              <a:gd name="connsiteX1" fmla="*/ 1392379 w 1767734"/>
              <a:gd name="connsiteY1" fmla="*/ 124819 h 1735757"/>
              <a:gd name="connsiteX2" fmla="*/ 1630317 w 1767734"/>
              <a:gd name="connsiteY2" fmla="*/ 1506317 h 1735757"/>
              <a:gd name="connsiteX3" fmla="*/ 464626 w 1767734"/>
              <a:gd name="connsiteY3" fmla="*/ 1545817 h 1735757"/>
              <a:gd name="connsiteX4" fmla="*/ 146098 w 1767734"/>
              <a:gd name="connsiteY4" fmla="*/ 597520 h 1735757"/>
              <a:gd name="connsiteX0" fmla="*/ 142021 w 1773182"/>
              <a:gd name="connsiteY0" fmla="*/ 581033 h 1738320"/>
              <a:gd name="connsiteX1" fmla="*/ 1397827 w 1773182"/>
              <a:gd name="connsiteY1" fmla="*/ 127382 h 1738320"/>
              <a:gd name="connsiteX2" fmla="*/ 1635765 w 1773182"/>
              <a:gd name="connsiteY2" fmla="*/ 1508880 h 1738320"/>
              <a:gd name="connsiteX3" fmla="*/ 470074 w 1773182"/>
              <a:gd name="connsiteY3" fmla="*/ 1548380 h 1738320"/>
              <a:gd name="connsiteX4" fmla="*/ 142021 w 1773182"/>
              <a:gd name="connsiteY4" fmla="*/ 581033 h 1738320"/>
              <a:gd name="connsiteX0" fmla="*/ 142021 w 1682204"/>
              <a:gd name="connsiteY0" fmla="*/ 581033 h 1708044"/>
              <a:gd name="connsiteX1" fmla="*/ 1397827 w 1682204"/>
              <a:gd name="connsiteY1" fmla="*/ 127382 h 1708044"/>
              <a:gd name="connsiteX2" fmla="*/ 1473840 w 1682204"/>
              <a:gd name="connsiteY2" fmla="*/ 1442205 h 1708044"/>
              <a:gd name="connsiteX3" fmla="*/ 470074 w 1682204"/>
              <a:gd name="connsiteY3" fmla="*/ 1548380 h 1708044"/>
              <a:gd name="connsiteX4" fmla="*/ 142021 w 1682204"/>
              <a:gd name="connsiteY4" fmla="*/ 581033 h 1708044"/>
              <a:gd name="connsiteX0" fmla="*/ 142021 w 1710397"/>
              <a:gd name="connsiteY0" fmla="*/ 581033 h 1708044"/>
              <a:gd name="connsiteX1" fmla="*/ 1397827 w 1710397"/>
              <a:gd name="connsiteY1" fmla="*/ 127382 h 1708044"/>
              <a:gd name="connsiteX2" fmla="*/ 1473840 w 1710397"/>
              <a:gd name="connsiteY2" fmla="*/ 1442205 h 1708044"/>
              <a:gd name="connsiteX3" fmla="*/ 470074 w 1710397"/>
              <a:gd name="connsiteY3" fmla="*/ 1548380 h 1708044"/>
              <a:gd name="connsiteX4" fmla="*/ 142021 w 1710397"/>
              <a:gd name="connsiteY4" fmla="*/ 581033 h 1708044"/>
              <a:gd name="connsiteX0" fmla="*/ 313243 w 1881619"/>
              <a:gd name="connsiteY0" fmla="*/ 582632 h 1758263"/>
              <a:gd name="connsiteX1" fmla="*/ 1569049 w 1881619"/>
              <a:gd name="connsiteY1" fmla="*/ 128981 h 1758263"/>
              <a:gd name="connsiteX2" fmla="*/ 1645062 w 1881619"/>
              <a:gd name="connsiteY2" fmla="*/ 1443804 h 1758263"/>
              <a:gd name="connsiteX3" fmla="*/ 355546 w 1881619"/>
              <a:gd name="connsiteY3" fmla="*/ 1626179 h 1758263"/>
              <a:gd name="connsiteX4" fmla="*/ 313243 w 1881619"/>
              <a:gd name="connsiteY4" fmla="*/ 582632 h 1758263"/>
              <a:gd name="connsiteX0" fmla="*/ 139893 w 1708269"/>
              <a:gd name="connsiteY0" fmla="*/ 582632 h 1758263"/>
              <a:gd name="connsiteX1" fmla="*/ 1395699 w 1708269"/>
              <a:gd name="connsiteY1" fmla="*/ 128981 h 1758263"/>
              <a:gd name="connsiteX2" fmla="*/ 1471712 w 1708269"/>
              <a:gd name="connsiteY2" fmla="*/ 1443804 h 1758263"/>
              <a:gd name="connsiteX3" fmla="*/ 182196 w 1708269"/>
              <a:gd name="connsiteY3" fmla="*/ 1626179 h 1758263"/>
              <a:gd name="connsiteX4" fmla="*/ 139893 w 1708269"/>
              <a:gd name="connsiteY4" fmla="*/ 582632 h 1758263"/>
              <a:gd name="connsiteX0" fmla="*/ 178664 w 1747040"/>
              <a:gd name="connsiteY0" fmla="*/ 582632 h 1758263"/>
              <a:gd name="connsiteX1" fmla="*/ 1434470 w 1747040"/>
              <a:gd name="connsiteY1" fmla="*/ 128981 h 1758263"/>
              <a:gd name="connsiteX2" fmla="*/ 1510483 w 1747040"/>
              <a:gd name="connsiteY2" fmla="*/ 1443804 h 1758263"/>
              <a:gd name="connsiteX3" fmla="*/ 220967 w 1747040"/>
              <a:gd name="connsiteY3" fmla="*/ 1626179 h 1758263"/>
              <a:gd name="connsiteX4" fmla="*/ 178664 w 1747040"/>
              <a:gd name="connsiteY4" fmla="*/ 582632 h 1758263"/>
              <a:gd name="connsiteX0" fmla="*/ 178664 w 1747040"/>
              <a:gd name="connsiteY0" fmla="*/ 582632 h 1758263"/>
              <a:gd name="connsiteX1" fmla="*/ 1434470 w 1747040"/>
              <a:gd name="connsiteY1" fmla="*/ 128981 h 1758263"/>
              <a:gd name="connsiteX2" fmla="*/ 1510483 w 1747040"/>
              <a:gd name="connsiteY2" fmla="*/ 1443804 h 1758263"/>
              <a:gd name="connsiteX3" fmla="*/ 220967 w 1747040"/>
              <a:gd name="connsiteY3" fmla="*/ 1626179 h 1758263"/>
              <a:gd name="connsiteX4" fmla="*/ 178664 w 1747040"/>
              <a:gd name="connsiteY4" fmla="*/ 582632 h 1758263"/>
              <a:gd name="connsiteX0" fmla="*/ 178664 w 1747040"/>
              <a:gd name="connsiteY0" fmla="*/ 582632 h 1722732"/>
              <a:gd name="connsiteX1" fmla="*/ 1434470 w 1747040"/>
              <a:gd name="connsiteY1" fmla="*/ 128981 h 1722732"/>
              <a:gd name="connsiteX2" fmla="*/ 1510483 w 1747040"/>
              <a:gd name="connsiteY2" fmla="*/ 1443804 h 1722732"/>
              <a:gd name="connsiteX3" fmla="*/ 220967 w 1747040"/>
              <a:gd name="connsiteY3" fmla="*/ 1626179 h 1722732"/>
              <a:gd name="connsiteX4" fmla="*/ 178664 w 1747040"/>
              <a:gd name="connsiteY4" fmla="*/ 582632 h 1722732"/>
              <a:gd name="connsiteX0" fmla="*/ 178664 w 1747040"/>
              <a:gd name="connsiteY0" fmla="*/ 582632 h 1722732"/>
              <a:gd name="connsiteX1" fmla="*/ 1434470 w 1747040"/>
              <a:gd name="connsiteY1" fmla="*/ 128981 h 1722732"/>
              <a:gd name="connsiteX2" fmla="*/ 1510483 w 1747040"/>
              <a:gd name="connsiteY2" fmla="*/ 1443804 h 1722732"/>
              <a:gd name="connsiteX3" fmla="*/ 220967 w 1747040"/>
              <a:gd name="connsiteY3" fmla="*/ 1626179 h 1722732"/>
              <a:gd name="connsiteX4" fmla="*/ 178664 w 1747040"/>
              <a:gd name="connsiteY4" fmla="*/ 582632 h 1722732"/>
              <a:gd name="connsiteX0" fmla="*/ 178664 w 1747040"/>
              <a:gd name="connsiteY0" fmla="*/ 582632 h 1737678"/>
              <a:gd name="connsiteX1" fmla="*/ 1434470 w 1747040"/>
              <a:gd name="connsiteY1" fmla="*/ 128981 h 1737678"/>
              <a:gd name="connsiteX2" fmla="*/ 1510483 w 1747040"/>
              <a:gd name="connsiteY2" fmla="*/ 1443804 h 1737678"/>
              <a:gd name="connsiteX3" fmla="*/ 220967 w 1747040"/>
              <a:gd name="connsiteY3" fmla="*/ 1626179 h 1737678"/>
              <a:gd name="connsiteX4" fmla="*/ 178664 w 1747040"/>
              <a:gd name="connsiteY4" fmla="*/ 582632 h 1737678"/>
              <a:gd name="connsiteX0" fmla="*/ 178664 w 1723429"/>
              <a:gd name="connsiteY0" fmla="*/ 582632 h 1737678"/>
              <a:gd name="connsiteX1" fmla="*/ 1434470 w 1723429"/>
              <a:gd name="connsiteY1" fmla="*/ 128981 h 1737678"/>
              <a:gd name="connsiteX2" fmla="*/ 1510483 w 1723429"/>
              <a:gd name="connsiteY2" fmla="*/ 1443804 h 1737678"/>
              <a:gd name="connsiteX3" fmla="*/ 220967 w 1723429"/>
              <a:gd name="connsiteY3" fmla="*/ 1626179 h 1737678"/>
              <a:gd name="connsiteX4" fmla="*/ 178664 w 1723429"/>
              <a:gd name="connsiteY4" fmla="*/ 582632 h 1737678"/>
              <a:gd name="connsiteX0" fmla="*/ 178664 w 1723429"/>
              <a:gd name="connsiteY0" fmla="*/ 582632 h 1764261"/>
              <a:gd name="connsiteX1" fmla="*/ 1434470 w 1723429"/>
              <a:gd name="connsiteY1" fmla="*/ 128981 h 1764261"/>
              <a:gd name="connsiteX2" fmla="*/ 1510483 w 1723429"/>
              <a:gd name="connsiteY2" fmla="*/ 1443804 h 1764261"/>
              <a:gd name="connsiteX3" fmla="*/ 220967 w 1723429"/>
              <a:gd name="connsiteY3" fmla="*/ 1626179 h 1764261"/>
              <a:gd name="connsiteX4" fmla="*/ 178664 w 1723429"/>
              <a:gd name="connsiteY4" fmla="*/ 582632 h 1764261"/>
              <a:gd name="connsiteX0" fmla="*/ 178664 w 1725738"/>
              <a:gd name="connsiteY0" fmla="*/ 582632 h 1764261"/>
              <a:gd name="connsiteX1" fmla="*/ 1434470 w 1725738"/>
              <a:gd name="connsiteY1" fmla="*/ 128981 h 1764261"/>
              <a:gd name="connsiteX2" fmla="*/ 1510483 w 1725738"/>
              <a:gd name="connsiteY2" fmla="*/ 1443804 h 1764261"/>
              <a:gd name="connsiteX3" fmla="*/ 220967 w 1725738"/>
              <a:gd name="connsiteY3" fmla="*/ 1626179 h 1764261"/>
              <a:gd name="connsiteX4" fmla="*/ 178664 w 1725738"/>
              <a:gd name="connsiteY4" fmla="*/ 582632 h 176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738" h="1764261">
                <a:moveTo>
                  <a:pt x="178664" y="582632"/>
                </a:moveTo>
                <a:cubicBezTo>
                  <a:pt x="380915" y="333099"/>
                  <a:pt x="960088" y="-260610"/>
                  <a:pt x="1434470" y="128981"/>
                </a:cubicBezTo>
                <a:cubicBezTo>
                  <a:pt x="1866177" y="590103"/>
                  <a:pt x="1753651" y="1220433"/>
                  <a:pt x="1510483" y="1443804"/>
                </a:cubicBezTo>
                <a:cubicBezTo>
                  <a:pt x="1197093" y="1784276"/>
                  <a:pt x="496910" y="1867106"/>
                  <a:pt x="220967" y="1626179"/>
                </a:cubicBezTo>
                <a:cubicBezTo>
                  <a:pt x="-108767" y="1477141"/>
                  <a:pt x="-23587" y="832165"/>
                  <a:pt x="178664" y="582632"/>
                </a:cubicBezTo>
                <a:close/>
              </a:path>
            </a:pathLst>
          </a:custGeom>
          <a:solidFill>
            <a:srgbClr val="F1FBFD"/>
          </a:solidFill>
          <a:ln>
            <a:noFill/>
          </a:ln>
          <a:effectLst>
            <a:outerShdw blurRad="1270000" sx="156000" sy="156000" algn="ctr" rotWithShape="0">
              <a:srgbClr val="F1FBF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41294" y="2904565"/>
            <a:ext cx="4222376" cy="2971800"/>
          </a:xfrm>
          <a:custGeom>
            <a:avLst/>
            <a:gdLst>
              <a:gd name="connsiteX0" fmla="*/ 0 w 4222376"/>
              <a:gd name="connsiteY0" fmla="*/ 0 h 2971800"/>
              <a:gd name="connsiteX1" fmla="*/ 4222376 w 4222376"/>
              <a:gd name="connsiteY1" fmla="*/ 0 h 2971800"/>
              <a:gd name="connsiteX2" fmla="*/ 4222376 w 4222376"/>
              <a:gd name="connsiteY2" fmla="*/ 2971800 h 2971800"/>
              <a:gd name="connsiteX3" fmla="*/ 811299 w 4222376"/>
              <a:gd name="connsiteY3" fmla="*/ 2971800 h 2971800"/>
              <a:gd name="connsiteX4" fmla="*/ 0 w 4222376"/>
              <a:gd name="connsiteY4" fmla="*/ 2160501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2376" h="2971800">
                <a:moveTo>
                  <a:pt x="0" y="0"/>
                </a:moveTo>
                <a:lnTo>
                  <a:pt x="4222376" y="0"/>
                </a:lnTo>
                <a:lnTo>
                  <a:pt x="4222376" y="2971800"/>
                </a:lnTo>
                <a:lnTo>
                  <a:pt x="811299" y="2971800"/>
                </a:lnTo>
                <a:cubicBezTo>
                  <a:pt x="363231" y="2971800"/>
                  <a:pt x="0" y="2608569"/>
                  <a:pt x="0" y="21605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199094" y="2904565"/>
            <a:ext cx="4222376" cy="2971800"/>
          </a:xfrm>
          <a:custGeom>
            <a:avLst/>
            <a:gdLst>
              <a:gd name="connsiteX0" fmla="*/ 0 w 4222376"/>
              <a:gd name="connsiteY0" fmla="*/ 0 h 2971800"/>
              <a:gd name="connsiteX1" fmla="*/ 4222376 w 4222376"/>
              <a:gd name="connsiteY1" fmla="*/ 0 h 2971800"/>
              <a:gd name="connsiteX2" fmla="*/ 4222376 w 4222376"/>
              <a:gd name="connsiteY2" fmla="*/ 2971800 h 2971800"/>
              <a:gd name="connsiteX3" fmla="*/ 811299 w 4222376"/>
              <a:gd name="connsiteY3" fmla="*/ 2971800 h 2971800"/>
              <a:gd name="connsiteX4" fmla="*/ 0 w 4222376"/>
              <a:gd name="connsiteY4" fmla="*/ 2160501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2376" h="2971800">
                <a:moveTo>
                  <a:pt x="0" y="0"/>
                </a:moveTo>
                <a:lnTo>
                  <a:pt x="4222376" y="0"/>
                </a:lnTo>
                <a:lnTo>
                  <a:pt x="4222376" y="2971800"/>
                </a:lnTo>
                <a:lnTo>
                  <a:pt x="811299" y="2971800"/>
                </a:lnTo>
                <a:cubicBezTo>
                  <a:pt x="363231" y="2971800"/>
                  <a:pt x="0" y="2608569"/>
                  <a:pt x="0" y="21605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590872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00" y="2014538"/>
            <a:ext cx="3063875" cy="30638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877685" y="4069081"/>
            <a:ext cx="1484630" cy="148463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0137332" y="1897969"/>
            <a:ext cx="1093086" cy="109308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300123" y="2827847"/>
            <a:ext cx="718628" cy="718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889595" y="5593735"/>
            <a:ext cx="718628" cy="718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934834" y="780588"/>
            <a:ext cx="718628" cy="718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0683875" y="4034859"/>
            <a:ext cx="718628" cy="718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332586" y="1610254"/>
            <a:ext cx="718628" cy="718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01864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45829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127377"/>
              <a:gd name="connsiteY0" fmla="*/ 0 h 3409949"/>
              <a:gd name="connsiteX1" fmla="*/ 6127377 w 6127377"/>
              <a:gd name="connsiteY1" fmla="*/ 0 h 3409949"/>
              <a:gd name="connsiteX2" fmla="*/ 6127377 w 6127377"/>
              <a:gd name="connsiteY2" fmla="*/ 2502773 h 3409949"/>
              <a:gd name="connsiteX3" fmla="*/ 5220201 w 6127377"/>
              <a:gd name="connsiteY3" fmla="*/ 3409949 h 3409949"/>
              <a:gd name="connsiteX4" fmla="*/ 0 w 6127377"/>
              <a:gd name="connsiteY4" fmla="*/ 3409949 h 3409949"/>
              <a:gd name="connsiteX5" fmla="*/ 0 w 6127377"/>
              <a:gd name="connsiteY5" fmla="*/ 0 h 340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7377" h="3409949">
                <a:moveTo>
                  <a:pt x="0" y="0"/>
                </a:moveTo>
                <a:lnTo>
                  <a:pt x="6127377" y="0"/>
                </a:lnTo>
                <a:lnTo>
                  <a:pt x="6127377" y="2502773"/>
                </a:lnTo>
                <a:cubicBezTo>
                  <a:pt x="6127377" y="3003792"/>
                  <a:pt x="5721220" y="3409949"/>
                  <a:pt x="5220201" y="3409949"/>
                </a:cubicBezTo>
                <a:lnTo>
                  <a:pt x="0" y="34099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456175" y="3347652"/>
            <a:ext cx="1826579" cy="1946571"/>
          </a:xfrm>
          <a:custGeom>
            <a:avLst/>
            <a:gdLst>
              <a:gd name="connsiteX0" fmla="*/ 626482 w 1747460"/>
              <a:gd name="connsiteY0" fmla="*/ 1 h 1755231"/>
              <a:gd name="connsiteX1" fmla="*/ 1476031 w 1747460"/>
              <a:gd name="connsiteY1" fmla="*/ 515768 h 1755231"/>
              <a:gd name="connsiteX2" fmla="*/ 1523469 w 1747460"/>
              <a:gd name="connsiteY2" fmla="*/ 1525791 h 1755231"/>
              <a:gd name="connsiteX3" fmla="*/ 357778 w 1747460"/>
              <a:gd name="connsiteY3" fmla="*/ 1565291 h 1755231"/>
              <a:gd name="connsiteX4" fmla="*/ 296425 w 1747460"/>
              <a:gd name="connsiteY4" fmla="*/ 112169 h 1755231"/>
              <a:gd name="connsiteX5" fmla="*/ 626482 w 1747460"/>
              <a:gd name="connsiteY5" fmla="*/ 1 h 1755231"/>
              <a:gd name="connsiteX0" fmla="*/ 626482 w 1692947"/>
              <a:gd name="connsiteY0" fmla="*/ 1 h 1755231"/>
              <a:gd name="connsiteX1" fmla="*/ 1367390 w 1692947"/>
              <a:gd name="connsiteY1" fmla="*/ 606303 h 1755231"/>
              <a:gd name="connsiteX2" fmla="*/ 1523469 w 1692947"/>
              <a:gd name="connsiteY2" fmla="*/ 1525791 h 1755231"/>
              <a:gd name="connsiteX3" fmla="*/ 357778 w 1692947"/>
              <a:gd name="connsiteY3" fmla="*/ 1565291 h 1755231"/>
              <a:gd name="connsiteX4" fmla="*/ 296425 w 1692947"/>
              <a:gd name="connsiteY4" fmla="*/ 112169 h 1755231"/>
              <a:gd name="connsiteX5" fmla="*/ 626482 w 1692947"/>
              <a:gd name="connsiteY5" fmla="*/ 1 h 1755231"/>
              <a:gd name="connsiteX0" fmla="*/ 852818 w 1610135"/>
              <a:gd name="connsiteY0" fmla="*/ 0 h 1827658"/>
              <a:gd name="connsiteX1" fmla="*/ 1367390 w 1610135"/>
              <a:gd name="connsiteY1" fmla="*/ 678730 h 1827658"/>
              <a:gd name="connsiteX2" fmla="*/ 1523469 w 1610135"/>
              <a:gd name="connsiteY2" fmla="*/ 1598218 h 1827658"/>
              <a:gd name="connsiteX3" fmla="*/ 357778 w 1610135"/>
              <a:gd name="connsiteY3" fmla="*/ 1637718 h 1827658"/>
              <a:gd name="connsiteX4" fmla="*/ 296425 w 1610135"/>
              <a:gd name="connsiteY4" fmla="*/ 184596 h 1827658"/>
              <a:gd name="connsiteX5" fmla="*/ 852818 w 1610135"/>
              <a:gd name="connsiteY5" fmla="*/ 0 h 1827658"/>
              <a:gd name="connsiteX0" fmla="*/ 852818 w 1810566"/>
              <a:gd name="connsiteY0" fmla="*/ 0 h 1781316"/>
              <a:gd name="connsiteX1" fmla="*/ 1367390 w 1810566"/>
              <a:gd name="connsiteY1" fmla="*/ 678730 h 1781316"/>
              <a:gd name="connsiteX2" fmla="*/ 1749805 w 1810566"/>
              <a:gd name="connsiteY2" fmla="*/ 1489577 h 1781316"/>
              <a:gd name="connsiteX3" fmla="*/ 357778 w 1810566"/>
              <a:gd name="connsiteY3" fmla="*/ 1637718 h 1781316"/>
              <a:gd name="connsiteX4" fmla="*/ 296425 w 1810566"/>
              <a:gd name="connsiteY4" fmla="*/ 184596 h 1781316"/>
              <a:gd name="connsiteX5" fmla="*/ 852818 w 1810566"/>
              <a:gd name="connsiteY5" fmla="*/ 0 h 1781316"/>
              <a:gd name="connsiteX0" fmla="*/ 852818 w 1889441"/>
              <a:gd name="connsiteY0" fmla="*/ 0 h 1781316"/>
              <a:gd name="connsiteX1" fmla="*/ 1745460 w 1889441"/>
              <a:gd name="connsiteY1" fmla="*/ 467714 h 1781316"/>
              <a:gd name="connsiteX2" fmla="*/ 1749805 w 1889441"/>
              <a:gd name="connsiteY2" fmla="*/ 1489577 h 1781316"/>
              <a:gd name="connsiteX3" fmla="*/ 357778 w 1889441"/>
              <a:gd name="connsiteY3" fmla="*/ 1637718 h 1781316"/>
              <a:gd name="connsiteX4" fmla="*/ 296425 w 1889441"/>
              <a:gd name="connsiteY4" fmla="*/ 184596 h 1781316"/>
              <a:gd name="connsiteX5" fmla="*/ 852818 w 1889441"/>
              <a:gd name="connsiteY5" fmla="*/ 0 h 1781316"/>
              <a:gd name="connsiteX0" fmla="*/ 852818 w 1847631"/>
              <a:gd name="connsiteY0" fmla="*/ 0 h 1781316"/>
              <a:gd name="connsiteX1" fmla="*/ 1613576 w 1847631"/>
              <a:gd name="connsiteY1" fmla="*/ 669937 h 1781316"/>
              <a:gd name="connsiteX2" fmla="*/ 1749805 w 1847631"/>
              <a:gd name="connsiteY2" fmla="*/ 1489577 h 1781316"/>
              <a:gd name="connsiteX3" fmla="*/ 357778 w 1847631"/>
              <a:gd name="connsiteY3" fmla="*/ 1637718 h 1781316"/>
              <a:gd name="connsiteX4" fmla="*/ 296425 w 1847631"/>
              <a:gd name="connsiteY4" fmla="*/ 184596 h 1781316"/>
              <a:gd name="connsiteX5" fmla="*/ 852818 w 1847631"/>
              <a:gd name="connsiteY5" fmla="*/ 0 h 1781316"/>
              <a:gd name="connsiteX0" fmla="*/ 852818 w 1903923"/>
              <a:gd name="connsiteY0" fmla="*/ 0 h 1781316"/>
              <a:gd name="connsiteX1" fmla="*/ 1613576 w 1903923"/>
              <a:gd name="connsiteY1" fmla="*/ 669937 h 1781316"/>
              <a:gd name="connsiteX2" fmla="*/ 1749805 w 1903923"/>
              <a:gd name="connsiteY2" fmla="*/ 1489577 h 1781316"/>
              <a:gd name="connsiteX3" fmla="*/ 357778 w 1903923"/>
              <a:gd name="connsiteY3" fmla="*/ 1637718 h 1781316"/>
              <a:gd name="connsiteX4" fmla="*/ 296425 w 1903923"/>
              <a:gd name="connsiteY4" fmla="*/ 184596 h 1781316"/>
              <a:gd name="connsiteX5" fmla="*/ 852818 w 1903923"/>
              <a:gd name="connsiteY5" fmla="*/ 0 h 1781316"/>
              <a:gd name="connsiteX0" fmla="*/ 1160549 w 1837988"/>
              <a:gd name="connsiteY0" fmla="*/ 0 h 1842862"/>
              <a:gd name="connsiteX1" fmla="*/ 1613576 w 1837988"/>
              <a:gd name="connsiteY1" fmla="*/ 731483 h 1842862"/>
              <a:gd name="connsiteX2" fmla="*/ 1749805 w 1837988"/>
              <a:gd name="connsiteY2" fmla="*/ 1551123 h 1842862"/>
              <a:gd name="connsiteX3" fmla="*/ 357778 w 1837988"/>
              <a:gd name="connsiteY3" fmla="*/ 1699264 h 1842862"/>
              <a:gd name="connsiteX4" fmla="*/ 296425 w 1837988"/>
              <a:gd name="connsiteY4" fmla="*/ 246142 h 1842862"/>
              <a:gd name="connsiteX5" fmla="*/ 1160549 w 1837988"/>
              <a:gd name="connsiteY5" fmla="*/ 0 h 1842862"/>
              <a:gd name="connsiteX0" fmla="*/ 1160549 w 1910219"/>
              <a:gd name="connsiteY0" fmla="*/ 0 h 1842862"/>
              <a:gd name="connsiteX1" fmla="*/ 1613576 w 1910219"/>
              <a:gd name="connsiteY1" fmla="*/ 731483 h 1842862"/>
              <a:gd name="connsiteX2" fmla="*/ 1749805 w 1910219"/>
              <a:gd name="connsiteY2" fmla="*/ 1551123 h 1842862"/>
              <a:gd name="connsiteX3" fmla="*/ 357778 w 1910219"/>
              <a:gd name="connsiteY3" fmla="*/ 1699264 h 1842862"/>
              <a:gd name="connsiteX4" fmla="*/ 296425 w 1910219"/>
              <a:gd name="connsiteY4" fmla="*/ 246142 h 1842862"/>
              <a:gd name="connsiteX5" fmla="*/ 1160549 w 1910219"/>
              <a:gd name="connsiteY5" fmla="*/ 0 h 1842862"/>
              <a:gd name="connsiteX0" fmla="*/ 1600164 w 1826579"/>
              <a:gd name="connsiteY0" fmla="*/ 1 h 1754940"/>
              <a:gd name="connsiteX1" fmla="*/ 1613576 w 1826579"/>
              <a:gd name="connsiteY1" fmla="*/ 643561 h 1754940"/>
              <a:gd name="connsiteX2" fmla="*/ 1749805 w 1826579"/>
              <a:gd name="connsiteY2" fmla="*/ 1463201 h 1754940"/>
              <a:gd name="connsiteX3" fmla="*/ 357778 w 1826579"/>
              <a:gd name="connsiteY3" fmla="*/ 1611342 h 1754940"/>
              <a:gd name="connsiteX4" fmla="*/ 296425 w 1826579"/>
              <a:gd name="connsiteY4" fmla="*/ 158220 h 1754940"/>
              <a:gd name="connsiteX5" fmla="*/ 1600164 w 1826579"/>
              <a:gd name="connsiteY5" fmla="*/ 1 h 1754940"/>
              <a:gd name="connsiteX0" fmla="*/ 1600164 w 1826579"/>
              <a:gd name="connsiteY0" fmla="*/ 191632 h 1946571"/>
              <a:gd name="connsiteX1" fmla="*/ 1613576 w 1826579"/>
              <a:gd name="connsiteY1" fmla="*/ 835192 h 1946571"/>
              <a:gd name="connsiteX2" fmla="*/ 1749805 w 1826579"/>
              <a:gd name="connsiteY2" fmla="*/ 1654832 h 1946571"/>
              <a:gd name="connsiteX3" fmla="*/ 357778 w 1826579"/>
              <a:gd name="connsiteY3" fmla="*/ 1802973 h 1946571"/>
              <a:gd name="connsiteX4" fmla="*/ 296425 w 1826579"/>
              <a:gd name="connsiteY4" fmla="*/ 349851 h 1946571"/>
              <a:gd name="connsiteX5" fmla="*/ 1600164 w 1826579"/>
              <a:gd name="connsiteY5" fmla="*/ 191632 h 1946571"/>
              <a:gd name="connsiteX0" fmla="*/ 1600164 w 1826579"/>
              <a:gd name="connsiteY0" fmla="*/ 191632 h 1946571"/>
              <a:gd name="connsiteX1" fmla="*/ 1613576 w 1826579"/>
              <a:gd name="connsiteY1" fmla="*/ 835192 h 1946571"/>
              <a:gd name="connsiteX2" fmla="*/ 1749805 w 1826579"/>
              <a:gd name="connsiteY2" fmla="*/ 1654832 h 1946571"/>
              <a:gd name="connsiteX3" fmla="*/ 357778 w 1826579"/>
              <a:gd name="connsiteY3" fmla="*/ 1802973 h 1946571"/>
              <a:gd name="connsiteX4" fmla="*/ 296425 w 1826579"/>
              <a:gd name="connsiteY4" fmla="*/ 349851 h 1946571"/>
              <a:gd name="connsiteX5" fmla="*/ 1600164 w 1826579"/>
              <a:gd name="connsiteY5" fmla="*/ 191632 h 194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6579" h="1946571">
                <a:moveTo>
                  <a:pt x="1600164" y="191632"/>
                </a:moveTo>
                <a:cubicBezTo>
                  <a:pt x="1812989" y="411445"/>
                  <a:pt x="1588636" y="591325"/>
                  <a:pt x="1613576" y="835192"/>
                </a:cubicBezTo>
                <a:cubicBezTo>
                  <a:pt x="1638516" y="1079059"/>
                  <a:pt x="1973923" y="1463211"/>
                  <a:pt x="1749805" y="1654832"/>
                </a:cubicBezTo>
                <a:cubicBezTo>
                  <a:pt x="1261790" y="1973079"/>
                  <a:pt x="633721" y="2043900"/>
                  <a:pt x="357778" y="1802973"/>
                </a:cubicBezTo>
                <a:cubicBezTo>
                  <a:pt x="-295806" y="1034810"/>
                  <a:pt x="110050" y="524772"/>
                  <a:pt x="296425" y="349851"/>
                </a:cubicBezTo>
                <a:cubicBezTo>
                  <a:pt x="366316" y="284256"/>
                  <a:pt x="920312" y="-291948"/>
                  <a:pt x="1600164" y="1916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8902531" y="3428677"/>
            <a:ext cx="1915107" cy="1979676"/>
          </a:xfrm>
          <a:custGeom>
            <a:avLst/>
            <a:gdLst>
              <a:gd name="connsiteX0" fmla="*/ 1066563 w 1725739"/>
              <a:gd name="connsiteY0" fmla="*/ 416 h 1764262"/>
              <a:gd name="connsiteX1" fmla="*/ 1434471 w 1725739"/>
              <a:gd name="connsiteY1" fmla="*/ 128982 h 1764262"/>
              <a:gd name="connsiteX2" fmla="*/ 1510484 w 1725739"/>
              <a:gd name="connsiteY2" fmla="*/ 1443805 h 1764262"/>
              <a:gd name="connsiteX3" fmla="*/ 220968 w 1725739"/>
              <a:gd name="connsiteY3" fmla="*/ 1626180 h 1764262"/>
              <a:gd name="connsiteX4" fmla="*/ 178665 w 1725739"/>
              <a:gd name="connsiteY4" fmla="*/ 582633 h 1764262"/>
              <a:gd name="connsiteX5" fmla="*/ 1066563 w 1725739"/>
              <a:gd name="connsiteY5" fmla="*/ 416 h 1764262"/>
              <a:gd name="connsiteX0" fmla="*/ 903600 w 1725739"/>
              <a:gd name="connsiteY0" fmla="*/ 80 h 1935942"/>
              <a:gd name="connsiteX1" fmla="*/ 1434471 w 1725739"/>
              <a:gd name="connsiteY1" fmla="*/ 300662 h 1935942"/>
              <a:gd name="connsiteX2" fmla="*/ 1510484 w 1725739"/>
              <a:gd name="connsiteY2" fmla="*/ 1615485 h 1935942"/>
              <a:gd name="connsiteX3" fmla="*/ 220968 w 1725739"/>
              <a:gd name="connsiteY3" fmla="*/ 1797860 h 1935942"/>
              <a:gd name="connsiteX4" fmla="*/ 178665 w 1725739"/>
              <a:gd name="connsiteY4" fmla="*/ 754313 h 1935942"/>
              <a:gd name="connsiteX5" fmla="*/ 903600 w 1725739"/>
              <a:gd name="connsiteY5" fmla="*/ 80 h 1935942"/>
              <a:gd name="connsiteX0" fmla="*/ 903600 w 1799895"/>
              <a:gd name="connsiteY0" fmla="*/ 102 h 1935964"/>
              <a:gd name="connsiteX1" fmla="*/ 1561219 w 1799895"/>
              <a:gd name="connsiteY1" fmla="*/ 255417 h 1935964"/>
              <a:gd name="connsiteX2" fmla="*/ 1510484 w 1799895"/>
              <a:gd name="connsiteY2" fmla="*/ 1615507 h 1935964"/>
              <a:gd name="connsiteX3" fmla="*/ 220968 w 1799895"/>
              <a:gd name="connsiteY3" fmla="*/ 1797882 h 1935964"/>
              <a:gd name="connsiteX4" fmla="*/ 178665 w 1799895"/>
              <a:gd name="connsiteY4" fmla="*/ 754335 h 1935964"/>
              <a:gd name="connsiteX5" fmla="*/ 903600 w 1799895"/>
              <a:gd name="connsiteY5" fmla="*/ 102 h 1935964"/>
              <a:gd name="connsiteX0" fmla="*/ 903600 w 1852488"/>
              <a:gd name="connsiteY0" fmla="*/ 102 h 1979411"/>
              <a:gd name="connsiteX1" fmla="*/ 1561219 w 1852488"/>
              <a:gd name="connsiteY1" fmla="*/ 255417 h 1979411"/>
              <a:gd name="connsiteX2" fmla="*/ 1637233 w 1852488"/>
              <a:gd name="connsiteY2" fmla="*/ 1724149 h 1979411"/>
              <a:gd name="connsiteX3" fmla="*/ 220968 w 1852488"/>
              <a:gd name="connsiteY3" fmla="*/ 1797882 h 1979411"/>
              <a:gd name="connsiteX4" fmla="*/ 178665 w 1852488"/>
              <a:gd name="connsiteY4" fmla="*/ 754335 h 1979411"/>
              <a:gd name="connsiteX5" fmla="*/ 903600 w 1852488"/>
              <a:gd name="connsiteY5" fmla="*/ 102 h 1979411"/>
              <a:gd name="connsiteX0" fmla="*/ 903600 w 1915107"/>
              <a:gd name="connsiteY0" fmla="*/ 36 h 1979345"/>
              <a:gd name="connsiteX1" fmla="*/ 1669861 w 1915107"/>
              <a:gd name="connsiteY1" fmla="*/ 572223 h 1979345"/>
              <a:gd name="connsiteX2" fmla="*/ 1637233 w 1915107"/>
              <a:gd name="connsiteY2" fmla="*/ 1724083 h 1979345"/>
              <a:gd name="connsiteX3" fmla="*/ 220968 w 1915107"/>
              <a:gd name="connsiteY3" fmla="*/ 1797816 h 1979345"/>
              <a:gd name="connsiteX4" fmla="*/ 178665 w 1915107"/>
              <a:gd name="connsiteY4" fmla="*/ 754269 h 1979345"/>
              <a:gd name="connsiteX5" fmla="*/ 903600 w 1915107"/>
              <a:gd name="connsiteY5" fmla="*/ 36 h 1979345"/>
              <a:gd name="connsiteX0" fmla="*/ 903600 w 1915107"/>
              <a:gd name="connsiteY0" fmla="*/ 3139 h 1982448"/>
              <a:gd name="connsiteX1" fmla="*/ 1669861 w 1915107"/>
              <a:gd name="connsiteY1" fmla="*/ 575326 h 1982448"/>
              <a:gd name="connsiteX2" fmla="*/ 1637233 w 1915107"/>
              <a:gd name="connsiteY2" fmla="*/ 1727186 h 1982448"/>
              <a:gd name="connsiteX3" fmla="*/ 220968 w 1915107"/>
              <a:gd name="connsiteY3" fmla="*/ 1800919 h 1982448"/>
              <a:gd name="connsiteX4" fmla="*/ 178665 w 1915107"/>
              <a:gd name="connsiteY4" fmla="*/ 757372 h 1982448"/>
              <a:gd name="connsiteX5" fmla="*/ 903600 w 1915107"/>
              <a:gd name="connsiteY5" fmla="*/ 3139 h 1982448"/>
              <a:gd name="connsiteX0" fmla="*/ 903600 w 1915107"/>
              <a:gd name="connsiteY0" fmla="*/ 367 h 1979676"/>
              <a:gd name="connsiteX1" fmla="*/ 1669861 w 1915107"/>
              <a:gd name="connsiteY1" fmla="*/ 572554 h 1979676"/>
              <a:gd name="connsiteX2" fmla="*/ 1637233 w 1915107"/>
              <a:gd name="connsiteY2" fmla="*/ 1724414 h 1979676"/>
              <a:gd name="connsiteX3" fmla="*/ 220968 w 1915107"/>
              <a:gd name="connsiteY3" fmla="*/ 1798147 h 1979676"/>
              <a:gd name="connsiteX4" fmla="*/ 178665 w 1915107"/>
              <a:gd name="connsiteY4" fmla="*/ 754600 h 1979676"/>
              <a:gd name="connsiteX5" fmla="*/ 903600 w 1915107"/>
              <a:gd name="connsiteY5" fmla="*/ 367 h 197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5107" h="1979676">
                <a:moveTo>
                  <a:pt x="903600" y="367"/>
                </a:moveTo>
                <a:cubicBezTo>
                  <a:pt x="1027768" y="-4406"/>
                  <a:pt x="1195983" y="29778"/>
                  <a:pt x="1669861" y="572554"/>
                </a:cubicBezTo>
                <a:cubicBezTo>
                  <a:pt x="2101568" y="1033676"/>
                  <a:pt x="1880401" y="1501043"/>
                  <a:pt x="1637233" y="1724414"/>
                </a:cubicBezTo>
                <a:cubicBezTo>
                  <a:pt x="1323843" y="2064886"/>
                  <a:pt x="496911" y="2039074"/>
                  <a:pt x="220968" y="1798147"/>
                </a:cubicBezTo>
                <a:cubicBezTo>
                  <a:pt x="-108766" y="1649109"/>
                  <a:pt x="-23586" y="1004133"/>
                  <a:pt x="178665" y="754600"/>
                </a:cubicBezTo>
                <a:cubicBezTo>
                  <a:pt x="330354" y="567450"/>
                  <a:pt x="531097" y="14686"/>
                  <a:pt x="903600" y="36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6199543" y="3461853"/>
            <a:ext cx="1890551" cy="2090551"/>
          </a:xfrm>
          <a:custGeom>
            <a:avLst/>
            <a:gdLst>
              <a:gd name="connsiteX0" fmla="*/ 580491 w 1777641"/>
              <a:gd name="connsiteY0" fmla="*/ 141 h 1832562"/>
              <a:gd name="connsiteX1" fmla="*/ 1488749 w 1777641"/>
              <a:gd name="connsiteY1" fmla="*/ 592809 h 1832562"/>
              <a:gd name="connsiteX2" fmla="*/ 1574287 w 1777641"/>
              <a:gd name="connsiteY2" fmla="*/ 1656172 h 1832562"/>
              <a:gd name="connsiteX3" fmla="*/ 317156 w 1777641"/>
              <a:gd name="connsiteY3" fmla="*/ 1680432 h 1832562"/>
              <a:gd name="connsiteX4" fmla="*/ 286283 w 1777641"/>
              <a:gd name="connsiteY4" fmla="*/ 120630 h 1832562"/>
              <a:gd name="connsiteX5" fmla="*/ 580491 w 1777641"/>
              <a:gd name="connsiteY5" fmla="*/ 141 h 1832562"/>
              <a:gd name="connsiteX0" fmla="*/ 580491 w 1777641"/>
              <a:gd name="connsiteY0" fmla="*/ 71952 h 1904373"/>
              <a:gd name="connsiteX1" fmla="*/ 1488749 w 1777641"/>
              <a:gd name="connsiteY1" fmla="*/ 664620 h 1904373"/>
              <a:gd name="connsiteX2" fmla="*/ 1574287 w 1777641"/>
              <a:gd name="connsiteY2" fmla="*/ 1727983 h 1904373"/>
              <a:gd name="connsiteX3" fmla="*/ 317156 w 1777641"/>
              <a:gd name="connsiteY3" fmla="*/ 1752243 h 1904373"/>
              <a:gd name="connsiteX4" fmla="*/ 286283 w 1777641"/>
              <a:gd name="connsiteY4" fmla="*/ 192441 h 1904373"/>
              <a:gd name="connsiteX5" fmla="*/ 580491 w 1777641"/>
              <a:gd name="connsiteY5" fmla="*/ 71952 h 1904373"/>
              <a:gd name="connsiteX0" fmla="*/ 580491 w 1840450"/>
              <a:gd name="connsiteY0" fmla="*/ 75290 h 1907711"/>
              <a:gd name="connsiteX1" fmla="*/ 1597391 w 1840450"/>
              <a:gd name="connsiteY1" fmla="*/ 640797 h 1907711"/>
              <a:gd name="connsiteX2" fmla="*/ 1574287 w 1840450"/>
              <a:gd name="connsiteY2" fmla="*/ 1731321 h 1907711"/>
              <a:gd name="connsiteX3" fmla="*/ 317156 w 1840450"/>
              <a:gd name="connsiteY3" fmla="*/ 1755581 h 1907711"/>
              <a:gd name="connsiteX4" fmla="*/ 286283 w 1840450"/>
              <a:gd name="connsiteY4" fmla="*/ 195779 h 1907711"/>
              <a:gd name="connsiteX5" fmla="*/ 580491 w 1840450"/>
              <a:gd name="connsiteY5" fmla="*/ 75290 h 1907711"/>
              <a:gd name="connsiteX0" fmla="*/ 580491 w 1848205"/>
              <a:gd name="connsiteY0" fmla="*/ 75290 h 1907711"/>
              <a:gd name="connsiteX1" fmla="*/ 1597391 w 1848205"/>
              <a:gd name="connsiteY1" fmla="*/ 640797 h 1907711"/>
              <a:gd name="connsiteX2" fmla="*/ 1574287 w 1848205"/>
              <a:gd name="connsiteY2" fmla="*/ 1731321 h 1907711"/>
              <a:gd name="connsiteX3" fmla="*/ 317156 w 1848205"/>
              <a:gd name="connsiteY3" fmla="*/ 1755581 h 1907711"/>
              <a:gd name="connsiteX4" fmla="*/ 286283 w 1848205"/>
              <a:gd name="connsiteY4" fmla="*/ 195779 h 1907711"/>
              <a:gd name="connsiteX5" fmla="*/ 580491 w 1848205"/>
              <a:gd name="connsiteY5" fmla="*/ 75290 h 1907711"/>
              <a:gd name="connsiteX0" fmla="*/ 675599 w 1943313"/>
              <a:gd name="connsiteY0" fmla="*/ 75290 h 1907711"/>
              <a:gd name="connsiteX1" fmla="*/ 1692499 w 1943313"/>
              <a:gd name="connsiteY1" fmla="*/ 640797 h 1907711"/>
              <a:gd name="connsiteX2" fmla="*/ 1669395 w 1943313"/>
              <a:gd name="connsiteY2" fmla="*/ 1731321 h 1907711"/>
              <a:gd name="connsiteX3" fmla="*/ 412264 w 1943313"/>
              <a:gd name="connsiteY3" fmla="*/ 1755581 h 1907711"/>
              <a:gd name="connsiteX4" fmla="*/ 381391 w 1943313"/>
              <a:gd name="connsiteY4" fmla="*/ 195779 h 1907711"/>
              <a:gd name="connsiteX5" fmla="*/ 675599 w 1943313"/>
              <a:gd name="connsiteY5" fmla="*/ 75290 h 1907711"/>
              <a:gd name="connsiteX0" fmla="*/ 675599 w 1943313"/>
              <a:gd name="connsiteY0" fmla="*/ 75290 h 1970394"/>
              <a:gd name="connsiteX1" fmla="*/ 1692499 w 1943313"/>
              <a:gd name="connsiteY1" fmla="*/ 640797 h 1970394"/>
              <a:gd name="connsiteX2" fmla="*/ 1669395 w 1943313"/>
              <a:gd name="connsiteY2" fmla="*/ 1731321 h 1970394"/>
              <a:gd name="connsiteX3" fmla="*/ 412264 w 1943313"/>
              <a:gd name="connsiteY3" fmla="*/ 1755581 h 1970394"/>
              <a:gd name="connsiteX4" fmla="*/ 381391 w 1943313"/>
              <a:gd name="connsiteY4" fmla="*/ 195779 h 1970394"/>
              <a:gd name="connsiteX5" fmla="*/ 675599 w 1943313"/>
              <a:gd name="connsiteY5" fmla="*/ 75290 h 1970394"/>
              <a:gd name="connsiteX0" fmla="*/ 675599 w 1943313"/>
              <a:gd name="connsiteY0" fmla="*/ 75290 h 2101818"/>
              <a:gd name="connsiteX1" fmla="*/ 1692499 w 1943313"/>
              <a:gd name="connsiteY1" fmla="*/ 640797 h 2101818"/>
              <a:gd name="connsiteX2" fmla="*/ 1669395 w 1943313"/>
              <a:gd name="connsiteY2" fmla="*/ 1731321 h 2101818"/>
              <a:gd name="connsiteX3" fmla="*/ 412264 w 1943313"/>
              <a:gd name="connsiteY3" fmla="*/ 1755581 h 2101818"/>
              <a:gd name="connsiteX4" fmla="*/ 381391 w 1943313"/>
              <a:gd name="connsiteY4" fmla="*/ 195779 h 2101818"/>
              <a:gd name="connsiteX5" fmla="*/ 675599 w 1943313"/>
              <a:gd name="connsiteY5" fmla="*/ 75290 h 2101818"/>
              <a:gd name="connsiteX0" fmla="*/ 675599 w 1917711"/>
              <a:gd name="connsiteY0" fmla="*/ 75290 h 2045946"/>
              <a:gd name="connsiteX1" fmla="*/ 1692499 w 1917711"/>
              <a:gd name="connsiteY1" fmla="*/ 640797 h 2045946"/>
              <a:gd name="connsiteX2" fmla="*/ 1592393 w 1917711"/>
              <a:gd name="connsiteY2" fmla="*/ 1509940 h 2045946"/>
              <a:gd name="connsiteX3" fmla="*/ 412264 w 1917711"/>
              <a:gd name="connsiteY3" fmla="*/ 1755581 h 2045946"/>
              <a:gd name="connsiteX4" fmla="*/ 381391 w 1917711"/>
              <a:gd name="connsiteY4" fmla="*/ 195779 h 2045946"/>
              <a:gd name="connsiteX5" fmla="*/ 675599 w 1917711"/>
              <a:gd name="connsiteY5" fmla="*/ 75290 h 2045946"/>
              <a:gd name="connsiteX0" fmla="*/ 675599 w 1917711"/>
              <a:gd name="connsiteY0" fmla="*/ 75290 h 2057063"/>
              <a:gd name="connsiteX1" fmla="*/ 1692499 w 1917711"/>
              <a:gd name="connsiteY1" fmla="*/ 640797 h 2057063"/>
              <a:gd name="connsiteX2" fmla="*/ 1592393 w 1917711"/>
              <a:gd name="connsiteY2" fmla="*/ 1509940 h 2057063"/>
              <a:gd name="connsiteX3" fmla="*/ 412264 w 1917711"/>
              <a:gd name="connsiteY3" fmla="*/ 1755581 h 2057063"/>
              <a:gd name="connsiteX4" fmla="*/ 381391 w 1917711"/>
              <a:gd name="connsiteY4" fmla="*/ 195779 h 2057063"/>
              <a:gd name="connsiteX5" fmla="*/ 675599 w 1917711"/>
              <a:gd name="connsiteY5" fmla="*/ 75290 h 2057063"/>
              <a:gd name="connsiteX0" fmla="*/ 675599 w 1970100"/>
              <a:gd name="connsiteY0" fmla="*/ 75290 h 2057063"/>
              <a:gd name="connsiteX1" fmla="*/ 1692499 w 1970100"/>
              <a:gd name="connsiteY1" fmla="*/ 640797 h 2057063"/>
              <a:gd name="connsiteX2" fmla="*/ 1592393 w 1970100"/>
              <a:gd name="connsiteY2" fmla="*/ 1509940 h 2057063"/>
              <a:gd name="connsiteX3" fmla="*/ 412264 w 1970100"/>
              <a:gd name="connsiteY3" fmla="*/ 1755581 h 2057063"/>
              <a:gd name="connsiteX4" fmla="*/ 381391 w 1970100"/>
              <a:gd name="connsiteY4" fmla="*/ 195779 h 2057063"/>
              <a:gd name="connsiteX5" fmla="*/ 675599 w 1970100"/>
              <a:gd name="connsiteY5" fmla="*/ 75290 h 2057063"/>
              <a:gd name="connsiteX0" fmla="*/ 675599 w 1970100"/>
              <a:gd name="connsiteY0" fmla="*/ 75290 h 1912609"/>
              <a:gd name="connsiteX1" fmla="*/ 1692499 w 1970100"/>
              <a:gd name="connsiteY1" fmla="*/ 640797 h 1912609"/>
              <a:gd name="connsiteX2" fmla="*/ 1592393 w 1970100"/>
              <a:gd name="connsiteY2" fmla="*/ 1509940 h 1912609"/>
              <a:gd name="connsiteX3" fmla="*/ 412264 w 1970100"/>
              <a:gd name="connsiteY3" fmla="*/ 1755581 h 1912609"/>
              <a:gd name="connsiteX4" fmla="*/ 381391 w 1970100"/>
              <a:gd name="connsiteY4" fmla="*/ 195779 h 1912609"/>
              <a:gd name="connsiteX5" fmla="*/ 675599 w 1970100"/>
              <a:gd name="connsiteY5" fmla="*/ 75290 h 1912609"/>
              <a:gd name="connsiteX0" fmla="*/ 540067 w 1834568"/>
              <a:gd name="connsiteY0" fmla="*/ 75290 h 2205883"/>
              <a:gd name="connsiteX1" fmla="*/ 1556967 w 1834568"/>
              <a:gd name="connsiteY1" fmla="*/ 640797 h 2205883"/>
              <a:gd name="connsiteX2" fmla="*/ 1456861 w 1834568"/>
              <a:gd name="connsiteY2" fmla="*/ 1509940 h 2205883"/>
              <a:gd name="connsiteX3" fmla="*/ 521661 w 1834568"/>
              <a:gd name="connsiteY3" fmla="*/ 2098481 h 2205883"/>
              <a:gd name="connsiteX4" fmla="*/ 245859 w 1834568"/>
              <a:gd name="connsiteY4" fmla="*/ 195779 h 2205883"/>
              <a:gd name="connsiteX5" fmla="*/ 540067 w 1834568"/>
              <a:gd name="connsiteY5" fmla="*/ 75290 h 2205883"/>
              <a:gd name="connsiteX0" fmla="*/ 616224 w 1910725"/>
              <a:gd name="connsiteY0" fmla="*/ 75290 h 2205883"/>
              <a:gd name="connsiteX1" fmla="*/ 1633124 w 1910725"/>
              <a:gd name="connsiteY1" fmla="*/ 640797 h 2205883"/>
              <a:gd name="connsiteX2" fmla="*/ 1533018 w 1910725"/>
              <a:gd name="connsiteY2" fmla="*/ 1509940 h 2205883"/>
              <a:gd name="connsiteX3" fmla="*/ 597818 w 1910725"/>
              <a:gd name="connsiteY3" fmla="*/ 2098481 h 2205883"/>
              <a:gd name="connsiteX4" fmla="*/ 191387 w 1910725"/>
              <a:gd name="connsiteY4" fmla="*/ 571336 h 2205883"/>
              <a:gd name="connsiteX5" fmla="*/ 616224 w 1910725"/>
              <a:gd name="connsiteY5" fmla="*/ 75290 h 2205883"/>
              <a:gd name="connsiteX0" fmla="*/ 616224 w 1910725"/>
              <a:gd name="connsiteY0" fmla="*/ 75290 h 2205883"/>
              <a:gd name="connsiteX1" fmla="*/ 1633124 w 1910725"/>
              <a:gd name="connsiteY1" fmla="*/ 640797 h 2205883"/>
              <a:gd name="connsiteX2" fmla="*/ 1533018 w 1910725"/>
              <a:gd name="connsiteY2" fmla="*/ 1509940 h 2205883"/>
              <a:gd name="connsiteX3" fmla="*/ 597818 w 1910725"/>
              <a:gd name="connsiteY3" fmla="*/ 2098481 h 2205883"/>
              <a:gd name="connsiteX4" fmla="*/ 191387 w 1910725"/>
              <a:gd name="connsiteY4" fmla="*/ 571336 h 2205883"/>
              <a:gd name="connsiteX5" fmla="*/ 616224 w 1910725"/>
              <a:gd name="connsiteY5" fmla="*/ 75290 h 2205883"/>
              <a:gd name="connsiteX0" fmla="*/ 567767 w 1862268"/>
              <a:gd name="connsiteY0" fmla="*/ 75290 h 2205883"/>
              <a:gd name="connsiteX1" fmla="*/ 1584667 w 1862268"/>
              <a:gd name="connsiteY1" fmla="*/ 640797 h 2205883"/>
              <a:gd name="connsiteX2" fmla="*/ 1484561 w 1862268"/>
              <a:gd name="connsiteY2" fmla="*/ 1509940 h 2205883"/>
              <a:gd name="connsiteX3" fmla="*/ 549361 w 1862268"/>
              <a:gd name="connsiteY3" fmla="*/ 2098481 h 2205883"/>
              <a:gd name="connsiteX4" fmla="*/ 142930 w 1862268"/>
              <a:gd name="connsiteY4" fmla="*/ 571336 h 2205883"/>
              <a:gd name="connsiteX5" fmla="*/ 567767 w 1862268"/>
              <a:gd name="connsiteY5" fmla="*/ 75290 h 2205883"/>
              <a:gd name="connsiteX0" fmla="*/ 729365 w 2023866"/>
              <a:gd name="connsiteY0" fmla="*/ 75290 h 2205883"/>
              <a:gd name="connsiteX1" fmla="*/ 1746265 w 2023866"/>
              <a:gd name="connsiteY1" fmla="*/ 640797 h 2205883"/>
              <a:gd name="connsiteX2" fmla="*/ 1646159 w 2023866"/>
              <a:gd name="connsiteY2" fmla="*/ 1509940 h 2205883"/>
              <a:gd name="connsiteX3" fmla="*/ 710959 w 2023866"/>
              <a:gd name="connsiteY3" fmla="*/ 2098481 h 2205883"/>
              <a:gd name="connsiteX4" fmla="*/ 75928 w 2023866"/>
              <a:gd name="connsiteY4" fmla="*/ 424379 h 2205883"/>
              <a:gd name="connsiteX5" fmla="*/ 729365 w 2023866"/>
              <a:gd name="connsiteY5" fmla="*/ 75290 h 2205883"/>
              <a:gd name="connsiteX0" fmla="*/ 664051 w 2023866"/>
              <a:gd name="connsiteY0" fmla="*/ 39544 h 2676323"/>
              <a:gd name="connsiteX1" fmla="*/ 1746265 w 2023866"/>
              <a:gd name="connsiteY1" fmla="*/ 1111237 h 2676323"/>
              <a:gd name="connsiteX2" fmla="*/ 1646159 w 2023866"/>
              <a:gd name="connsiteY2" fmla="*/ 1980380 h 2676323"/>
              <a:gd name="connsiteX3" fmla="*/ 710959 w 2023866"/>
              <a:gd name="connsiteY3" fmla="*/ 2568921 h 2676323"/>
              <a:gd name="connsiteX4" fmla="*/ 75928 w 2023866"/>
              <a:gd name="connsiteY4" fmla="*/ 894819 h 2676323"/>
              <a:gd name="connsiteX5" fmla="*/ 664051 w 2023866"/>
              <a:gd name="connsiteY5" fmla="*/ 39544 h 2676323"/>
              <a:gd name="connsiteX0" fmla="*/ 664051 w 2023866"/>
              <a:gd name="connsiteY0" fmla="*/ 39544 h 2676323"/>
              <a:gd name="connsiteX1" fmla="*/ 1746265 w 2023866"/>
              <a:gd name="connsiteY1" fmla="*/ 1111237 h 2676323"/>
              <a:gd name="connsiteX2" fmla="*/ 1646159 w 2023866"/>
              <a:gd name="connsiteY2" fmla="*/ 1980380 h 2676323"/>
              <a:gd name="connsiteX3" fmla="*/ 710959 w 2023866"/>
              <a:gd name="connsiteY3" fmla="*/ 2568921 h 2676323"/>
              <a:gd name="connsiteX4" fmla="*/ 75928 w 2023866"/>
              <a:gd name="connsiteY4" fmla="*/ 894819 h 2676323"/>
              <a:gd name="connsiteX5" fmla="*/ 664051 w 2023866"/>
              <a:gd name="connsiteY5" fmla="*/ 39544 h 2676323"/>
              <a:gd name="connsiteX0" fmla="*/ 664051 w 2023866"/>
              <a:gd name="connsiteY0" fmla="*/ 39544 h 2676323"/>
              <a:gd name="connsiteX1" fmla="*/ 1746265 w 2023866"/>
              <a:gd name="connsiteY1" fmla="*/ 1111237 h 2676323"/>
              <a:gd name="connsiteX2" fmla="*/ 1646159 w 2023866"/>
              <a:gd name="connsiteY2" fmla="*/ 1980380 h 2676323"/>
              <a:gd name="connsiteX3" fmla="*/ 710959 w 2023866"/>
              <a:gd name="connsiteY3" fmla="*/ 2568921 h 2676323"/>
              <a:gd name="connsiteX4" fmla="*/ 75928 w 2023866"/>
              <a:gd name="connsiteY4" fmla="*/ 894819 h 2676323"/>
              <a:gd name="connsiteX5" fmla="*/ 664051 w 2023866"/>
              <a:gd name="connsiteY5" fmla="*/ 39544 h 2676323"/>
              <a:gd name="connsiteX0" fmla="*/ 664051 w 2023866"/>
              <a:gd name="connsiteY0" fmla="*/ 39544 h 2676323"/>
              <a:gd name="connsiteX1" fmla="*/ 1746265 w 2023866"/>
              <a:gd name="connsiteY1" fmla="*/ 1111237 h 2676323"/>
              <a:gd name="connsiteX2" fmla="*/ 1646159 w 2023866"/>
              <a:gd name="connsiteY2" fmla="*/ 1980380 h 2676323"/>
              <a:gd name="connsiteX3" fmla="*/ 710959 w 2023866"/>
              <a:gd name="connsiteY3" fmla="*/ 2568921 h 2676323"/>
              <a:gd name="connsiteX4" fmla="*/ 75928 w 2023866"/>
              <a:gd name="connsiteY4" fmla="*/ 894819 h 2676323"/>
              <a:gd name="connsiteX5" fmla="*/ 664051 w 2023866"/>
              <a:gd name="connsiteY5" fmla="*/ 39544 h 2676323"/>
              <a:gd name="connsiteX0" fmla="*/ 641779 w 2001594"/>
              <a:gd name="connsiteY0" fmla="*/ 39544 h 2676323"/>
              <a:gd name="connsiteX1" fmla="*/ 1723993 w 2001594"/>
              <a:gd name="connsiteY1" fmla="*/ 1111237 h 2676323"/>
              <a:gd name="connsiteX2" fmla="*/ 1623887 w 2001594"/>
              <a:gd name="connsiteY2" fmla="*/ 1980380 h 2676323"/>
              <a:gd name="connsiteX3" fmla="*/ 688687 w 2001594"/>
              <a:gd name="connsiteY3" fmla="*/ 2568921 h 2676323"/>
              <a:gd name="connsiteX4" fmla="*/ 53656 w 2001594"/>
              <a:gd name="connsiteY4" fmla="*/ 894819 h 2676323"/>
              <a:gd name="connsiteX5" fmla="*/ 641779 w 2001594"/>
              <a:gd name="connsiteY5" fmla="*/ 39544 h 2676323"/>
              <a:gd name="connsiteX0" fmla="*/ 641779 w 2001594"/>
              <a:gd name="connsiteY0" fmla="*/ 36589 h 2673368"/>
              <a:gd name="connsiteX1" fmla="*/ 1723993 w 2001594"/>
              <a:gd name="connsiteY1" fmla="*/ 1108282 h 2673368"/>
              <a:gd name="connsiteX2" fmla="*/ 1623887 w 2001594"/>
              <a:gd name="connsiteY2" fmla="*/ 1977425 h 2673368"/>
              <a:gd name="connsiteX3" fmla="*/ 688687 w 2001594"/>
              <a:gd name="connsiteY3" fmla="*/ 2565966 h 2673368"/>
              <a:gd name="connsiteX4" fmla="*/ 53656 w 2001594"/>
              <a:gd name="connsiteY4" fmla="*/ 891864 h 2673368"/>
              <a:gd name="connsiteX5" fmla="*/ 641779 w 2001594"/>
              <a:gd name="connsiteY5" fmla="*/ 36589 h 2673368"/>
              <a:gd name="connsiteX0" fmla="*/ 641779 w 2081886"/>
              <a:gd name="connsiteY0" fmla="*/ 36589 h 2673368"/>
              <a:gd name="connsiteX1" fmla="*/ 1723993 w 2081886"/>
              <a:gd name="connsiteY1" fmla="*/ 1108282 h 2673368"/>
              <a:gd name="connsiteX2" fmla="*/ 1623887 w 2081886"/>
              <a:gd name="connsiteY2" fmla="*/ 1977425 h 2673368"/>
              <a:gd name="connsiteX3" fmla="*/ 688687 w 2081886"/>
              <a:gd name="connsiteY3" fmla="*/ 2565966 h 2673368"/>
              <a:gd name="connsiteX4" fmla="*/ 53656 w 2081886"/>
              <a:gd name="connsiteY4" fmla="*/ 891864 h 2673368"/>
              <a:gd name="connsiteX5" fmla="*/ 641779 w 2081886"/>
              <a:gd name="connsiteY5" fmla="*/ 36589 h 2673368"/>
              <a:gd name="connsiteX0" fmla="*/ 641779 w 2081886"/>
              <a:gd name="connsiteY0" fmla="*/ 36589 h 2765277"/>
              <a:gd name="connsiteX1" fmla="*/ 1723993 w 2081886"/>
              <a:gd name="connsiteY1" fmla="*/ 1108282 h 2765277"/>
              <a:gd name="connsiteX2" fmla="*/ 1623887 w 2081886"/>
              <a:gd name="connsiteY2" fmla="*/ 1977425 h 2765277"/>
              <a:gd name="connsiteX3" fmla="*/ 688687 w 2081886"/>
              <a:gd name="connsiteY3" fmla="*/ 2565966 h 2765277"/>
              <a:gd name="connsiteX4" fmla="*/ 53656 w 2081886"/>
              <a:gd name="connsiteY4" fmla="*/ 891864 h 2765277"/>
              <a:gd name="connsiteX5" fmla="*/ 641779 w 2081886"/>
              <a:gd name="connsiteY5" fmla="*/ 36589 h 2765277"/>
              <a:gd name="connsiteX0" fmla="*/ 691288 w 1996526"/>
              <a:gd name="connsiteY0" fmla="*/ 36589 h 2623565"/>
              <a:gd name="connsiteX1" fmla="*/ 1773502 w 1996526"/>
              <a:gd name="connsiteY1" fmla="*/ 1108282 h 2623565"/>
              <a:gd name="connsiteX2" fmla="*/ 1673396 w 1996526"/>
              <a:gd name="connsiteY2" fmla="*/ 1977425 h 2623565"/>
              <a:gd name="connsiteX3" fmla="*/ 480774 w 1996526"/>
              <a:gd name="connsiteY3" fmla="*/ 2397651 h 2623565"/>
              <a:gd name="connsiteX4" fmla="*/ 103165 w 1996526"/>
              <a:gd name="connsiteY4" fmla="*/ 891864 h 2623565"/>
              <a:gd name="connsiteX5" fmla="*/ 691288 w 1996526"/>
              <a:gd name="connsiteY5" fmla="*/ 36589 h 2623565"/>
              <a:gd name="connsiteX0" fmla="*/ 630353 w 1716295"/>
              <a:gd name="connsiteY0" fmla="*/ 37170 h 2399250"/>
              <a:gd name="connsiteX1" fmla="*/ 1712567 w 1716295"/>
              <a:gd name="connsiteY1" fmla="*/ 1108863 h 2399250"/>
              <a:gd name="connsiteX2" fmla="*/ 419839 w 1716295"/>
              <a:gd name="connsiteY2" fmla="*/ 2398232 h 2399250"/>
              <a:gd name="connsiteX3" fmla="*/ 42230 w 1716295"/>
              <a:gd name="connsiteY3" fmla="*/ 892445 h 2399250"/>
              <a:gd name="connsiteX4" fmla="*/ 630353 w 1716295"/>
              <a:gd name="connsiteY4" fmla="*/ 37170 h 2399250"/>
              <a:gd name="connsiteX0" fmla="*/ 633426 w 1718141"/>
              <a:gd name="connsiteY0" fmla="*/ 36500 h 2272451"/>
              <a:gd name="connsiteX1" fmla="*/ 1715640 w 1718141"/>
              <a:gd name="connsiteY1" fmla="*/ 1108193 h 2272451"/>
              <a:gd name="connsiteX2" fmla="*/ 466645 w 1718141"/>
              <a:gd name="connsiteY2" fmla="*/ 2271307 h 2272451"/>
              <a:gd name="connsiteX3" fmla="*/ 45303 w 1718141"/>
              <a:gd name="connsiteY3" fmla="*/ 891775 h 2272451"/>
              <a:gd name="connsiteX4" fmla="*/ 633426 w 1718141"/>
              <a:gd name="connsiteY4" fmla="*/ 36500 h 2272451"/>
              <a:gd name="connsiteX0" fmla="*/ 664309 w 1749024"/>
              <a:gd name="connsiteY0" fmla="*/ 36500 h 2283909"/>
              <a:gd name="connsiteX1" fmla="*/ 1746523 w 1749024"/>
              <a:gd name="connsiteY1" fmla="*/ 1108193 h 2283909"/>
              <a:gd name="connsiteX2" fmla="*/ 497528 w 1749024"/>
              <a:gd name="connsiteY2" fmla="*/ 2271307 h 2283909"/>
              <a:gd name="connsiteX3" fmla="*/ 76186 w 1749024"/>
              <a:gd name="connsiteY3" fmla="*/ 891775 h 2283909"/>
              <a:gd name="connsiteX4" fmla="*/ 664309 w 1749024"/>
              <a:gd name="connsiteY4" fmla="*/ 36500 h 2283909"/>
              <a:gd name="connsiteX0" fmla="*/ 729494 w 1814209"/>
              <a:gd name="connsiteY0" fmla="*/ 36500 h 2283909"/>
              <a:gd name="connsiteX1" fmla="*/ 1811708 w 1814209"/>
              <a:gd name="connsiteY1" fmla="*/ 1108193 h 2283909"/>
              <a:gd name="connsiteX2" fmla="*/ 562713 w 1814209"/>
              <a:gd name="connsiteY2" fmla="*/ 2271307 h 2283909"/>
              <a:gd name="connsiteX3" fmla="*/ 141371 w 1814209"/>
              <a:gd name="connsiteY3" fmla="*/ 891775 h 2283909"/>
              <a:gd name="connsiteX4" fmla="*/ 729494 w 1814209"/>
              <a:gd name="connsiteY4" fmla="*/ 36500 h 2283909"/>
              <a:gd name="connsiteX0" fmla="*/ 785755 w 1868670"/>
              <a:gd name="connsiteY0" fmla="*/ 1668 h 2237061"/>
              <a:gd name="connsiteX1" fmla="*/ 1867969 w 1868670"/>
              <a:gd name="connsiteY1" fmla="*/ 1073361 h 2237061"/>
              <a:gd name="connsiteX2" fmla="*/ 618974 w 1868670"/>
              <a:gd name="connsiteY2" fmla="*/ 2236475 h 2237061"/>
              <a:gd name="connsiteX3" fmla="*/ 42135 w 1868670"/>
              <a:gd name="connsiteY3" fmla="*/ 920071 h 2237061"/>
              <a:gd name="connsiteX4" fmla="*/ 785755 w 1868670"/>
              <a:gd name="connsiteY4" fmla="*/ 1668 h 223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670" h="2237061">
                <a:moveTo>
                  <a:pt x="785755" y="1668"/>
                </a:moveTo>
                <a:cubicBezTo>
                  <a:pt x="1090061" y="27216"/>
                  <a:pt x="1895766" y="700893"/>
                  <a:pt x="1867969" y="1073361"/>
                </a:cubicBezTo>
                <a:cubicBezTo>
                  <a:pt x="1840172" y="1445829"/>
                  <a:pt x="923280" y="2262023"/>
                  <a:pt x="618974" y="2236475"/>
                </a:cubicBezTo>
                <a:cubicBezTo>
                  <a:pt x="314668" y="2210927"/>
                  <a:pt x="-141157" y="1597658"/>
                  <a:pt x="42135" y="920071"/>
                </a:cubicBezTo>
                <a:cubicBezTo>
                  <a:pt x="225427" y="242484"/>
                  <a:pt x="481449" y="-23880"/>
                  <a:pt x="785755" y="16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3944028" y="3548624"/>
            <a:ext cx="1734249" cy="1833764"/>
          </a:xfrm>
          <a:custGeom>
            <a:avLst/>
            <a:gdLst>
              <a:gd name="connsiteX0" fmla="*/ 1224106 w 1734249"/>
              <a:gd name="connsiteY0" fmla="*/ 21 h 1833764"/>
              <a:gd name="connsiteX1" fmla="*/ 1666240 w 1734249"/>
              <a:gd name="connsiteY1" fmla="*/ 323880 h 1833764"/>
              <a:gd name="connsiteX2" fmla="*/ 1568898 w 1734249"/>
              <a:gd name="connsiteY2" fmla="*/ 1570123 h 1833764"/>
              <a:gd name="connsiteX3" fmla="*/ 395587 w 1734249"/>
              <a:gd name="connsiteY3" fmla="*/ 1640103 h 1833764"/>
              <a:gd name="connsiteX4" fmla="*/ 578074 w 1734249"/>
              <a:gd name="connsiteY4" fmla="*/ 194601 h 1833764"/>
              <a:gd name="connsiteX5" fmla="*/ 1224106 w 1734249"/>
              <a:gd name="connsiteY5" fmla="*/ 21 h 183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249" h="1833764">
                <a:moveTo>
                  <a:pt x="1224106" y="21"/>
                </a:moveTo>
                <a:cubicBezTo>
                  <a:pt x="1427389" y="-1510"/>
                  <a:pt x="1596689" y="83365"/>
                  <a:pt x="1666240" y="323880"/>
                </a:cubicBezTo>
                <a:cubicBezTo>
                  <a:pt x="1793147" y="880252"/>
                  <a:pt x="1732056" y="1302302"/>
                  <a:pt x="1568898" y="1570123"/>
                </a:cubicBezTo>
                <a:cubicBezTo>
                  <a:pt x="1324723" y="1888370"/>
                  <a:pt x="846790" y="1926750"/>
                  <a:pt x="395587" y="1640103"/>
                </a:cubicBezTo>
                <a:cubicBezTo>
                  <a:pt x="-379917" y="1230080"/>
                  <a:pt x="151435" y="412838"/>
                  <a:pt x="578074" y="194601"/>
                </a:cubicBezTo>
                <a:cubicBezTo>
                  <a:pt x="783558" y="89491"/>
                  <a:pt x="1020824" y="1553"/>
                  <a:pt x="1224106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086418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3053442"/>
            <a:ext cx="6074228" cy="38045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423598" y="5018107"/>
            <a:ext cx="424752" cy="424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87006" y="5018107"/>
            <a:ext cx="424752" cy="424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982565" y="5018107"/>
            <a:ext cx="424752" cy="424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385760" y="5018107"/>
            <a:ext cx="424752" cy="424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649168" y="5018107"/>
            <a:ext cx="424752" cy="424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44727" y="5018107"/>
            <a:ext cx="424752" cy="424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77696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28272" y="0"/>
            <a:ext cx="5963728" cy="68580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92729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49400" y="4807763"/>
            <a:ext cx="5461000" cy="2048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>
                <a:latin typeface="Avenir Next LT Pro" panose="020B0504020202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14917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8">
            <a:extLst>
              <a:ext uri="{FF2B5EF4-FFF2-40B4-BE49-F238E27FC236}">
                <a16:creationId xmlns:a16="http://schemas.microsoft.com/office/drawing/2014/main" id="{1228AE9F-8313-4994-8682-CBD53D1796D6}"/>
              </a:ext>
            </a:extLst>
          </p:cNvPr>
          <p:cNvSpPr/>
          <p:nvPr userDrawn="1"/>
        </p:nvSpPr>
        <p:spPr>
          <a:xfrm>
            <a:off x="0" y="4379496"/>
            <a:ext cx="12192000" cy="2478505"/>
          </a:xfrm>
          <a:custGeom>
            <a:avLst/>
            <a:gdLst>
              <a:gd name="connsiteX0" fmla="*/ 6360695 w 12192000"/>
              <a:gd name="connsiteY0" fmla="*/ 0 h 2478505"/>
              <a:gd name="connsiteX1" fmla="*/ 11875481 w 12192000"/>
              <a:gd name="connsiteY1" fmla="*/ 796865 h 2478505"/>
              <a:gd name="connsiteX2" fmla="*/ 12192000 w 12192000"/>
              <a:gd name="connsiteY2" fmla="*/ 926555 h 2478505"/>
              <a:gd name="connsiteX3" fmla="*/ 12192000 w 12192000"/>
              <a:gd name="connsiteY3" fmla="*/ 2478505 h 2478505"/>
              <a:gd name="connsiteX4" fmla="*/ 0 w 12192000"/>
              <a:gd name="connsiteY4" fmla="*/ 2478505 h 2478505"/>
              <a:gd name="connsiteX5" fmla="*/ 0 w 12192000"/>
              <a:gd name="connsiteY5" fmla="*/ 1194649 h 2478505"/>
              <a:gd name="connsiteX6" fmla="*/ 76512 w 12192000"/>
              <a:gd name="connsiteY6" fmla="*/ 1145984 h 2478505"/>
              <a:gd name="connsiteX7" fmla="*/ 6360695 w 12192000"/>
              <a:gd name="connsiteY7" fmla="*/ 0 h 247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478505">
                <a:moveTo>
                  <a:pt x="6360695" y="0"/>
                </a:moveTo>
                <a:cubicBezTo>
                  <a:pt x="8580908" y="0"/>
                  <a:pt x="10564660" y="310200"/>
                  <a:pt x="11875481" y="796865"/>
                </a:cubicBezTo>
                <a:lnTo>
                  <a:pt x="12192000" y="926555"/>
                </a:lnTo>
                <a:lnTo>
                  <a:pt x="12192000" y="2478505"/>
                </a:lnTo>
                <a:lnTo>
                  <a:pt x="0" y="2478505"/>
                </a:lnTo>
                <a:lnTo>
                  <a:pt x="0" y="1194649"/>
                </a:lnTo>
                <a:lnTo>
                  <a:pt x="76512" y="1145984"/>
                </a:lnTo>
                <a:cubicBezTo>
                  <a:pt x="1286740" y="463384"/>
                  <a:pt x="3647102" y="0"/>
                  <a:pt x="63606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venir Next LT Pro" panose="020B0504020202020204" pitchFamily="34" charset="0"/>
              <a:ea typeface="Montserrat Alternates" charset="0"/>
              <a:cs typeface="Montserrat Alternates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1316851" y="2989848"/>
            <a:ext cx="4222376" cy="2971800"/>
          </a:xfrm>
          <a:custGeom>
            <a:avLst/>
            <a:gdLst>
              <a:gd name="connsiteX0" fmla="*/ 0 w 4222376"/>
              <a:gd name="connsiteY0" fmla="*/ 0 h 2971800"/>
              <a:gd name="connsiteX1" fmla="*/ 4222376 w 4222376"/>
              <a:gd name="connsiteY1" fmla="*/ 0 h 2971800"/>
              <a:gd name="connsiteX2" fmla="*/ 4222376 w 4222376"/>
              <a:gd name="connsiteY2" fmla="*/ 2160501 h 2971800"/>
              <a:gd name="connsiteX3" fmla="*/ 3411077 w 4222376"/>
              <a:gd name="connsiteY3" fmla="*/ 2971800 h 2971800"/>
              <a:gd name="connsiteX4" fmla="*/ 0 w 4222376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2376" h="2971800">
                <a:moveTo>
                  <a:pt x="0" y="0"/>
                </a:moveTo>
                <a:lnTo>
                  <a:pt x="4222376" y="0"/>
                </a:lnTo>
                <a:lnTo>
                  <a:pt x="4222376" y="2160501"/>
                </a:lnTo>
                <a:cubicBezTo>
                  <a:pt x="4222376" y="2608569"/>
                  <a:pt x="3859145" y="2971800"/>
                  <a:pt x="3411077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6593701" y="2989848"/>
            <a:ext cx="4222376" cy="2971800"/>
          </a:xfrm>
          <a:custGeom>
            <a:avLst/>
            <a:gdLst>
              <a:gd name="connsiteX0" fmla="*/ 0 w 4222376"/>
              <a:gd name="connsiteY0" fmla="*/ 0 h 2971800"/>
              <a:gd name="connsiteX1" fmla="*/ 4222376 w 4222376"/>
              <a:gd name="connsiteY1" fmla="*/ 0 h 2971800"/>
              <a:gd name="connsiteX2" fmla="*/ 4222376 w 4222376"/>
              <a:gd name="connsiteY2" fmla="*/ 2160501 h 2971800"/>
              <a:gd name="connsiteX3" fmla="*/ 3411077 w 4222376"/>
              <a:gd name="connsiteY3" fmla="*/ 2971800 h 2971800"/>
              <a:gd name="connsiteX4" fmla="*/ 0 w 4222376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2376" h="2971800">
                <a:moveTo>
                  <a:pt x="0" y="0"/>
                </a:moveTo>
                <a:lnTo>
                  <a:pt x="4222376" y="0"/>
                </a:lnTo>
                <a:lnTo>
                  <a:pt x="4222376" y="2160501"/>
                </a:lnTo>
                <a:cubicBezTo>
                  <a:pt x="4222376" y="2608569"/>
                  <a:pt x="3859145" y="2971800"/>
                  <a:pt x="3411077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269400" y="3440514"/>
            <a:ext cx="1286870" cy="1177048"/>
          </a:xfrm>
          <a:custGeom>
            <a:avLst/>
            <a:gdLst>
              <a:gd name="connsiteX0" fmla="*/ 452450 w 3086100"/>
              <a:gd name="connsiteY0" fmla="*/ 0 h 2114550"/>
              <a:gd name="connsiteX1" fmla="*/ 2633650 w 3086100"/>
              <a:gd name="connsiteY1" fmla="*/ 0 h 2114550"/>
              <a:gd name="connsiteX2" fmla="*/ 3086100 w 3086100"/>
              <a:gd name="connsiteY2" fmla="*/ 452450 h 2114550"/>
              <a:gd name="connsiteX3" fmla="*/ 3086100 w 3086100"/>
              <a:gd name="connsiteY3" fmla="*/ 1662100 h 2114550"/>
              <a:gd name="connsiteX4" fmla="*/ 2633650 w 3086100"/>
              <a:gd name="connsiteY4" fmla="*/ 2114550 h 2114550"/>
              <a:gd name="connsiteX5" fmla="*/ 452450 w 3086100"/>
              <a:gd name="connsiteY5" fmla="*/ 2114550 h 2114550"/>
              <a:gd name="connsiteX6" fmla="*/ 0 w 3086100"/>
              <a:gd name="connsiteY6" fmla="*/ 1662100 h 2114550"/>
              <a:gd name="connsiteX7" fmla="*/ 0 w 3086100"/>
              <a:gd name="connsiteY7" fmla="*/ 452450 h 2114550"/>
              <a:gd name="connsiteX8" fmla="*/ 452450 w 3086100"/>
              <a:gd name="connsiteY8" fmla="*/ 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100" h="2114550">
                <a:moveTo>
                  <a:pt x="452450" y="0"/>
                </a:moveTo>
                <a:lnTo>
                  <a:pt x="2633650" y="0"/>
                </a:lnTo>
                <a:cubicBezTo>
                  <a:pt x="2883531" y="0"/>
                  <a:pt x="3086100" y="202569"/>
                  <a:pt x="3086100" y="452450"/>
                </a:cubicBezTo>
                <a:lnTo>
                  <a:pt x="3086100" y="1662100"/>
                </a:lnTo>
                <a:cubicBezTo>
                  <a:pt x="3086100" y="1911981"/>
                  <a:pt x="2883531" y="2114550"/>
                  <a:pt x="2633650" y="2114550"/>
                </a:cubicBezTo>
                <a:lnTo>
                  <a:pt x="452450" y="2114550"/>
                </a:lnTo>
                <a:cubicBezTo>
                  <a:pt x="202569" y="2114550"/>
                  <a:pt x="0" y="1911981"/>
                  <a:pt x="0" y="1662100"/>
                </a:cubicBezTo>
                <a:lnTo>
                  <a:pt x="0" y="452450"/>
                </a:lnTo>
                <a:cubicBezTo>
                  <a:pt x="0" y="202569"/>
                  <a:pt x="202569" y="0"/>
                  <a:pt x="4524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67596" y="3440514"/>
            <a:ext cx="1286870" cy="1177048"/>
          </a:xfrm>
          <a:custGeom>
            <a:avLst/>
            <a:gdLst>
              <a:gd name="connsiteX0" fmla="*/ 452450 w 3086100"/>
              <a:gd name="connsiteY0" fmla="*/ 0 h 2114550"/>
              <a:gd name="connsiteX1" fmla="*/ 2633650 w 3086100"/>
              <a:gd name="connsiteY1" fmla="*/ 0 h 2114550"/>
              <a:gd name="connsiteX2" fmla="*/ 3086100 w 3086100"/>
              <a:gd name="connsiteY2" fmla="*/ 452450 h 2114550"/>
              <a:gd name="connsiteX3" fmla="*/ 3086100 w 3086100"/>
              <a:gd name="connsiteY3" fmla="*/ 1662100 h 2114550"/>
              <a:gd name="connsiteX4" fmla="*/ 2633650 w 3086100"/>
              <a:gd name="connsiteY4" fmla="*/ 2114550 h 2114550"/>
              <a:gd name="connsiteX5" fmla="*/ 452450 w 3086100"/>
              <a:gd name="connsiteY5" fmla="*/ 2114550 h 2114550"/>
              <a:gd name="connsiteX6" fmla="*/ 0 w 3086100"/>
              <a:gd name="connsiteY6" fmla="*/ 1662100 h 2114550"/>
              <a:gd name="connsiteX7" fmla="*/ 0 w 3086100"/>
              <a:gd name="connsiteY7" fmla="*/ 452450 h 2114550"/>
              <a:gd name="connsiteX8" fmla="*/ 452450 w 3086100"/>
              <a:gd name="connsiteY8" fmla="*/ 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100" h="2114550">
                <a:moveTo>
                  <a:pt x="452450" y="0"/>
                </a:moveTo>
                <a:lnTo>
                  <a:pt x="2633650" y="0"/>
                </a:lnTo>
                <a:cubicBezTo>
                  <a:pt x="2883531" y="0"/>
                  <a:pt x="3086100" y="202569"/>
                  <a:pt x="3086100" y="452450"/>
                </a:cubicBezTo>
                <a:lnTo>
                  <a:pt x="3086100" y="1662100"/>
                </a:lnTo>
                <a:cubicBezTo>
                  <a:pt x="3086100" y="1911981"/>
                  <a:pt x="2883531" y="2114550"/>
                  <a:pt x="2633650" y="2114550"/>
                </a:cubicBezTo>
                <a:lnTo>
                  <a:pt x="452450" y="2114550"/>
                </a:lnTo>
                <a:cubicBezTo>
                  <a:pt x="202569" y="2114550"/>
                  <a:pt x="0" y="1911981"/>
                  <a:pt x="0" y="1662100"/>
                </a:cubicBezTo>
                <a:lnTo>
                  <a:pt x="0" y="452450"/>
                </a:lnTo>
                <a:cubicBezTo>
                  <a:pt x="0" y="202569"/>
                  <a:pt x="202569" y="0"/>
                  <a:pt x="4524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6463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1292326" y="4184262"/>
            <a:ext cx="1725738" cy="1764261"/>
          </a:xfrm>
          <a:custGeom>
            <a:avLst/>
            <a:gdLst>
              <a:gd name="connsiteX0" fmla="*/ 0 w 2272553"/>
              <a:gd name="connsiteY0" fmla="*/ 0 h 2514600"/>
              <a:gd name="connsiteX1" fmla="*/ 2272553 w 2272553"/>
              <a:gd name="connsiteY1" fmla="*/ 0 h 2514600"/>
              <a:gd name="connsiteX2" fmla="*/ 2272553 w 2272553"/>
              <a:gd name="connsiteY2" fmla="*/ 2514600 h 2514600"/>
              <a:gd name="connsiteX3" fmla="*/ 0 w 2272553"/>
              <a:gd name="connsiteY3" fmla="*/ 2514600 h 2514600"/>
              <a:gd name="connsiteX4" fmla="*/ 0 w 2272553"/>
              <a:gd name="connsiteY4" fmla="*/ 0 h 2514600"/>
              <a:gd name="connsiteX0" fmla="*/ 322729 w 2272553"/>
              <a:gd name="connsiteY0" fmla="*/ 524435 h 2514600"/>
              <a:gd name="connsiteX1" fmla="*/ 2272553 w 2272553"/>
              <a:gd name="connsiteY1" fmla="*/ 0 h 2514600"/>
              <a:gd name="connsiteX2" fmla="*/ 2272553 w 2272553"/>
              <a:gd name="connsiteY2" fmla="*/ 2514600 h 2514600"/>
              <a:gd name="connsiteX3" fmla="*/ 0 w 2272553"/>
              <a:gd name="connsiteY3" fmla="*/ 2514600 h 2514600"/>
              <a:gd name="connsiteX4" fmla="*/ 322729 w 2272553"/>
              <a:gd name="connsiteY4" fmla="*/ 524435 h 2514600"/>
              <a:gd name="connsiteX0" fmla="*/ 322729 w 2272553"/>
              <a:gd name="connsiteY0" fmla="*/ 0 h 1990165"/>
              <a:gd name="connsiteX1" fmla="*/ 1667435 w 2272553"/>
              <a:gd name="connsiteY1" fmla="*/ 349624 h 1990165"/>
              <a:gd name="connsiteX2" fmla="*/ 2272553 w 2272553"/>
              <a:gd name="connsiteY2" fmla="*/ 1990165 h 1990165"/>
              <a:gd name="connsiteX3" fmla="*/ 0 w 2272553"/>
              <a:gd name="connsiteY3" fmla="*/ 1990165 h 1990165"/>
              <a:gd name="connsiteX4" fmla="*/ 322729 w 2272553"/>
              <a:gd name="connsiteY4" fmla="*/ 0 h 1990165"/>
              <a:gd name="connsiteX0" fmla="*/ 322729 w 1721223"/>
              <a:gd name="connsiteY0" fmla="*/ 0 h 1990165"/>
              <a:gd name="connsiteX1" fmla="*/ 1667435 w 1721223"/>
              <a:gd name="connsiteY1" fmla="*/ 349624 h 1990165"/>
              <a:gd name="connsiteX2" fmla="*/ 1721223 w 1721223"/>
              <a:gd name="connsiteY2" fmla="*/ 1385047 h 1990165"/>
              <a:gd name="connsiteX3" fmla="*/ 0 w 1721223"/>
              <a:gd name="connsiteY3" fmla="*/ 1990165 h 1990165"/>
              <a:gd name="connsiteX4" fmla="*/ 322729 w 1721223"/>
              <a:gd name="connsiteY4" fmla="*/ 0 h 1990165"/>
              <a:gd name="connsiteX0" fmla="*/ 0 w 1398494"/>
              <a:gd name="connsiteY0" fmla="*/ 0 h 1438835"/>
              <a:gd name="connsiteX1" fmla="*/ 1344706 w 1398494"/>
              <a:gd name="connsiteY1" fmla="*/ 349624 h 1438835"/>
              <a:gd name="connsiteX2" fmla="*/ 1398494 w 1398494"/>
              <a:gd name="connsiteY2" fmla="*/ 1385047 h 1438835"/>
              <a:gd name="connsiteX3" fmla="*/ 161366 w 1398494"/>
              <a:gd name="connsiteY3" fmla="*/ 1438835 h 1438835"/>
              <a:gd name="connsiteX4" fmla="*/ 0 w 1398494"/>
              <a:gd name="connsiteY4" fmla="*/ 0 h 1438835"/>
              <a:gd name="connsiteX0" fmla="*/ 135744 w 1534238"/>
              <a:gd name="connsiteY0" fmla="*/ 0 h 1438835"/>
              <a:gd name="connsiteX1" fmla="*/ 1480450 w 1534238"/>
              <a:gd name="connsiteY1" fmla="*/ 349624 h 1438835"/>
              <a:gd name="connsiteX2" fmla="*/ 1534238 w 1534238"/>
              <a:gd name="connsiteY2" fmla="*/ 1385047 h 1438835"/>
              <a:gd name="connsiteX3" fmla="*/ 297110 w 1534238"/>
              <a:gd name="connsiteY3" fmla="*/ 1438835 h 1438835"/>
              <a:gd name="connsiteX4" fmla="*/ 135744 w 1534238"/>
              <a:gd name="connsiteY4" fmla="*/ 0 h 1438835"/>
              <a:gd name="connsiteX0" fmla="*/ 155107 w 1553601"/>
              <a:gd name="connsiteY0" fmla="*/ 0 h 1438835"/>
              <a:gd name="connsiteX1" fmla="*/ 1499813 w 1553601"/>
              <a:gd name="connsiteY1" fmla="*/ 349624 h 1438835"/>
              <a:gd name="connsiteX2" fmla="*/ 1553601 w 1553601"/>
              <a:gd name="connsiteY2" fmla="*/ 1385047 h 1438835"/>
              <a:gd name="connsiteX3" fmla="*/ 316473 w 1553601"/>
              <a:gd name="connsiteY3" fmla="*/ 1438835 h 1438835"/>
              <a:gd name="connsiteX4" fmla="*/ 155107 w 1553601"/>
              <a:gd name="connsiteY4" fmla="*/ 0 h 1438835"/>
              <a:gd name="connsiteX0" fmla="*/ 155107 w 1553601"/>
              <a:gd name="connsiteY0" fmla="*/ 150979 h 1589814"/>
              <a:gd name="connsiteX1" fmla="*/ 1499813 w 1553601"/>
              <a:gd name="connsiteY1" fmla="*/ 500603 h 1589814"/>
              <a:gd name="connsiteX2" fmla="*/ 1553601 w 1553601"/>
              <a:gd name="connsiteY2" fmla="*/ 1536026 h 1589814"/>
              <a:gd name="connsiteX3" fmla="*/ 316473 w 1553601"/>
              <a:gd name="connsiteY3" fmla="*/ 1589814 h 1589814"/>
              <a:gd name="connsiteX4" fmla="*/ 155107 w 1553601"/>
              <a:gd name="connsiteY4" fmla="*/ 150979 h 1589814"/>
              <a:gd name="connsiteX0" fmla="*/ 155107 w 1553601"/>
              <a:gd name="connsiteY0" fmla="*/ 131779 h 1570614"/>
              <a:gd name="connsiteX1" fmla="*/ 1499813 w 1553601"/>
              <a:gd name="connsiteY1" fmla="*/ 481403 h 1570614"/>
              <a:gd name="connsiteX2" fmla="*/ 1553601 w 1553601"/>
              <a:gd name="connsiteY2" fmla="*/ 1516826 h 1570614"/>
              <a:gd name="connsiteX3" fmla="*/ 316473 w 1553601"/>
              <a:gd name="connsiteY3" fmla="*/ 1570614 h 1570614"/>
              <a:gd name="connsiteX4" fmla="*/ 155107 w 1553601"/>
              <a:gd name="connsiteY4" fmla="*/ 131779 h 1570614"/>
              <a:gd name="connsiteX0" fmla="*/ 155107 w 1691693"/>
              <a:gd name="connsiteY0" fmla="*/ 131779 h 1570614"/>
              <a:gd name="connsiteX1" fmla="*/ 1499813 w 1691693"/>
              <a:gd name="connsiteY1" fmla="*/ 481403 h 1570614"/>
              <a:gd name="connsiteX2" fmla="*/ 1553601 w 1691693"/>
              <a:gd name="connsiteY2" fmla="*/ 1516826 h 1570614"/>
              <a:gd name="connsiteX3" fmla="*/ 316473 w 1691693"/>
              <a:gd name="connsiteY3" fmla="*/ 1570614 h 1570614"/>
              <a:gd name="connsiteX4" fmla="*/ 155107 w 1691693"/>
              <a:gd name="connsiteY4" fmla="*/ 131779 h 1570614"/>
              <a:gd name="connsiteX0" fmla="*/ 155107 w 1764561"/>
              <a:gd name="connsiteY0" fmla="*/ 131779 h 1570614"/>
              <a:gd name="connsiteX1" fmla="*/ 1499813 w 1764561"/>
              <a:gd name="connsiteY1" fmla="*/ 481403 h 1570614"/>
              <a:gd name="connsiteX2" fmla="*/ 1553601 w 1764561"/>
              <a:gd name="connsiteY2" fmla="*/ 1516826 h 1570614"/>
              <a:gd name="connsiteX3" fmla="*/ 316473 w 1764561"/>
              <a:gd name="connsiteY3" fmla="*/ 1570614 h 1570614"/>
              <a:gd name="connsiteX4" fmla="*/ 155107 w 1764561"/>
              <a:gd name="connsiteY4" fmla="*/ 131779 h 1570614"/>
              <a:gd name="connsiteX0" fmla="*/ 155107 w 1764561"/>
              <a:gd name="connsiteY0" fmla="*/ 131779 h 1702753"/>
              <a:gd name="connsiteX1" fmla="*/ 1499813 w 1764561"/>
              <a:gd name="connsiteY1" fmla="*/ 481403 h 1702753"/>
              <a:gd name="connsiteX2" fmla="*/ 1553601 w 1764561"/>
              <a:gd name="connsiteY2" fmla="*/ 1516826 h 1702753"/>
              <a:gd name="connsiteX3" fmla="*/ 316473 w 1764561"/>
              <a:gd name="connsiteY3" fmla="*/ 1570614 h 1702753"/>
              <a:gd name="connsiteX4" fmla="*/ 155107 w 1764561"/>
              <a:gd name="connsiteY4" fmla="*/ 131779 h 1702753"/>
              <a:gd name="connsiteX0" fmla="*/ 155107 w 1764561"/>
              <a:gd name="connsiteY0" fmla="*/ 131779 h 1762233"/>
              <a:gd name="connsiteX1" fmla="*/ 1499813 w 1764561"/>
              <a:gd name="connsiteY1" fmla="*/ 481403 h 1762233"/>
              <a:gd name="connsiteX2" fmla="*/ 1553601 w 1764561"/>
              <a:gd name="connsiteY2" fmla="*/ 1516826 h 1762233"/>
              <a:gd name="connsiteX3" fmla="*/ 316473 w 1764561"/>
              <a:gd name="connsiteY3" fmla="*/ 1570614 h 1762233"/>
              <a:gd name="connsiteX4" fmla="*/ 155107 w 1764561"/>
              <a:gd name="connsiteY4" fmla="*/ 131779 h 1762233"/>
              <a:gd name="connsiteX0" fmla="*/ 245575 w 1721679"/>
              <a:gd name="connsiteY0" fmla="*/ 125515 h 1813119"/>
              <a:gd name="connsiteX1" fmla="*/ 1456931 w 1721679"/>
              <a:gd name="connsiteY1" fmla="*/ 532289 h 1813119"/>
              <a:gd name="connsiteX2" fmla="*/ 1510719 w 1721679"/>
              <a:gd name="connsiteY2" fmla="*/ 1567712 h 1813119"/>
              <a:gd name="connsiteX3" fmla="*/ 273591 w 1721679"/>
              <a:gd name="connsiteY3" fmla="*/ 1621500 h 1813119"/>
              <a:gd name="connsiteX4" fmla="*/ 245575 w 1721679"/>
              <a:gd name="connsiteY4" fmla="*/ 125515 h 1813119"/>
              <a:gd name="connsiteX0" fmla="*/ 225214 w 1701318"/>
              <a:gd name="connsiteY0" fmla="*/ 125515 h 1801140"/>
              <a:gd name="connsiteX1" fmla="*/ 1436570 w 1701318"/>
              <a:gd name="connsiteY1" fmla="*/ 532289 h 1801140"/>
              <a:gd name="connsiteX2" fmla="*/ 1490358 w 1701318"/>
              <a:gd name="connsiteY2" fmla="*/ 1567712 h 1801140"/>
              <a:gd name="connsiteX3" fmla="*/ 281805 w 1701318"/>
              <a:gd name="connsiteY3" fmla="*/ 1592925 h 1801140"/>
              <a:gd name="connsiteX4" fmla="*/ 225214 w 1701318"/>
              <a:gd name="connsiteY4" fmla="*/ 125515 h 1801140"/>
              <a:gd name="connsiteX0" fmla="*/ 258938 w 1735042"/>
              <a:gd name="connsiteY0" fmla="*/ 125515 h 1801140"/>
              <a:gd name="connsiteX1" fmla="*/ 1470294 w 1735042"/>
              <a:gd name="connsiteY1" fmla="*/ 532289 h 1801140"/>
              <a:gd name="connsiteX2" fmla="*/ 1524082 w 1735042"/>
              <a:gd name="connsiteY2" fmla="*/ 1567712 h 1801140"/>
              <a:gd name="connsiteX3" fmla="*/ 315529 w 1735042"/>
              <a:gd name="connsiteY3" fmla="*/ 1592925 h 1801140"/>
              <a:gd name="connsiteX4" fmla="*/ 258938 w 1735042"/>
              <a:gd name="connsiteY4" fmla="*/ 125515 h 1801140"/>
              <a:gd name="connsiteX0" fmla="*/ 258938 w 1735042"/>
              <a:gd name="connsiteY0" fmla="*/ 125515 h 1764839"/>
              <a:gd name="connsiteX1" fmla="*/ 1470294 w 1735042"/>
              <a:gd name="connsiteY1" fmla="*/ 532289 h 1764839"/>
              <a:gd name="connsiteX2" fmla="*/ 1524082 w 1735042"/>
              <a:gd name="connsiteY2" fmla="*/ 1567712 h 1764839"/>
              <a:gd name="connsiteX3" fmla="*/ 315529 w 1735042"/>
              <a:gd name="connsiteY3" fmla="*/ 1592925 h 1764839"/>
              <a:gd name="connsiteX4" fmla="*/ 258938 w 1735042"/>
              <a:gd name="connsiteY4" fmla="*/ 125515 h 1764839"/>
              <a:gd name="connsiteX0" fmla="*/ 258938 w 1735042"/>
              <a:gd name="connsiteY0" fmla="*/ 125515 h 1757467"/>
              <a:gd name="connsiteX1" fmla="*/ 1470294 w 1735042"/>
              <a:gd name="connsiteY1" fmla="*/ 532289 h 1757467"/>
              <a:gd name="connsiteX2" fmla="*/ 1524082 w 1735042"/>
              <a:gd name="connsiteY2" fmla="*/ 1567712 h 1757467"/>
              <a:gd name="connsiteX3" fmla="*/ 315529 w 1735042"/>
              <a:gd name="connsiteY3" fmla="*/ 1592925 h 1757467"/>
              <a:gd name="connsiteX4" fmla="*/ 258938 w 1735042"/>
              <a:gd name="connsiteY4" fmla="*/ 125515 h 1757467"/>
              <a:gd name="connsiteX0" fmla="*/ 258938 w 1735042"/>
              <a:gd name="connsiteY0" fmla="*/ 125515 h 1782744"/>
              <a:gd name="connsiteX1" fmla="*/ 1470294 w 1735042"/>
              <a:gd name="connsiteY1" fmla="*/ 532289 h 1782744"/>
              <a:gd name="connsiteX2" fmla="*/ 1524082 w 1735042"/>
              <a:gd name="connsiteY2" fmla="*/ 1567712 h 1782744"/>
              <a:gd name="connsiteX3" fmla="*/ 315529 w 1735042"/>
              <a:gd name="connsiteY3" fmla="*/ 1592925 h 1782744"/>
              <a:gd name="connsiteX4" fmla="*/ 258938 w 1735042"/>
              <a:gd name="connsiteY4" fmla="*/ 125515 h 1782744"/>
              <a:gd name="connsiteX0" fmla="*/ 258938 w 1735042"/>
              <a:gd name="connsiteY0" fmla="*/ 125515 h 1802774"/>
              <a:gd name="connsiteX1" fmla="*/ 1470294 w 1735042"/>
              <a:gd name="connsiteY1" fmla="*/ 532289 h 1802774"/>
              <a:gd name="connsiteX2" fmla="*/ 1524082 w 1735042"/>
              <a:gd name="connsiteY2" fmla="*/ 1567712 h 1802774"/>
              <a:gd name="connsiteX3" fmla="*/ 315529 w 1735042"/>
              <a:gd name="connsiteY3" fmla="*/ 1592925 h 1802774"/>
              <a:gd name="connsiteX4" fmla="*/ 258938 w 1735042"/>
              <a:gd name="connsiteY4" fmla="*/ 125515 h 1802774"/>
              <a:gd name="connsiteX0" fmla="*/ 258938 w 1735042"/>
              <a:gd name="connsiteY0" fmla="*/ 125515 h 1773855"/>
              <a:gd name="connsiteX1" fmla="*/ 1470294 w 1735042"/>
              <a:gd name="connsiteY1" fmla="*/ 532289 h 1773855"/>
              <a:gd name="connsiteX2" fmla="*/ 1524082 w 1735042"/>
              <a:gd name="connsiteY2" fmla="*/ 1567712 h 1773855"/>
              <a:gd name="connsiteX3" fmla="*/ 315529 w 1735042"/>
              <a:gd name="connsiteY3" fmla="*/ 1592925 h 1773855"/>
              <a:gd name="connsiteX4" fmla="*/ 258938 w 1735042"/>
              <a:gd name="connsiteY4" fmla="*/ 125515 h 1773855"/>
              <a:gd name="connsiteX0" fmla="*/ 258938 w 1735042"/>
              <a:gd name="connsiteY0" fmla="*/ 125515 h 1782291"/>
              <a:gd name="connsiteX1" fmla="*/ 1470294 w 1735042"/>
              <a:gd name="connsiteY1" fmla="*/ 532289 h 1782291"/>
              <a:gd name="connsiteX2" fmla="*/ 1524082 w 1735042"/>
              <a:gd name="connsiteY2" fmla="*/ 1567712 h 1782291"/>
              <a:gd name="connsiteX3" fmla="*/ 315529 w 1735042"/>
              <a:gd name="connsiteY3" fmla="*/ 1592925 h 1782291"/>
              <a:gd name="connsiteX4" fmla="*/ 258938 w 1735042"/>
              <a:gd name="connsiteY4" fmla="*/ 125515 h 1782291"/>
              <a:gd name="connsiteX0" fmla="*/ 258938 w 1735042"/>
              <a:gd name="connsiteY0" fmla="*/ 141884 h 1798660"/>
              <a:gd name="connsiteX1" fmla="*/ 1470294 w 1735042"/>
              <a:gd name="connsiteY1" fmla="*/ 548658 h 1798660"/>
              <a:gd name="connsiteX2" fmla="*/ 1524082 w 1735042"/>
              <a:gd name="connsiteY2" fmla="*/ 1584081 h 1798660"/>
              <a:gd name="connsiteX3" fmla="*/ 315529 w 1735042"/>
              <a:gd name="connsiteY3" fmla="*/ 1609294 h 1798660"/>
              <a:gd name="connsiteX4" fmla="*/ 258938 w 1735042"/>
              <a:gd name="connsiteY4" fmla="*/ 141884 h 1798660"/>
              <a:gd name="connsiteX0" fmla="*/ 258938 w 1735042"/>
              <a:gd name="connsiteY0" fmla="*/ 96307 h 1753083"/>
              <a:gd name="connsiteX1" fmla="*/ 1470294 w 1735042"/>
              <a:gd name="connsiteY1" fmla="*/ 503081 h 1753083"/>
              <a:gd name="connsiteX2" fmla="*/ 1524082 w 1735042"/>
              <a:gd name="connsiteY2" fmla="*/ 1538504 h 1753083"/>
              <a:gd name="connsiteX3" fmla="*/ 315529 w 1735042"/>
              <a:gd name="connsiteY3" fmla="*/ 1563717 h 1753083"/>
              <a:gd name="connsiteX4" fmla="*/ 258938 w 1735042"/>
              <a:gd name="connsiteY4" fmla="*/ 96307 h 1753083"/>
              <a:gd name="connsiteX0" fmla="*/ 273434 w 1749538"/>
              <a:gd name="connsiteY0" fmla="*/ 96307 h 1753083"/>
              <a:gd name="connsiteX1" fmla="*/ 1484790 w 1749538"/>
              <a:gd name="connsiteY1" fmla="*/ 503081 h 1753083"/>
              <a:gd name="connsiteX2" fmla="*/ 1538578 w 1749538"/>
              <a:gd name="connsiteY2" fmla="*/ 1538504 h 1753083"/>
              <a:gd name="connsiteX3" fmla="*/ 330025 w 1749538"/>
              <a:gd name="connsiteY3" fmla="*/ 1563717 h 1753083"/>
              <a:gd name="connsiteX4" fmla="*/ 273434 w 1749538"/>
              <a:gd name="connsiteY4" fmla="*/ 96307 h 1753083"/>
              <a:gd name="connsiteX0" fmla="*/ 273434 w 1749538"/>
              <a:gd name="connsiteY0" fmla="*/ 96307 h 1753083"/>
              <a:gd name="connsiteX1" fmla="*/ 1484790 w 1749538"/>
              <a:gd name="connsiteY1" fmla="*/ 503081 h 1753083"/>
              <a:gd name="connsiteX2" fmla="*/ 1538578 w 1749538"/>
              <a:gd name="connsiteY2" fmla="*/ 1538504 h 1753083"/>
              <a:gd name="connsiteX3" fmla="*/ 330025 w 1749538"/>
              <a:gd name="connsiteY3" fmla="*/ 1563717 h 1753083"/>
              <a:gd name="connsiteX4" fmla="*/ 273434 w 1749538"/>
              <a:gd name="connsiteY4" fmla="*/ 96307 h 1753083"/>
              <a:gd name="connsiteX0" fmla="*/ 273434 w 1741059"/>
              <a:gd name="connsiteY0" fmla="*/ 96307 h 1741345"/>
              <a:gd name="connsiteX1" fmla="*/ 1484790 w 1741059"/>
              <a:gd name="connsiteY1" fmla="*/ 503081 h 1741345"/>
              <a:gd name="connsiteX2" fmla="*/ 1519528 w 1741059"/>
              <a:gd name="connsiteY2" fmla="*/ 1519454 h 1741345"/>
              <a:gd name="connsiteX3" fmla="*/ 330025 w 1741059"/>
              <a:gd name="connsiteY3" fmla="*/ 1563717 h 1741345"/>
              <a:gd name="connsiteX4" fmla="*/ 273434 w 1741059"/>
              <a:gd name="connsiteY4" fmla="*/ 96307 h 1741345"/>
              <a:gd name="connsiteX0" fmla="*/ 273434 w 1741059"/>
              <a:gd name="connsiteY0" fmla="*/ 96307 h 1741345"/>
              <a:gd name="connsiteX1" fmla="*/ 1484790 w 1741059"/>
              <a:gd name="connsiteY1" fmla="*/ 503081 h 1741345"/>
              <a:gd name="connsiteX2" fmla="*/ 1519528 w 1741059"/>
              <a:gd name="connsiteY2" fmla="*/ 1519454 h 1741345"/>
              <a:gd name="connsiteX3" fmla="*/ 330025 w 1741059"/>
              <a:gd name="connsiteY3" fmla="*/ 1563717 h 1741345"/>
              <a:gd name="connsiteX4" fmla="*/ 273434 w 1741059"/>
              <a:gd name="connsiteY4" fmla="*/ 96307 h 1741345"/>
              <a:gd name="connsiteX0" fmla="*/ 273434 w 1741059"/>
              <a:gd name="connsiteY0" fmla="*/ 99249 h 1744287"/>
              <a:gd name="connsiteX1" fmla="*/ 1484790 w 1741059"/>
              <a:gd name="connsiteY1" fmla="*/ 506023 h 1744287"/>
              <a:gd name="connsiteX2" fmla="*/ 1519528 w 1741059"/>
              <a:gd name="connsiteY2" fmla="*/ 1522396 h 1744287"/>
              <a:gd name="connsiteX3" fmla="*/ 330025 w 1741059"/>
              <a:gd name="connsiteY3" fmla="*/ 1566659 h 1744287"/>
              <a:gd name="connsiteX4" fmla="*/ 273434 w 1741059"/>
              <a:gd name="connsiteY4" fmla="*/ 99249 h 1744287"/>
              <a:gd name="connsiteX0" fmla="*/ 273434 w 1741059"/>
              <a:gd name="connsiteY0" fmla="*/ 56657 h 1701695"/>
              <a:gd name="connsiteX1" fmla="*/ 1484790 w 1741059"/>
              <a:gd name="connsiteY1" fmla="*/ 463431 h 1701695"/>
              <a:gd name="connsiteX2" fmla="*/ 1519528 w 1741059"/>
              <a:gd name="connsiteY2" fmla="*/ 1479804 h 1701695"/>
              <a:gd name="connsiteX3" fmla="*/ 330025 w 1741059"/>
              <a:gd name="connsiteY3" fmla="*/ 1524067 h 1701695"/>
              <a:gd name="connsiteX4" fmla="*/ 273434 w 1741059"/>
              <a:gd name="connsiteY4" fmla="*/ 56657 h 1701695"/>
              <a:gd name="connsiteX0" fmla="*/ 273434 w 1741059"/>
              <a:gd name="connsiteY0" fmla="*/ 56657 h 1701695"/>
              <a:gd name="connsiteX1" fmla="*/ 1484790 w 1741059"/>
              <a:gd name="connsiteY1" fmla="*/ 463431 h 1701695"/>
              <a:gd name="connsiteX2" fmla="*/ 1519528 w 1741059"/>
              <a:gd name="connsiteY2" fmla="*/ 1479804 h 1701695"/>
              <a:gd name="connsiteX3" fmla="*/ 330025 w 1741059"/>
              <a:gd name="connsiteY3" fmla="*/ 1524067 h 1701695"/>
              <a:gd name="connsiteX4" fmla="*/ 273434 w 1741059"/>
              <a:gd name="connsiteY4" fmla="*/ 56657 h 1701695"/>
              <a:gd name="connsiteX0" fmla="*/ 278866 w 1746491"/>
              <a:gd name="connsiteY0" fmla="*/ 102264 h 1747302"/>
              <a:gd name="connsiteX1" fmla="*/ 1490222 w 1746491"/>
              <a:gd name="connsiteY1" fmla="*/ 509038 h 1747302"/>
              <a:gd name="connsiteX2" fmla="*/ 1524960 w 1746491"/>
              <a:gd name="connsiteY2" fmla="*/ 1525411 h 1747302"/>
              <a:gd name="connsiteX3" fmla="*/ 335457 w 1746491"/>
              <a:gd name="connsiteY3" fmla="*/ 1569674 h 1747302"/>
              <a:gd name="connsiteX4" fmla="*/ 278866 w 1746491"/>
              <a:gd name="connsiteY4" fmla="*/ 102264 h 1747302"/>
              <a:gd name="connsiteX0" fmla="*/ 268885 w 1736510"/>
              <a:gd name="connsiteY0" fmla="*/ 162029 h 1807067"/>
              <a:gd name="connsiteX1" fmla="*/ 1480241 w 1736510"/>
              <a:gd name="connsiteY1" fmla="*/ 568803 h 1807067"/>
              <a:gd name="connsiteX2" fmla="*/ 1514979 w 1736510"/>
              <a:gd name="connsiteY2" fmla="*/ 1585176 h 1807067"/>
              <a:gd name="connsiteX3" fmla="*/ 325476 w 1736510"/>
              <a:gd name="connsiteY3" fmla="*/ 1629439 h 1807067"/>
              <a:gd name="connsiteX4" fmla="*/ 268885 w 1736510"/>
              <a:gd name="connsiteY4" fmla="*/ 162029 h 1807067"/>
              <a:gd name="connsiteX0" fmla="*/ 274505 w 1742130"/>
              <a:gd name="connsiteY0" fmla="*/ 102246 h 1747284"/>
              <a:gd name="connsiteX1" fmla="*/ 1485861 w 1742130"/>
              <a:gd name="connsiteY1" fmla="*/ 509020 h 1747284"/>
              <a:gd name="connsiteX2" fmla="*/ 1520599 w 1742130"/>
              <a:gd name="connsiteY2" fmla="*/ 1525393 h 1747284"/>
              <a:gd name="connsiteX3" fmla="*/ 331096 w 1742130"/>
              <a:gd name="connsiteY3" fmla="*/ 1569656 h 1747284"/>
              <a:gd name="connsiteX4" fmla="*/ 274505 w 1742130"/>
              <a:gd name="connsiteY4" fmla="*/ 102246 h 1747284"/>
              <a:gd name="connsiteX0" fmla="*/ 267112 w 1734737"/>
              <a:gd name="connsiteY0" fmla="*/ 190362 h 1835400"/>
              <a:gd name="connsiteX1" fmla="*/ 1478468 w 1734737"/>
              <a:gd name="connsiteY1" fmla="*/ 597136 h 1835400"/>
              <a:gd name="connsiteX2" fmla="*/ 1513206 w 1734737"/>
              <a:gd name="connsiteY2" fmla="*/ 1613509 h 1835400"/>
              <a:gd name="connsiteX3" fmla="*/ 323703 w 1734737"/>
              <a:gd name="connsiteY3" fmla="*/ 1657772 h 1835400"/>
              <a:gd name="connsiteX4" fmla="*/ 267112 w 1734737"/>
              <a:gd name="connsiteY4" fmla="*/ 190362 h 1835400"/>
              <a:gd name="connsiteX0" fmla="*/ 273297 w 1740922"/>
              <a:gd name="connsiteY0" fmla="*/ 106061 h 1751099"/>
              <a:gd name="connsiteX1" fmla="*/ 1484653 w 1740922"/>
              <a:gd name="connsiteY1" fmla="*/ 512835 h 1751099"/>
              <a:gd name="connsiteX2" fmla="*/ 1519391 w 1740922"/>
              <a:gd name="connsiteY2" fmla="*/ 1529208 h 1751099"/>
              <a:gd name="connsiteX3" fmla="*/ 329888 w 1740922"/>
              <a:gd name="connsiteY3" fmla="*/ 1573471 h 1751099"/>
              <a:gd name="connsiteX4" fmla="*/ 273297 w 1740922"/>
              <a:gd name="connsiteY4" fmla="*/ 106061 h 1751099"/>
              <a:gd name="connsiteX0" fmla="*/ 273297 w 1729435"/>
              <a:gd name="connsiteY0" fmla="*/ 106061 h 1751099"/>
              <a:gd name="connsiteX1" fmla="*/ 1484653 w 1729435"/>
              <a:gd name="connsiteY1" fmla="*/ 512835 h 1751099"/>
              <a:gd name="connsiteX2" fmla="*/ 1519391 w 1729435"/>
              <a:gd name="connsiteY2" fmla="*/ 1529208 h 1751099"/>
              <a:gd name="connsiteX3" fmla="*/ 329888 w 1729435"/>
              <a:gd name="connsiteY3" fmla="*/ 1573471 h 1751099"/>
              <a:gd name="connsiteX4" fmla="*/ 273297 w 1729435"/>
              <a:gd name="connsiteY4" fmla="*/ 106061 h 1751099"/>
              <a:gd name="connsiteX0" fmla="*/ 260732 w 1716870"/>
              <a:gd name="connsiteY0" fmla="*/ 106061 h 1751099"/>
              <a:gd name="connsiteX1" fmla="*/ 1472088 w 1716870"/>
              <a:gd name="connsiteY1" fmla="*/ 512835 h 1751099"/>
              <a:gd name="connsiteX2" fmla="*/ 1506826 w 1716870"/>
              <a:gd name="connsiteY2" fmla="*/ 1529208 h 1751099"/>
              <a:gd name="connsiteX3" fmla="*/ 317323 w 1716870"/>
              <a:gd name="connsiteY3" fmla="*/ 1573471 h 1751099"/>
              <a:gd name="connsiteX4" fmla="*/ 260732 w 1716870"/>
              <a:gd name="connsiteY4" fmla="*/ 106061 h 1751099"/>
              <a:gd name="connsiteX0" fmla="*/ 261454 w 1717592"/>
              <a:gd name="connsiteY0" fmla="*/ 90485 h 1735523"/>
              <a:gd name="connsiteX1" fmla="*/ 1472810 w 1717592"/>
              <a:gd name="connsiteY1" fmla="*/ 497259 h 1735523"/>
              <a:gd name="connsiteX2" fmla="*/ 1507548 w 1717592"/>
              <a:gd name="connsiteY2" fmla="*/ 1513632 h 1735523"/>
              <a:gd name="connsiteX3" fmla="*/ 318045 w 1717592"/>
              <a:gd name="connsiteY3" fmla="*/ 1557895 h 1735523"/>
              <a:gd name="connsiteX4" fmla="*/ 261454 w 1717592"/>
              <a:gd name="connsiteY4" fmla="*/ 90485 h 1735523"/>
              <a:gd name="connsiteX0" fmla="*/ 274572 w 1711660"/>
              <a:gd name="connsiteY0" fmla="*/ 91734 h 1727247"/>
              <a:gd name="connsiteX1" fmla="*/ 1466878 w 1711660"/>
              <a:gd name="connsiteY1" fmla="*/ 488983 h 1727247"/>
              <a:gd name="connsiteX2" fmla="*/ 1501616 w 1711660"/>
              <a:gd name="connsiteY2" fmla="*/ 1505356 h 1727247"/>
              <a:gd name="connsiteX3" fmla="*/ 312113 w 1711660"/>
              <a:gd name="connsiteY3" fmla="*/ 1549619 h 1727247"/>
              <a:gd name="connsiteX4" fmla="*/ 274572 w 1711660"/>
              <a:gd name="connsiteY4" fmla="*/ 91734 h 1727247"/>
              <a:gd name="connsiteX0" fmla="*/ 273992 w 1711080"/>
              <a:gd name="connsiteY0" fmla="*/ 107394 h 1742907"/>
              <a:gd name="connsiteX1" fmla="*/ 1466298 w 1711080"/>
              <a:gd name="connsiteY1" fmla="*/ 504643 h 1742907"/>
              <a:gd name="connsiteX2" fmla="*/ 1501036 w 1711080"/>
              <a:gd name="connsiteY2" fmla="*/ 1521016 h 1742907"/>
              <a:gd name="connsiteX3" fmla="*/ 311533 w 1711080"/>
              <a:gd name="connsiteY3" fmla="*/ 1565279 h 1742907"/>
              <a:gd name="connsiteX4" fmla="*/ 273992 w 1711080"/>
              <a:gd name="connsiteY4" fmla="*/ 107394 h 1742907"/>
              <a:gd name="connsiteX0" fmla="*/ 273992 w 1722567"/>
              <a:gd name="connsiteY0" fmla="*/ 107394 h 1742907"/>
              <a:gd name="connsiteX1" fmla="*/ 1466298 w 1722567"/>
              <a:gd name="connsiteY1" fmla="*/ 504643 h 1742907"/>
              <a:gd name="connsiteX2" fmla="*/ 1501036 w 1722567"/>
              <a:gd name="connsiteY2" fmla="*/ 1521016 h 1742907"/>
              <a:gd name="connsiteX3" fmla="*/ 311533 w 1722567"/>
              <a:gd name="connsiteY3" fmla="*/ 1565279 h 1742907"/>
              <a:gd name="connsiteX4" fmla="*/ 273992 w 1722567"/>
              <a:gd name="connsiteY4" fmla="*/ 107394 h 1742907"/>
              <a:gd name="connsiteX0" fmla="*/ 282397 w 1730972"/>
              <a:gd name="connsiteY0" fmla="*/ 107394 h 1742907"/>
              <a:gd name="connsiteX1" fmla="*/ 1474703 w 1730972"/>
              <a:gd name="connsiteY1" fmla="*/ 504643 h 1742907"/>
              <a:gd name="connsiteX2" fmla="*/ 1509441 w 1730972"/>
              <a:gd name="connsiteY2" fmla="*/ 1521016 h 1742907"/>
              <a:gd name="connsiteX3" fmla="*/ 319938 w 1730972"/>
              <a:gd name="connsiteY3" fmla="*/ 1565279 h 1742907"/>
              <a:gd name="connsiteX4" fmla="*/ 282397 w 1730972"/>
              <a:gd name="connsiteY4" fmla="*/ 107394 h 1742907"/>
              <a:gd name="connsiteX0" fmla="*/ 282397 w 1730972"/>
              <a:gd name="connsiteY0" fmla="*/ 107394 h 1758441"/>
              <a:gd name="connsiteX1" fmla="*/ 1474703 w 1730972"/>
              <a:gd name="connsiteY1" fmla="*/ 504643 h 1758441"/>
              <a:gd name="connsiteX2" fmla="*/ 1509441 w 1730972"/>
              <a:gd name="connsiteY2" fmla="*/ 1521016 h 1758441"/>
              <a:gd name="connsiteX3" fmla="*/ 319938 w 1730972"/>
              <a:gd name="connsiteY3" fmla="*/ 1565279 h 1758441"/>
              <a:gd name="connsiteX4" fmla="*/ 282397 w 1730972"/>
              <a:gd name="connsiteY4" fmla="*/ 107394 h 1758441"/>
              <a:gd name="connsiteX0" fmla="*/ 282397 w 1730972"/>
              <a:gd name="connsiteY0" fmla="*/ 107394 h 1774904"/>
              <a:gd name="connsiteX1" fmla="*/ 1474703 w 1730972"/>
              <a:gd name="connsiteY1" fmla="*/ 504643 h 1774904"/>
              <a:gd name="connsiteX2" fmla="*/ 1509441 w 1730972"/>
              <a:gd name="connsiteY2" fmla="*/ 1521016 h 1774904"/>
              <a:gd name="connsiteX3" fmla="*/ 319938 w 1730972"/>
              <a:gd name="connsiteY3" fmla="*/ 1565279 h 1774904"/>
              <a:gd name="connsiteX4" fmla="*/ 282397 w 1730972"/>
              <a:gd name="connsiteY4" fmla="*/ 107394 h 1774904"/>
              <a:gd name="connsiteX0" fmla="*/ 282397 w 1730972"/>
              <a:gd name="connsiteY0" fmla="*/ 107394 h 1749266"/>
              <a:gd name="connsiteX1" fmla="*/ 1474703 w 1730972"/>
              <a:gd name="connsiteY1" fmla="*/ 504643 h 1749266"/>
              <a:gd name="connsiteX2" fmla="*/ 1509441 w 1730972"/>
              <a:gd name="connsiteY2" fmla="*/ 1521016 h 1749266"/>
              <a:gd name="connsiteX3" fmla="*/ 319938 w 1730972"/>
              <a:gd name="connsiteY3" fmla="*/ 1565279 h 1749266"/>
              <a:gd name="connsiteX4" fmla="*/ 282397 w 1730972"/>
              <a:gd name="connsiteY4" fmla="*/ 107394 h 1749266"/>
              <a:gd name="connsiteX0" fmla="*/ 282397 w 1730972"/>
              <a:gd name="connsiteY0" fmla="*/ 107394 h 1745704"/>
              <a:gd name="connsiteX1" fmla="*/ 1474703 w 1730972"/>
              <a:gd name="connsiteY1" fmla="*/ 504643 h 1745704"/>
              <a:gd name="connsiteX2" fmla="*/ 1509441 w 1730972"/>
              <a:gd name="connsiteY2" fmla="*/ 1521016 h 1745704"/>
              <a:gd name="connsiteX3" fmla="*/ 319938 w 1730972"/>
              <a:gd name="connsiteY3" fmla="*/ 1565279 h 1745704"/>
              <a:gd name="connsiteX4" fmla="*/ 282397 w 1730972"/>
              <a:gd name="connsiteY4" fmla="*/ 107394 h 1745704"/>
              <a:gd name="connsiteX0" fmla="*/ 282397 w 1730972"/>
              <a:gd name="connsiteY0" fmla="*/ 107394 h 1745704"/>
              <a:gd name="connsiteX1" fmla="*/ 1474703 w 1730972"/>
              <a:gd name="connsiteY1" fmla="*/ 504643 h 1745704"/>
              <a:gd name="connsiteX2" fmla="*/ 1509441 w 1730972"/>
              <a:gd name="connsiteY2" fmla="*/ 1521016 h 1745704"/>
              <a:gd name="connsiteX3" fmla="*/ 319938 w 1730972"/>
              <a:gd name="connsiteY3" fmla="*/ 1565279 h 1745704"/>
              <a:gd name="connsiteX4" fmla="*/ 282397 w 1730972"/>
              <a:gd name="connsiteY4" fmla="*/ 107394 h 1745704"/>
              <a:gd name="connsiteX0" fmla="*/ 314897 w 1756379"/>
              <a:gd name="connsiteY0" fmla="*/ 48351 h 1686661"/>
              <a:gd name="connsiteX1" fmla="*/ 1494503 w 1756379"/>
              <a:gd name="connsiteY1" fmla="*/ 451950 h 1686661"/>
              <a:gd name="connsiteX2" fmla="*/ 1541941 w 1756379"/>
              <a:gd name="connsiteY2" fmla="*/ 1461973 h 1686661"/>
              <a:gd name="connsiteX3" fmla="*/ 352438 w 1756379"/>
              <a:gd name="connsiteY3" fmla="*/ 1506236 h 1686661"/>
              <a:gd name="connsiteX4" fmla="*/ 314897 w 1756379"/>
              <a:gd name="connsiteY4" fmla="*/ 48351 h 1686661"/>
              <a:gd name="connsiteX0" fmla="*/ 314897 w 1756379"/>
              <a:gd name="connsiteY0" fmla="*/ 112516 h 1750826"/>
              <a:gd name="connsiteX1" fmla="*/ 1494503 w 1756379"/>
              <a:gd name="connsiteY1" fmla="*/ 516115 h 1750826"/>
              <a:gd name="connsiteX2" fmla="*/ 1541941 w 1756379"/>
              <a:gd name="connsiteY2" fmla="*/ 1526138 h 1750826"/>
              <a:gd name="connsiteX3" fmla="*/ 352438 w 1756379"/>
              <a:gd name="connsiteY3" fmla="*/ 1570401 h 1750826"/>
              <a:gd name="connsiteX4" fmla="*/ 314897 w 1756379"/>
              <a:gd name="connsiteY4" fmla="*/ 112516 h 1750826"/>
              <a:gd name="connsiteX0" fmla="*/ 304129 w 1745611"/>
              <a:gd name="connsiteY0" fmla="*/ 121341 h 1759651"/>
              <a:gd name="connsiteX1" fmla="*/ 1483735 w 1745611"/>
              <a:gd name="connsiteY1" fmla="*/ 524940 h 1759651"/>
              <a:gd name="connsiteX2" fmla="*/ 1531173 w 1745611"/>
              <a:gd name="connsiteY2" fmla="*/ 1534963 h 1759651"/>
              <a:gd name="connsiteX3" fmla="*/ 341670 w 1745611"/>
              <a:gd name="connsiteY3" fmla="*/ 1579226 h 1759651"/>
              <a:gd name="connsiteX4" fmla="*/ 304129 w 1745611"/>
              <a:gd name="connsiteY4" fmla="*/ 121341 h 1759651"/>
              <a:gd name="connsiteX0" fmla="*/ 305324 w 1746806"/>
              <a:gd name="connsiteY0" fmla="*/ 117152 h 1755462"/>
              <a:gd name="connsiteX1" fmla="*/ 1484930 w 1746806"/>
              <a:gd name="connsiteY1" fmla="*/ 520751 h 1755462"/>
              <a:gd name="connsiteX2" fmla="*/ 1532368 w 1746806"/>
              <a:gd name="connsiteY2" fmla="*/ 1530774 h 1755462"/>
              <a:gd name="connsiteX3" fmla="*/ 342865 w 1746806"/>
              <a:gd name="connsiteY3" fmla="*/ 1575037 h 1755462"/>
              <a:gd name="connsiteX4" fmla="*/ 305324 w 1746806"/>
              <a:gd name="connsiteY4" fmla="*/ 117152 h 1755462"/>
              <a:gd name="connsiteX0" fmla="*/ 288763 w 1730245"/>
              <a:gd name="connsiteY0" fmla="*/ 117152 h 1755462"/>
              <a:gd name="connsiteX1" fmla="*/ 1468369 w 1730245"/>
              <a:gd name="connsiteY1" fmla="*/ 520751 h 1755462"/>
              <a:gd name="connsiteX2" fmla="*/ 1515807 w 1730245"/>
              <a:gd name="connsiteY2" fmla="*/ 1530774 h 1755462"/>
              <a:gd name="connsiteX3" fmla="*/ 326304 w 1730245"/>
              <a:gd name="connsiteY3" fmla="*/ 1575037 h 1755462"/>
              <a:gd name="connsiteX4" fmla="*/ 288763 w 1730245"/>
              <a:gd name="connsiteY4" fmla="*/ 117152 h 1755462"/>
              <a:gd name="connsiteX0" fmla="*/ 288763 w 1739798"/>
              <a:gd name="connsiteY0" fmla="*/ 117152 h 1755462"/>
              <a:gd name="connsiteX1" fmla="*/ 1468369 w 1739798"/>
              <a:gd name="connsiteY1" fmla="*/ 520751 h 1755462"/>
              <a:gd name="connsiteX2" fmla="*/ 1515807 w 1739798"/>
              <a:gd name="connsiteY2" fmla="*/ 1530774 h 1755462"/>
              <a:gd name="connsiteX3" fmla="*/ 326304 w 1739798"/>
              <a:gd name="connsiteY3" fmla="*/ 1575037 h 1755462"/>
              <a:gd name="connsiteX4" fmla="*/ 288763 w 1739798"/>
              <a:gd name="connsiteY4" fmla="*/ 117152 h 1755462"/>
              <a:gd name="connsiteX0" fmla="*/ 282179 w 1733214"/>
              <a:gd name="connsiteY0" fmla="*/ 112168 h 1748138"/>
              <a:gd name="connsiteX1" fmla="*/ 1461785 w 1733214"/>
              <a:gd name="connsiteY1" fmla="*/ 515767 h 1748138"/>
              <a:gd name="connsiteX2" fmla="*/ 1509223 w 1733214"/>
              <a:gd name="connsiteY2" fmla="*/ 1525790 h 1748138"/>
              <a:gd name="connsiteX3" fmla="*/ 343532 w 1733214"/>
              <a:gd name="connsiteY3" fmla="*/ 1565290 h 1748138"/>
              <a:gd name="connsiteX4" fmla="*/ 282179 w 1733214"/>
              <a:gd name="connsiteY4" fmla="*/ 112168 h 1748138"/>
              <a:gd name="connsiteX0" fmla="*/ 296424 w 1747459"/>
              <a:gd name="connsiteY0" fmla="*/ 112168 h 1748138"/>
              <a:gd name="connsiteX1" fmla="*/ 1476030 w 1747459"/>
              <a:gd name="connsiteY1" fmla="*/ 515767 h 1748138"/>
              <a:gd name="connsiteX2" fmla="*/ 1523468 w 1747459"/>
              <a:gd name="connsiteY2" fmla="*/ 1525790 h 1748138"/>
              <a:gd name="connsiteX3" fmla="*/ 357777 w 1747459"/>
              <a:gd name="connsiteY3" fmla="*/ 1565290 h 1748138"/>
              <a:gd name="connsiteX4" fmla="*/ 296424 w 1747459"/>
              <a:gd name="connsiteY4" fmla="*/ 112168 h 1748138"/>
              <a:gd name="connsiteX0" fmla="*/ 296424 w 1747459"/>
              <a:gd name="connsiteY0" fmla="*/ 112168 h 1755230"/>
              <a:gd name="connsiteX1" fmla="*/ 1476030 w 1747459"/>
              <a:gd name="connsiteY1" fmla="*/ 515767 h 1755230"/>
              <a:gd name="connsiteX2" fmla="*/ 1523468 w 1747459"/>
              <a:gd name="connsiteY2" fmla="*/ 1525790 h 1755230"/>
              <a:gd name="connsiteX3" fmla="*/ 357777 w 1747459"/>
              <a:gd name="connsiteY3" fmla="*/ 1565290 h 1755230"/>
              <a:gd name="connsiteX4" fmla="*/ 296424 w 1747459"/>
              <a:gd name="connsiteY4" fmla="*/ 112168 h 1755230"/>
              <a:gd name="connsiteX0" fmla="*/ 287124 w 1651585"/>
              <a:gd name="connsiteY0" fmla="*/ 314860 h 1957922"/>
              <a:gd name="connsiteX1" fmla="*/ 1276230 w 1651585"/>
              <a:gd name="connsiteY1" fmla="*/ 346984 h 1957922"/>
              <a:gd name="connsiteX2" fmla="*/ 1514168 w 1651585"/>
              <a:gd name="connsiteY2" fmla="*/ 1728482 h 1957922"/>
              <a:gd name="connsiteX3" fmla="*/ 348477 w 1651585"/>
              <a:gd name="connsiteY3" fmla="*/ 1767982 h 1957922"/>
              <a:gd name="connsiteX4" fmla="*/ 287124 w 1651585"/>
              <a:gd name="connsiteY4" fmla="*/ 314860 h 1957922"/>
              <a:gd name="connsiteX0" fmla="*/ 146098 w 1767734"/>
              <a:gd name="connsiteY0" fmla="*/ 693073 h 1831310"/>
              <a:gd name="connsiteX1" fmla="*/ 1392379 w 1767734"/>
              <a:gd name="connsiteY1" fmla="*/ 220372 h 1831310"/>
              <a:gd name="connsiteX2" fmla="*/ 1630317 w 1767734"/>
              <a:gd name="connsiteY2" fmla="*/ 1601870 h 1831310"/>
              <a:gd name="connsiteX3" fmla="*/ 464626 w 1767734"/>
              <a:gd name="connsiteY3" fmla="*/ 1641370 h 1831310"/>
              <a:gd name="connsiteX4" fmla="*/ 146098 w 1767734"/>
              <a:gd name="connsiteY4" fmla="*/ 693073 h 1831310"/>
              <a:gd name="connsiteX0" fmla="*/ 146098 w 1767734"/>
              <a:gd name="connsiteY0" fmla="*/ 597520 h 1735757"/>
              <a:gd name="connsiteX1" fmla="*/ 1392379 w 1767734"/>
              <a:gd name="connsiteY1" fmla="*/ 124819 h 1735757"/>
              <a:gd name="connsiteX2" fmla="*/ 1630317 w 1767734"/>
              <a:gd name="connsiteY2" fmla="*/ 1506317 h 1735757"/>
              <a:gd name="connsiteX3" fmla="*/ 464626 w 1767734"/>
              <a:gd name="connsiteY3" fmla="*/ 1545817 h 1735757"/>
              <a:gd name="connsiteX4" fmla="*/ 146098 w 1767734"/>
              <a:gd name="connsiteY4" fmla="*/ 597520 h 1735757"/>
              <a:gd name="connsiteX0" fmla="*/ 142021 w 1773182"/>
              <a:gd name="connsiteY0" fmla="*/ 581033 h 1738320"/>
              <a:gd name="connsiteX1" fmla="*/ 1397827 w 1773182"/>
              <a:gd name="connsiteY1" fmla="*/ 127382 h 1738320"/>
              <a:gd name="connsiteX2" fmla="*/ 1635765 w 1773182"/>
              <a:gd name="connsiteY2" fmla="*/ 1508880 h 1738320"/>
              <a:gd name="connsiteX3" fmla="*/ 470074 w 1773182"/>
              <a:gd name="connsiteY3" fmla="*/ 1548380 h 1738320"/>
              <a:gd name="connsiteX4" fmla="*/ 142021 w 1773182"/>
              <a:gd name="connsiteY4" fmla="*/ 581033 h 1738320"/>
              <a:gd name="connsiteX0" fmla="*/ 142021 w 1682204"/>
              <a:gd name="connsiteY0" fmla="*/ 581033 h 1708044"/>
              <a:gd name="connsiteX1" fmla="*/ 1397827 w 1682204"/>
              <a:gd name="connsiteY1" fmla="*/ 127382 h 1708044"/>
              <a:gd name="connsiteX2" fmla="*/ 1473840 w 1682204"/>
              <a:gd name="connsiteY2" fmla="*/ 1442205 h 1708044"/>
              <a:gd name="connsiteX3" fmla="*/ 470074 w 1682204"/>
              <a:gd name="connsiteY3" fmla="*/ 1548380 h 1708044"/>
              <a:gd name="connsiteX4" fmla="*/ 142021 w 1682204"/>
              <a:gd name="connsiteY4" fmla="*/ 581033 h 1708044"/>
              <a:gd name="connsiteX0" fmla="*/ 142021 w 1710397"/>
              <a:gd name="connsiteY0" fmla="*/ 581033 h 1708044"/>
              <a:gd name="connsiteX1" fmla="*/ 1397827 w 1710397"/>
              <a:gd name="connsiteY1" fmla="*/ 127382 h 1708044"/>
              <a:gd name="connsiteX2" fmla="*/ 1473840 w 1710397"/>
              <a:gd name="connsiteY2" fmla="*/ 1442205 h 1708044"/>
              <a:gd name="connsiteX3" fmla="*/ 470074 w 1710397"/>
              <a:gd name="connsiteY3" fmla="*/ 1548380 h 1708044"/>
              <a:gd name="connsiteX4" fmla="*/ 142021 w 1710397"/>
              <a:gd name="connsiteY4" fmla="*/ 581033 h 1708044"/>
              <a:gd name="connsiteX0" fmla="*/ 313243 w 1881619"/>
              <a:gd name="connsiteY0" fmla="*/ 582632 h 1758263"/>
              <a:gd name="connsiteX1" fmla="*/ 1569049 w 1881619"/>
              <a:gd name="connsiteY1" fmla="*/ 128981 h 1758263"/>
              <a:gd name="connsiteX2" fmla="*/ 1645062 w 1881619"/>
              <a:gd name="connsiteY2" fmla="*/ 1443804 h 1758263"/>
              <a:gd name="connsiteX3" fmla="*/ 355546 w 1881619"/>
              <a:gd name="connsiteY3" fmla="*/ 1626179 h 1758263"/>
              <a:gd name="connsiteX4" fmla="*/ 313243 w 1881619"/>
              <a:gd name="connsiteY4" fmla="*/ 582632 h 1758263"/>
              <a:gd name="connsiteX0" fmla="*/ 139893 w 1708269"/>
              <a:gd name="connsiteY0" fmla="*/ 582632 h 1758263"/>
              <a:gd name="connsiteX1" fmla="*/ 1395699 w 1708269"/>
              <a:gd name="connsiteY1" fmla="*/ 128981 h 1758263"/>
              <a:gd name="connsiteX2" fmla="*/ 1471712 w 1708269"/>
              <a:gd name="connsiteY2" fmla="*/ 1443804 h 1758263"/>
              <a:gd name="connsiteX3" fmla="*/ 182196 w 1708269"/>
              <a:gd name="connsiteY3" fmla="*/ 1626179 h 1758263"/>
              <a:gd name="connsiteX4" fmla="*/ 139893 w 1708269"/>
              <a:gd name="connsiteY4" fmla="*/ 582632 h 1758263"/>
              <a:gd name="connsiteX0" fmla="*/ 178664 w 1747040"/>
              <a:gd name="connsiteY0" fmla="*/ 582632 h 1758263"/>
              <a:gd name="connsiteX1" fmla="*/ 1434470 w 1747040"/>
              <a:gd name="connsiteY1" fmla="*/ 128981 h 1758263"/>
              <a:gd name="connsiteX2" fmla="*/ 1510483 w 1747040"/>
              <a:gd name="connsiteY2" fmla="*/ 1443804 h 1758263"/>
              <a:gd name="connsiteX3" fmla="*/ 220967 w 1747040"/>
              <a:gd name="connsiteY3" fmla="*/ 1626179 h 1758263"/>
              <a:gd name="connsiteX4" fmla="*/ 178664 w 1747040"/>
              <a:gd name="connsiteY4" fmla="*/ 582632 h 1758263"/>
              <a:gd name="connsiteX0" fmla="*/ 178664 w 1747040"/>
              <a:gd name="connsiteY0" fmla="*/ 582632 h 1758263"/>
              <a:gd name="connsiteX1" fmla="*/ 1434470 w 1747040"/>
              <a:gd name="connsiteY1" fmla="*/ 128981 h 1758263"/>
              <a:gd name="connsiteX2" fmla="*/ 1510483 w 1747040"/>
              <a:gd name="connsiteY2" fmla="*/ 1443804 h 1758263"/>
              <a:gd name="connsiteX3" fmla="*/ 220967 w 1747040"/>
              <a:gd name="connsiteY3" fmla="*/ 1626179 h 1758263"/>
              <a:gd name="connsiteX4" fmla="*/ 178664 w 1747040"/>
              <a:gd name="connsiteY4" fmla="*/ 582632 h 1758263"/>
              <a:gd name="connsiteX0" fmla="*/ 178664 w 1747040"/>
              <a:gd name="connsiteY0" fmla="*/ 582632 h 1722732"/>
              <a:gd name="connsiteX1" fmla="*/ 1434470 w 1747040"/>
              <a:gd name="connsiteY1" fmla="*/ 128981 h 1722732"/>
              <a:gd name="connsiteX2" fmla="*/ 1510483 w 1747040"/>
              <a:gd name="connsiteY2" fmla="*/ 1443804 h 1722732"/>
              <a:gd name="connsiteX3" fmla="*/ 220967 w 1747040"/>
              <a:gd name="connsiteY3" fmla="*/ 1626179 h 1722732"/>
              <a:gd name="connsiteX4" fmla="*/ 178664 w 1747040"/>
              <a:gd name="connsiteY4" fmla="*/ 582632 h 1722732"/>
              <a:gd name="connsiteX0" fmla="*/ 178664 w 1747040"/>
              <a:gd name="connsiteY0" fmla="*/ 582632 h 1722732"/>
              <a:gd name="connsiteX1" fmla="*/ 1434470 w 1747040"/>
              <a:gd name="connsiteY1" fmla="*/ 128981 h 1722732"/>
              <a:gd name="connsiteX2" fmla="*/ 1510483 w 1747040"/>
              <a:gd name="connsiteY2" fmla="*/ 1443804 h 1722732"/>
              <a:gd name="connsiteX3" fmla="*/ 220967 w 1747040"/>
              <a:gd name="connsiteY3" fmla="*/ 1626179 h 1722732"/>
              <a:gd name="connsiteX4" fmla="*/ 178664 w 1747040"/>
              <a:gd name="connsiteY4" fmla="*/ 582632 h 1722732"/>
              <a:gd name="connsiteX0" fmla="*/ 178664 w 1747040"/>
              <a:gd name="connsiteY0" fmla="*/ 582632 h 1737678"/>
              <a:gd name="connsiteX1" fmla="*/ 1434470 w 1747040"/>
              <a:gd name="connsiteY1" fmla="*/ 128981 h 1737678"/>
              <a:gd name="connsiteX2" fmla="*/ 1510483 w 1747040"/>
              <a:gd name="connsiteY2" fmla="*/ 1443804 h 1737678"/>
              <a:gd name="connsiteX3" fmla="*/ 220967 w 1747040"/>
              <a:gd name="connsiteY3" fmla="*/ 1626179 h 1737678"/>
              <a:gd name="connsiteX4" fmla="*/ 178664 w 1747040"/>
              <a:gd name="connsiteY4" fmla="*/ 582632 h 1737678"/>
              <a:gd name="connsiteX0" fmla="*/ 178664 w 1723429"/>
              <a:gd name="connsiteY0" fmla="*/ 582632 h 1737678"/>
              <a:gd name="connsiteX1" fmla="*/ 1434470 w 1723429"/>
              <a:gd name="connsiteY1" fmla="*/ 128981 h 1737678"/>
              <a:gd name="connsiteX2" fmla="*/ 1510483 w 1723429"/>
              <a:gd name="connsiteY2" fmla="*/ 1443804 h 1737678"/>
              <a:gd name="connsiteX3" fmla="*/ 220967 w 1723429"/>
              <a:gd name="connsiteY3" fmla="*/ 1626179 h 1737678"/>
              <a:gd name="connsiteX4" fmla="*/ 178664 w 1723429"/>
              <a:gd name="connsiteY4" fmla="*/ 582632 h 1737678"/>
              <a:gd name="connsiteX0" fmla="*/ 178664 w 1723429"/>
              <a:gd name="connsiteY0" fmla="*/ 582632 h 1764261"/>
              <a:gd name="connsiteX1" fmla="*/ 1434470 w 1723429"/>
              <a:gd name="connsiteY1" fmla="*/ 128981 h 1764261"/>
              <a:gd name="connsiteX2" fmla="*/ 1510483 w 1723429"/>
              <a:gd name="connsiteY2" fmla="*/ 1443804 h 1764261"/>
              <a:gd name="connsiteX3" fmla="*/ 220967 w 1723429"/>
              <a:gd name="connsiteY3" fmla="*/ 1626179 h 1764261"/>
              <a:gd name="connsiteX4" fmla="*/ 178664 w 1723429"/>
              <a:gd name="connsiteY4" fmla="*/ 582632 h 1764261"/>
              <a:gd name="connsiteX0" fmla="*/ 178664 w 1725738"/>
              <a:gd name="connsiteY0" fmla="*/ 582632 h 1764261"/>
              <a:gd name="connsiteX1" fmla="*/ 1434470 w 1725738"/>
              <a:gd name="connsiteY1" fmla="*/ 128981 h 1764261"/>
              <a:gd name="connsiteX2" fmla="*/ 1510483 w 1725738"/>
              <a:gd name="connsiteY2" fmla="*/ 1443804 h 1764261"/>
              <a:gd name="connsiteX3" fmla="*/ 220967 w 1725738"/>
              <a:gd name="connsiteY3" fmla="*/ 1626179 h 1764261"/>
              <a:gd name="connsiteX4" fmla="*/ 178664 w 1725738"/>
              <a:gd name="connsiteY4" fmla="*/ 582632 h 176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738" h="1764261">
                <a:moveTo>
                  <a:pt x="178664" y="582632"/>
                </a:moveTo>
                <a:cubicBezTo>
                  <a:pt x="380915" y="333099"/>
                  <a:pt x="960088" y="-260610"/>
                  <a:pt x="1434470" y="128981"/>
                </a:cubicBezTo>
                <a:cubicBezTo>
                  <a:pt x="1866177" y="590103"/>
                  <a:pt x="1753651" y="1220433"/>
                  <a:pt x="1510483" y="1443804"/>
                </a:cubicBezTo>
                <a:cubicBezTo>
                  <a:pt x="1197093" y="1784276"/>
                  <a:pt x="496910" y="1867106"/>
                  <a:pt x="220967" y="1626179"/>
                </a:cubicBezTo>
                <a:cubicBezTo>
                  <a:pt x="-108767" y="1477141"/>
                  <a:pt x="-23587" y="832165"/>
                  <a:pt x="178664" y="582632"/>
                </a:cubicBezTo>
                <a:close/>
              </a:path>
            </a:pathLst>
          </a:custGeom>
          <a:solidFill>
            <a:srgbClr val="F1FBFD"/>
          </a:solidFill>
          <a:ln>
            <a:noFill/>
          </a:ln>
          <a:effectLst>
            <a:outerShdw blurRad="1270000" sx="156000" sy="156000" algn="ctr" rotWithShape="0">
              <a:srgbClr val="F1FBF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10800000" flipH="1">
            <a:off x="0" y="2991172"/>
            <a:ext cx="6508375" cy="3866827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970758" y="2991173"/>
            <a:ext cx="4537618" cy="2076773"/>
          </a:xfrm>
          <a:custGeom>
            <a:avLst/>
            <a:gdLst>
              <a:gd name="connsiteX0" fmla="*/ 0 w 3376157"/>
              <a:gd name="connsiteY0" fmla="*/ 0 h 2076773"/>
              <a:gd name="connsiteX1" fmla="*/ 3376157 w 3376157"/>
              <a:gd name="connsiteY1" fmla="*/ 0 h 2076773"/>
              <a:gd name="connsiteX2" fmla="*/ 3376157 w 3376157"/>
              <a:gd name="connsiteY2" fmla="*/ 2076773 h 2076773"/>
              <a:gd name="connsiteX3" fmla="*/ 0 w 3376157"/>
              <a:gd name="connsiteY3" fmla="*/ 2076773 h 207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6157" h="2076773">
                <a:moveTo>
                  <a:pt x="0" y="0"/>
                </a:moveTo>
                <a:lnTo>
                  <a:pt x="3376157" y="0"/>
                </a:lnTo>
                <a:lnTo>
                  <a:pt x="3376157" y="2076773"/>
                </a:lnTo>
                <a:lnTo>
                  <a:pt x="0" y="20767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7355401" y="2991173"/>
            <a:ext cx="3391180" cy="2076773"/>
          </a:xfrm>
          <a:custGeom>
            <a:avLst/>
            <a:gdLst>
              <a:gd name="connsiteX0" fmla="*/ 0 w 3376157"/>
              <a:gd name="connsiteY0" fmla="*/ 0 h 2076773"/>
              <a:gd name="connsiteX1" fmla="*/ 3376157 w 3376157"/>
              <a:gd name="connsiteY1" fmla="*/ 0 h 2076773"/>
              <a:gd name="connsiteX2" fmla="*/ 3376157 w 3376157"/>
              <a:gd name="connsiteY2" fmla="*/ 2076773 h 2076773"/>
              <a:gd name="connsiteX3" fmla="*/ 0 w 3376157"/>
              <a:gd name="connsiteY3" fmla="*/ 2076773 h 2076773"/>
              <a:gd name="connsiteX4" fmla="*/ 0 w 3376157"/>
              <a:gd name="connsiteY4" fmla="*/ 0 h 2076773"/>
              <a:gd name="connsiteX0" fmla="*/ 0 w 3376157"/>
              <a:gd name="connsiteY0" fmla="*/ 0 h 2076773"/>
              <a:gd name="connsiteX1" fmla="*/ 886885 w 3376157"/>
              <a:gd name="connsiteY1" fmla="*/ 15263 h 2076773"/>
              <a:gd name="connsiteX2" fmla="*/ 3376157 w 3376157"/>
              <a:gd name="connsiteY2" fmla="*/ 0 h 2076773"/>
              <a:gd name="connsiteX3" fmla="*/ 3376157 w 3376157"/>
              <a:gd name="connsiteY3" fmla="*/ 2076773 h 2076773"/>
              <a:gd name="connsiteX4" fmla="*/ 0 w 3376157"/>
              <a:gd name="connsiteY4" fmla="*/ 2076773 h 2076773"/>
              <a:gd name="connsiteX5" fmla="*/ 0 w 3376157"/>
              <a:gd name="connsiteY5" fmla="*/ 0 h 2076773"/>
              <a:gd name="connsiteX0" fmla="*/ 13660 w 3389817"/>
              <a:gd name="connsiteY0" fmla="*/ 0 h 2076773"/>
              <a:gd name="connsiteX1" fmla="*/ 900545 w 3389817"/>
              <a:gd name="connsiteY1" fmla="*/ 15263 h 2076773"/>
              <a:gd name="connsiteX2" fmla="*/ 3389817 w 3389817"/>
              <a:gd name="connsiteY2" fmla="*/ 0 h 2076773"/>
              <a:gd name="connsiteX3" fmla="*/ 3389817 w 3389817"/>
              <a:gd name="connsiteY3" fmla="*/ 2076773 h 2076773"/>
              <a:gd name="connsiteX4" fmla="*/ 13660 w 3389817"/>
              <a:gd name="connsiteY4" fmla="*/ 2076773 h 2076773"/>
              <a:gd name="connsiteX5" fmla="*/ 0 w 3389817"/>
              <a:gd name="connsiteY5" fmla="*/ 791118 h 2076773"/>
              <a:gd name="connsiteX6" fmla="*/ 13660 w 3389817"/>
              <a:gd name="connsiteY6" fmla="*/ 0 h 2076773"/>
              <a:gd name="connsiteX0" fmla="*/ 0 w 3389817"/>
              <a:gd name="connsiteY0" fmla="*/ 791118 h 2076773"/>
              <a:gd name="connsiteX1" fmla="*/ 900545 w 3389817"/>
              <a:gd name="connsiteY1" fmla="*/ 15263 h 2076773"/>
              <a:gd name="connsiteX2" fmla="*/ 3389817 w 3389817"/>
              <a:gd name="connsiteY2" fmla="*/ 0 h 2076773"/>
              <a:gd name="connsiteX3" fmla="*/ 3389817 w 3389817"/>
              <a:gd name="connsiteY3" fmla="*/ 2076773 h 2076773"/>
              <a:gd name="connsiteX4" fmla="*/ 13660 w 3389817"/>
              <a:gd name="connsiteY4" fmla="*/ 2076773 h 2076773"/>
              <a:gd name="connsiteX5" fmla="*/ 0 w 3389817"/>
              <a:gd name="connsiteY5" fmla="*/ 791118 h 2076773"/>
              <a:gd name="connsiteX0" fmla="*/ 1193 w 3391010"/>
              <a:gd name="connsiteY0" fmla="*/ 791118 h 2076773"/>
              <a:gd name="connsiteX1" fmla="*/ 901738 w 3391010"/>
              <a:gd name="connsiteY1" fmla="*/ 15263 h 2076773"/>
              <a:gd name="connsiteX2" fmla="*/ 3391010 w 3391010"/>
              <a:gd name="connsiteY2" fmla="*/ 0 h 2076773"/>
              <a:gd name="connsiteX3" fmla="*/ 3391010 w 3391010"/>
              <a:gd name="connsiteY3" fmla="*/ 2076773 h 2076773"/>
              <a:gd name="connsiteX4" fmla="*/ 14853 w 3391010"/>
              <a:gd name="connsiteY4" fmla="*/ 2076773 h 2076773"/>
              <a:gd name="connsiteX5" fmla="*/ 1193 w 3391010"/>
              <a:gd name="connsiteY5" fmla="*/ 791118 h 2076773"/>
              <a:gd name="connsiteX0" fmla="*/ 1363 w 3391180"/>
              <a:gd name="connsiteY0" fmla="*/ 791118 h 2076773"/>
              <a:gd name="connsiteX1" fmla="*/ 901908 w 3391180"/>
              <a:gd name="connsiteY1" fmla="*/ 15263 h 2076773"/>
              <a:gd name="connsiteX2" fmla="*/ 3391180 w 3391180"/>
              <a:gd name="connsiteY2" fmla="*/ 0 h 2076773"/>
              <a:gd name="connsiteX3" fmla="*/ 3391180 w 3391180"/>
              <a:gd name="connsiteY3" fmla="*/ 2076773 h 2076773"/>
              <a:gd name="connsiteX4" fmla="*/ 15023 w 3391180"/>
              <a:gd name="connsiteY4" fmla="*/ 2076773 h 2076773"/>
              <a:gd name="connsiteX5" fmla="*/ 1363 w 3391180"/>
              <a:gd name="connsiteY5" fmla="*/ 791118 h 207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1180" h="2076773">
                <a:moveTo>
                  <a:pt x="1363" y="791118"/>
                </a:moveTo>
                <a:cubicBezTo>
                  <a:pt x="-30964" y="393954"/>
                  <a:pt x="518598" y="38353"/>
                  <a:pt x="901908" y="15263"/>
                </a:cubicBezTo>
                <a:lnTo>
                  <a:pt x="3391180" y="0"/>
                </a:lnTo>
                <a:lnTo>
                  <a:pt x="3391180" y="2076773"/>
                </a:lnTo>
                <a:lnTo>
                  <a:pt x="15023" y="2076773"/>
                </a:lnTo>
                <a:lnTo>
                  <a:pt x="1363" y="7911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93365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5452842" y="0"/>
            <a:ext cx="4371361" cy="5617030"/>
          </a:xfrm>
          <a:custGeom>
            <a:avLst/>
            <a:gdLst>
              <a:gd name="connsiteX0" fmla="*/ 7021 w 3722677"/>
              <a:gd name="connsiteY0" fmla="*/ 0 h 4364264"/>
              <a:gd name="connsiteX1" fmla="*/ 3722677 w 3722677"/>
              <a:gd name="connsiteY1" fmla="*/ 0 h 4364264"/>
              <a:gd name="connsiteX2" fmla="*/ 3722677 w 3722677"/>
              <a:gd name="connsiteY2" fmla="*/ 2557533 h 4364264"/>
              <a:gd name="connsiteX3" fmla="*/ 1915946 w 3722677"/>
              <a:gd name="connsiteY3" fmla="*/ 4364264 h 4364264"/>
              <a:gd name="connsiteX4" fmla="*/ 0 w 3722677"/>
              <a:gd name="connsiteY4" fmla="*/ 4364264 h 4364264"/>
              <a:gd name="connsiteX5" fmla="*/ 0 w 3722677"/>
              <a:gd name="connsiteY5" fmla="*/ 4359729 h 4364264"/>
              <a:gd name="connsiteX6" fmla="*/ 7021 w 3722677"/>
              <a:gd name="connsiteY6" fmla="*/ 4359729 h 436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2677" h="4364264">
                <a:moveTo>
                  <a:pt x="7021" y="0"/>
                </a:moveTo>
                <a:lnTo>
                  <a:pt x="3722677" y="0"/>
                </a:lnTo>
                <a:lnTo>
                  <a:pt x="3722677" y="2557533"/>
                </a:lnTo>
                <a:cubicBezTo>
                  <a:pt x="3722677" y="3555363"/>
                  <a:pt x="2913776" y="4364264"/>
                  <a:pt x="1915946" y="4364264"/>
                </a:cubicBezTo>
                <a:lnTo>
                  <a:pt x="0" y="4364264"/>
                </a:lnTo>
                <a:lnTo>
                  <a:pt x="0" y="4359729"/>
                </a:lnTo>
                <a:lnTo>
                  <a:pt x="7021" y="43597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2718753" y="0"/>
            <a:ext cx="2747737" cy="561703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0 h 6858000"/>
              <a:gd name="connsiteX1" fmla="*/ 4681431 w 12192000"/>
              <a:gd name="connsiteY1" fmla="*/ 7125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85121 w 12277121"/>
              <a:gd name="connsiteY0" fmla="*/ 0 h 6858000"/>
              <a:gd name="connsiteX1" fmla="*/ 4766552 w 12277121"/>
              <a:gd name="connsiteY1" fmla="*/ 7125 h 6858000"/>
              <a:gd name="connsiteX2" fmla="*/ 12277121 w 12277121"/>
              <a:gd name="connsiteY2" fmla="*/ 0 h 6858000"/>
              <a:gd name="connsiteX3" fmla="*/ 12277121 w 12277121"/>
              <a:gd name="connsiteY3" fmla="*/ 6858000 h 6858000"/>
              <a:gd name="connsiteX4" fmla="*/ 85121 w 12277121"/>
              <a:gd name="connsiteY4" fmla="*/ 6858000 h 6858000"/>
              <a:gd name="connsiteX5" fmla="*/ 0 w 12277121"/>
              <a:gd name="connsiteY5" fmla="*/ 1713428 h 6858000"/>
              <a:gd name="connsiteX6" fmla="*/ 85121 w 12277121"/>
              <a:gd name="connsiteY6" fmla="*/ 0 h 6858000"/>
              <a:gd name="connsiteX0" fmla="*/ 0 w 12277121"/>
              <a:gd name="connsiteY0" fmla="*/ 1713428 h 6858000"/>
              <a:gd name="connsiteX1" fmla="*/ 4766552 w 12277121"/>
              <a:gd name="connsiteY1" fmla="*/ 7125 h 6858000"/>
              <a:gd name="connsiteX2" fmla="*/ 12277121 w 12277121"/>
              <a:gd name="connsiteY2" fmla="*/ 0 h 6858000"/>
              <a:gd name="connsiteX3" fmla="*/ 12277121 w 12277121"/>
              <a:gd name="connsiteY3" fmla="*/ 6858000 h 6858000"/>
              <a:gd name="connsiteX4" fmla="*/ 85121 w 12277121"/>
              <a:gd name="connsiteY4" fmla="*/ 6858000 h 6858000"/>
              <a:gd name="connsiteX5" fmla="*/ 0 w 12277121"/>
              <a:gd name="connsiteY5" fmla="*/ 1713428 h 6858000"/>
              <a:gd name="connsiteX0" fmla="*/ 0 w 12277121"/>
              <a:gd name="connsiteY0" fmla="*/ 1713428 h 6858000"/>
              <a:gd name="connsiteX1" fmla="*/ 4766552 w 12277121"/>
              <a:gd name="connsiteY1" fmla="*/ 7125 h 6858000"/>
              <a:gd name="connsiteX2" fmla="*/ 12277121 w 12277121"/>
              <a:gd name="connsiteY2" fmla="*/ 0 h 6858000"/>
              <a:gd name="connsiteX3" fmla="*/ 12277121 w 12277121"/>
              <a:gd name="connsiteY3" fmla="*/ 6858000 h 6858000"/>
              <a:gd name="connsiteX4" fmla="*/ 85121 w 12277121"/>
              <a:gd name="connsiteY4" fmla="*/ 6858000 h 6858000"/>
              <a:gd name="connsiteX5" fmla="*/ 0 w 12277121"/>
              <a:gd name="connsiteY5" fmla="*/ 1713428 h 6858000"/>
              <a:gd name="connsiteX0" fmla="*/ 0 w 12277121"/>
              <a:gd name="connsiteY0" fmla="*/ 1713428 h 6858000"/>
              <a:gd name="connsiteX1" fmla="*/ 4766552 w 12277121"/>
              <a:gd name="connsiteY1" fmla="*/ 7125 h 6858000"/>
              <a:gd name="connsiteX2" fmla="*/ 12277121 w 12277121"/>
              <a:gd name="connsiteY2" fmla="*/ 0 h 6858000"/>
              <a:gd name="connsiteX3" fmla="*/ 12277121 w 12277121"/>
              <a:gd name="connsiteY3" fmla="*/ 6858000 h 6858000"/>
              <a:gd name="connsiteX4" fmla="*/ 85121 w 12277121"/>
              <a:gd name="connsiteY4" fmla="*/ 6858000 h 6858000"/>
              <a:gd name="connsiteX5" fmla="*/ 0 w 12277121"/>
              <a:gd name="connsiteY5" fmla="*/ 1713428 h 6858000"/>
              <a:gd name="connsiteX0" fmla="*/ 0 w 12277121"/>
              <a:gd name="connsiteY0" fmla="*/ 1713428 h 6858000"/>
              <a:gd name="connsiteX1" fmla="*/ 8155755 w 12277121"/>
              <a:gd name="connsiteY1" fmla="*/ 7125 h 6858000"/>
              <a:gd name="connsiteX2" fmla="*/ 12277121 w 12277121"/>
              <a:gd name="connsiteY2" fmla="*/ 0 h 6858000"/>
              <a:gd name="connsiteX3" fmla="*/ 12277121 w 12277121"/>
              <a:gd name="connsiteY3" fmla="*/ 6858000 h 6858000"/>
              <a:gd name="connsiteX4" fmla="*/ 85121 w 12277121"/>
              <a:gd name="connsiteY4" fmla="*/ 6858000 h 6858000"/>
              <a:gd name="connsiteX5" fmla="*/ 0 w 12277121"/>
              <a:gd name="connsiteY5" fmla="*/ 1713428 h 6858000"/>
              <a:gd name="connsiteX0" fmla="*/ 0 w 12277121"/>
              <a:gd name="connsiteY0" fmla="*/ 2415544 h 6858000"/>
              <a:gd name="connsiteX1" fmla="*/ 8155755 w 12277121"/>
              <a:gd name="connsiteY1" fmla="*/ 7125 h 6858000"/>
              <a:gd name="connsiteX2" fmla="*/ 12277121 w 12277121"/>
              <a:gd name="connsiteY2" fmla="*/ 0 h 6858000"/>
              <a:gd name="connsiteX3" fmla="*/ 12277121 w 12277121"/>
              <a:gd name="connsiteY3" fmla="*/ 6858000 h 6858000"/>
              <a:gd name="connsiteX4" fmla="*/ 85121 w 12277121"/>
              <a:gd name="connsiteY4" fmla="*/ 6858000 h 6858000"/>
              <a:gd name="connsiteX5" fmla="*/ 0 w 12277121"/>
              <a:gd name="connsiteY5" fmla="*/ 24155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77121" h="6858000">
                <a:moveTo>
                  <a:pt x="0" y="2415544"/>
                </a:moveTo>
                <a:cubicBezTo>
                  <a:pt x="56745" y="529630"/>
                  <a:pt x="4779447" y="66995"/>
                  <a:pt x="8155755" y="7125"/>
                </a:cubicBezTo>
                <a:lnTo>
                  <a:pt x="12277121" y="0"/>
                </a:lnTo>
                <a:lnTo>
                  <a:pt x="12277121" y="6858000"/>
                </a:lnTo>
                <a:lnTo>
                  <a:pt x="85121" y="6858000"/>
                </a:lnTo>
                <a:lnTo>
                  <a:pt x="0" y="24155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3748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61725"/>
            <a:ext cx="12192000" cy="32194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2628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04874" y="1639887"/>
            <a:ext cx="2595329" cy="34004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500437" y="1639887"/>
            <a:ext cx="2595329" cy="3400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096233" y="1639887"/>
            <a:ext cx="2595329" cy="34004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7786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7734299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93159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764696" y="0"/>
            <a:ext cx="6427304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68633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2843213" y="0"/>
            <a:ext cx="9348787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843213" cy="6858000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9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03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4" r:id="rId23"/>
    <p:sldLayoutId id="2147483676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ba.bloombergadria.com/ekonomija/adria/27540/u-deset-godina-hrvatski-bdp-porastao-39-posto/news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zs.hr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www.tradingeconomics.com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data.worldbank.org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ec.europa.eu/eurostat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.worldbank.org/indicator/NY.GDP.MKTP.CD?locations=HR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dzs.hr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ec.europa.eu/eurostat" TargetMode="Externa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hyperlink" Target="https://vijesti.hrt.hr/eu/nezaposlenost-u-eurozoni-stagnirala-u-svibnju-u-hrvatskoj-blago-smanjena-11640134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hyperlink" Target="https://www.teb.hr/novosti/2023/zaposlenost-i-nezaposlenost-u-hrvatskoj-zemljama-eu-a-i-europodrucju-pocetkom-2023/" TargetMode="Externa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help/publisher/182222309230722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faq.whatsapp.com/5059120540855664?helpref=faq_conten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zs.hr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ec.europa.eu/eurostat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frontex.europa.eu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iom.int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unhcr.org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o.int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osce.org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defense.go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www.dw.com/hr/je-li-globalno-zagrijavanje-prirodna-pojava/a-58115759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reporterslab.org/category/fact-checking/" TargetMode="Externa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pcc.ch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pcc.ch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scholar.google.com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pubmed.ncbi.nlm.nih.gov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eporterslab.org/category/fact-checking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www.antenazadar.hr/clanak/2023/03/nezaposlenost-u-hrvatskoj-na-godisnjoj-razini-pala-gotovo-10/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zs.hr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www.ilo.org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data.worldbank.org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ec.europa.eu/eurostat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eporterslab.org/category/fact-checking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dex.hr/vijesti/clanak/sire-se-cudne-teorije-o-novoj-5g-mrezi-trebamo-li-se-bojati-njenog-zracenja/2055373.aspx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hyperlink" Target="https://pubmed.ncbi.nlm.nih.gov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www.snopes.com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www.factcheck.org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icnirp.org/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866000"/>
            <a:ext cx="12192000" cy="5991999"/>
          </a:xfrm>
          <a:prstGeom prst="rect">
            <a:avLst/>
          </a:prstGeom>
          <a:solidFill>
            <a:srgbClr val="354659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5711" y="1710138"/>
            <a:ext cx="7222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EkonInfoChecker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-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Uspostava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novog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,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neovisnog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provjeravatelja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informacija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na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Ekonomskom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fakultetu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u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Rijeci</a:t>
            </a:r>
            <a:endParaRPr lang="en-US" sz="2400" spc="180" dirty="0">
              <a:solidFill>
                <a:srgbClr val="354659"/>
              </a:solidFill>
              <a:latin typeface="Avenir Next LT Pro" panose="020B0504020202020204" pitchFamily="34" charset="0"/>
              <a:ea typeface="Montserrat Alternates" charset="0"/>
              <a:cs typeface="Montserrat Alternate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91" y="2641336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0020" y="5943600"/>
            <a:ext cx="9545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252000"/>
            <a:ext cx="2348215" cy="61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635" y="252000"/>
            <a:ext cx="2570396" cy="61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990" y="58396"/>
            <a:ext cx="1034017" cy="10127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4071" y="252000"/>
            <a:ext cx="2133705" cy="61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ED378B-D6AE-40A7-8B30-6884C91BE8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91" y="4399776"/>
            <a:ext cx="2199155" cy="7498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EF0388-296B-4E0D-9BF5-2A8433E07D7E}"/>
              </a:ext>
            </a:extLst>
          </p:cNvPr>
          <p:cNvSpPr txBox="1"/>
          <p:nvPr/>
        </p:nvSpPr>
        <p:spPr>
          <a:xfrm>
            <a:off x="3855711" y="3068175"/>
            <a:ext cx="7908292" cy="2405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RAZVOJ KOMPETENCIJA U FACT-CHECKINGU: </a:t>
            </a:r>
            <a:r>
              <a:rPr lang="en-US" sz="2800" b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hr-HR" sz="28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TEMELJA DO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b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NAPREDNIH </a:t>
            </a:r>
            <a:r>
              <a:rPr lang="hr-HR" sz="28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PRISTUPA</a:t>
            </a:r>
            <a:endParaRPr lang="en-US" sz="2800" b="1" dirty="0">
              <a:solidFill>
                <a:srgbClr val="2F549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b="1" dirty="0">
              <a:solidFill>
                <a:srgbClr val="2F549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Predavač</a:t>
            </a:r>
            <a:r>
              <a:rPr lang="en-US" sz="24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Bojana Borić, </a:t>
            </a:r>
            <a:r>
              <a:rPr lang="en-US" sz="2400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dipl.ing.met</a:t>
            </a:r>
            <a:r>
              <a:rPr lang="en-US" sz="24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univ.spec.oecoing</a:t>
            </a:r>
            <a:r>
              <a:rPr lang="en-US" sz="24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PMP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i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i="1" dirty="0" err="1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srpnja</a:t>
            </a:r>
            <a:r>
              <a:rPr lang="en-US" i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2024.</a:t>
            </a:r>
            <a:endParaRPr lang="hr-HR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01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6516A8-0A96-476E-A34F-CEE9703B9AFF}"/>
              </a:ext>
            </a:extLst>
          </p:cNvPr>
          <p:cNvSpPr txBox="1"/>
          <p:nvPr/>
        </p:nvSpPr>
        <p:spPr>
          <a:xfrm>
            <a:off x="607882" y="1559038"/>
            <a:ext cx="107132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-u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vlastit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odjel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provjere činjenica: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York Times,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Washington Post,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Press, National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Radio, USA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CNN, Fox, MSNBC.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Globalno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iše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pola organizacija su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nenovinarske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nevladine organizacije ili sastavnice sveučilišta, a ne dio postojećih medijskih organizacija.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Učestale su i </a:t>
            </a:r>
            <a:r>
              <a:rPr lang="hr-H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hr-H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hoc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varijante medijskih organizacija prilikom i za vrijeme trajanja velikih političkih događaja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2499D0-A379-468F-A524-0CA96638A286}"/>
              </a:ext>
            </a:extLst>
          </p:cNvPr>
          <p:cNvSpPr txBox="1"/>
          <p:nvPr/>
        </p:nvSpPr>
        <p:spPr>
          <a:xfrm>
            <a:off x="607882" y="3501459"/>
            <a:ext cx="10713260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ećina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organizacija fokusirana je na istraživanje tvrdnji političara, ali postoje i oni koji su fokusirani gotovo isključivo na medije (primjerice ukrajinski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StopFake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britanski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finski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Faktabaari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sjevernoirski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FactCheckNI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makedonski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Vistinomer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6AB10-3613-4E34-BF5E-10732AFCE6A6}"/>
              </a:ext>
            </a:extLst>
          </p:cNvPr>
          <p:cNvSpPr txBox="1"/>
          <p:nvPr/>
        </p:nvSpPr>
        <p:spPr>
          <a:xfrm>
            <a:off x="607882" y="4621736"/>
            <a:ext cx="11042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ekoliko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organizacija za provjeru znanstvenih informacija (poput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sveučilišta California ili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Détecteur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Rumeurs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iz Montreala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494437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D1708C-6643-4249-9BBA-1A5E7843E1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965" y="1250888"/>
            <a:ext cx="5187235" cy="42633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6831D2-4DB4-48B4-8702-D76DD3756E1F}"/>
              </a:ext>
            </a:extLst>
          </p:cNvPr>
          <p:cNvSpPr txBox="1"/>
          <p:nvPr/>
        </p:nvSpPr>
        <p:spPr>
          <a:xfrm>
            <a:off x="6858001" y="1912746"/>
            <a:ext cx="50101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Primjer</a:t>
            </a:r>
            <a:r>
              <a:rPr lang="en-US" dirty="0"/>
              <a:t>: </a:t>
            </a:r>
            <a:r>
              <a:rPr lang="en-US" b="1" dirty="0"/>
              <a:t>BDP u </a:t>
            </a:r>
            <a:r>
              <a:rPr lang="en-US" b="1" dirty="0" err="1"/>
              <a:t>Hrvatskoj</a:t>
            </a:r>
            <a:r>
              <a:rPr lang="en-US" b="1" dirty="0"/>
              <a:t> u 10 </a:t>
            </a:r>
            <a:r>
              <a:rPr lang="en-US" b="1" dirty="0" err="1"/>
              <a:t>godina</a:t>
            </a:r>
            <a:r>
              <a:rPr lang="en-US" b="1" dirty="0"/>
              <a:t> </a:t>
            </a:r>
            <a:r>
              <a:rPr lang="en-US" b="1" dirty="0" err="1"/>
              <a:t>porastao</a:t>
            </a:r>
            <a:r>
              <a:rPr lang="en-US" b="1" dirty="0"/>
              <a:t> 39%</a:t>
            </a:r>
          </a:p>
          <a:p>
            <a:endParaRPr lang="en-US" dirty="0"/>
          </a:p>
          <a:p>
            <a:r>
              <a:rPr lang="en-US" dirty="0">
                <a:hlinkClick r:id="rId9"/>
              </a:rPr>
              <a:t>https://ba.bloombergadria.com/ekonomija/adria/27540/u-deset-godina-hrvatski-bdp-porastao-39-posto/news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15519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AA98E6-D06C-4207-82DA-C51CB2FE71BB}"/>
              </a:ext>
            </a:extLst>
          </p:cNvPr>
          <p:cNvSpPr txBox="1"/>
          <p:nvPr/>
        </p:nvSpPr>
        <p:spPr>
          <a:xfrm>
            <a:off x="698708" y="1460026"/>
            <a:ext cx="998429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Koraci za provjeru činjenica: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Identifikacija izvora informacije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Prvo, utvrdit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izvor tvrdnje. Provjerite je li to renomirani medij, službeni izvještaj, politička izjava ili drugi izvor.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Primjer: Tvrdnja je iznesena u članku na popularnom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regionalnom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ekonomskom portalu.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Pretraživanje pouzdanih izvora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Koristit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renomirane izvore podataka za provjeru tvrdnje.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Relevantni izvori: Državni zavod za statistiku (DZS), Eurostat, Svjetska banka.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4BAD59-84CA-4CA4-8FBA-D30A43748153}"/>
              </a:ext>
            </a:extLst>
          </p:cNvPr>
          <p:cNvSpPr txBox="1"/>
          <p:nvPr/>
        </p:nvSpPr>
        <p:spPr>
          <a:xfrm>
            <a:off x="698475" y="4049083"/>
            <a:ext cx="9984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Pretraživanje: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stranic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Državnog zavoda za statistiku (DZS) i izvještaj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BDP-u Hrvatske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zadnjih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godina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stranic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Eurostata i pretražit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podatke o BDP-u Hrvatske.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stranic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Svjetske banke.</a:t>
            </a:r>
          </a:p>
        </p:txBody>
      </p:sp>
    </p:spTree>
    <p:extLst>
      <p:ext uri="{BB962C8B-B14F-4D97-AF65-F5344CB8AC3E}">
        <p14:creationId xmlns:p14="http://schemas.microsoft.com/office/powerpoint/2010/main" val="134176818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AC4C5D-F542-4A5D-BE92-11F84F8F2AAF}"/>
              </a:ext>
            </a:extLst>
          </p:cNvPr>
          <p:cNvSpPr txBox="1"/>
          <p:nvPr/>
        </p:nvSpPr>
        <p:spPr>
          <a:xfrm>
            <a:off x="810505" y="2140349"/>
            <a:ext cx="104831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Korištenje alata za provjeru činjenica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Koristit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platforme za provjeru činjenica ako su dostupni za ekonomsku analizu.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Primjeri: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Trading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World Bank Data.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Pretraživanje: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Posjetit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Trading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pretražit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"Croatia GDP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rate".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Posjetit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Svjetsku banku i potražit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podatke o rastu BDP-a Hrvatske.</a:t>
            </a:r>
          </a:p>
        </p:txBody>
      </p:sp>
    </p:spTree>
    <p:extLst>
      <p:ext uri="{BB962C8B-B14F-4D97-AF65-F5344CB8AC3E}">
        <p14:creationId xmlns:p14="http://schemas.microsoft.com/office/powerpoint/2010/main" val="9924389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489527-79E8-4894-B637-F8FA1DD416F4}"/>
              </a:ext>
            </a:extLst>
          </p:cNvPr>
          <p:cNvSpPr txBox="1"/>
          <p:nvPr/>
        </p:nvSpPr>
        <p:spPr>
          <a:xfrm>
            <a:off x="810505" y="1557118"/>
            <a:ext cx="101714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Analiza podataka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Pregleda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usporedit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podatke iz različitih izvora kako bi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utvrdil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točnost tvrdnje.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Koristit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dostupne alate za vizualizaciju podataka (grafovi, tablice) za bolju analizu.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9068EF-44DF-4BED-BE17-536C8A3D79FE}"/>
              </a:ext>
            </a:extLst>
          </p:cNvPr>
          <p:cNvSpPr txBox="1"/>
          <p:nvPr/>
        </p:nvSpPr>
        <p:spPr>
          <a:xfrm>
            <a:off x="810505" y="2877332"/>
            <a:ext cx="107713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Preporučeni alati i izvori za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ekonomskih izjava: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Državni zavod za statistiku (DZS):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www.dzs.hr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Eurostat: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ec.europa.eu/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eurostat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Svjetska banka (World Bank):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data.worldbank.org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Trading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www.tradingeconomics.com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0491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306FA2-6216-48B1-8185-943CE29EDEB9}"/>
              </a:ext>
            </a:extLst>
          </p:cNvPr>
          <p:cNvSpPr txBox="1"/>
          <p:nvPr/>
        </p:nvSpPr>
        <p:spPr>
          <a:xfrm>
            <a:off x="574850" y="1230935"/>
            <a:ext cx="108310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Rezultati provjere: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Državni zavod za statistiku (DZS):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Prema DZS-u, nominalni BDP Hrvatske za 2012. godinu iznosio je otprilike 45.6 milijardi EUR, dok je za 2022. godinu iznosio otprilike 63.5 milijardi EUR.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Eurostat: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Eurostat također pokazuje slične podatke, potvrđujući da je rast BDP-a Hrvatske.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Svjetska banka: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Podaci Svjetske banke također pokazuju da rast BDP-a Hrvatske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razdoblje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2012. do 2022.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temelju podataka iz DZS-a, Eurostata i Svjetske banke, tvrdnja da je BDP Hrvatske porastao za 39% u posljednjih deset godina je točna.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Rast nominalnog BDP-a iznosi otprilike 39.25% za razdoblje od 2012. do 2022. godine.</a:t>
            </a:r>
          </a:p>
        </p:txBody>
      </p:sp>
    </p:spTree>
    <p:extLst>
      <p:ext uri="{BB962C8B-B14F-4D97-AF65-F5344CB8AC3E}">
        <p14:creationId xmlns:p14="http://schemas.microsoft.com/office/powerpoint/2010/main" val="253342442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9B3E22-0BA2-406F-9473-7BA4F68BB435}"/>
              </a:ext>
            </a:extLst>
          </p:cNvPr>
          <p:cNvSpPr txBox="1"/>
          <p:nvPr/>
        </p:nvSpPr>
        <p:spPr>
          <a:xfrm>
            <a:off x="-107322" y="1199160"/>
            <a:ext cx="10934979" cy="636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800"/>
              </a:spcBef>
            </a:pPr>
            <a:r>
              <a:rPr lang="hr-HR" sz="2400" b="1" i="1" dirty="0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Identifikacija i provjera ključnih ekonomskih pokazatelja i statističkih podataka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5A5F2B-7982-4EA4-B0D2-51C5642EE668}"/>
              </a:ext>
            </a:extLst>
          </p:cNvPr>
          <p:cNvSpPr txBox="1"/>
          <p:nvPr/>
        </p:nvSpPr>
        <p:spPr>
          <a:xfrm>
            <a:off x="386163" y="1641655"/>
            <a:ext cx="10934979" cy="3838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Ključni ekonomski pokazatelji uključuju: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Bruto domaći proizvod (BDP)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Ukupna vrijednost svih finalnih roba i usluga proizvedenih unutar granica zemlje u određenom vremenskom razdoblju.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Stopa inflacije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Mjera promjene prosječne razine cijena roba i usluga tijekom vremena.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Stopa nezaposlenosti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Postotak radne snage koja je nezaposlena i aktivno traži posao.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Rast proizvodnje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Promjena proizvodne aktivnosti u sektorima kao što su industrija, građevinarstvo i usluge.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Bilanca plaćanja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Zapis svih ekonomskih transakcija između rezidenata zemlje i ostatka svijeta.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Državni dug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Ukupni iznos duga koji je vlada zemlje akumulirala.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Trgovinska bilanca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Razlika između vrijednosti izvoza i uvoza zemlje.</a:t>
            </a:r>
          </a:p>
        </p:txBody>
      </p:sp>
    </p:spTree>
    <p:extLst>
      <p:ext uri="{BB962C8B-B14F-4D97-AF65-F5344CB8AC3E}">
        <p14:creationId xmlns:p14="http://schemas.microsoft.com/office/powerpoint/2010/main" val="323280649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9B3E22-0BA2-406F-9473-7BA4F68BB435}"/>
              </a:ext>
            </a:extLst>
          </p:cNvPr>
          <p:cNvSpPr txBox="1"/>
          <p:nvPr/>
        </p:nvSpPr>
        <p:spPr>
          <a:xfrm>
            <a:off x="0" y="1408917"/>
            <a:ext cx="10934979" cy="636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800"/>
              </a:spcBef>
            </a:pPr>
            <a:r>
              <a:rPr lang="hr-HR" sz="2400" b="1" i="1" dirty="0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Identifikacija i provjera ključnih ekonomskih pokazatelja i statističkih podataka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C4985E-CD11-4C0F-BE18-1D31AF82070B}"/>
              </a:ext>
            </a:extLst>
          </p:cNvPr>
          <p:cNvSpPr txBox="1"/>
          <p:nvPr/>
        </p:nvSpPr>
        <p:spPr>
          <a:xfrm>
            <a:off x="399010" y="2080709"/>
            <a:ext cx="107400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ažan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proces za analizu ekonomskog stanja zemlje ili regije.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Ključni ekonomski pokazatelji uključuju različite vrste statistika koje pružaju uvid u zdravlje gospodarstva.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A1499F-D803-401B-8D25-71A0114D6B9A}"/>
              </a:ext>
            </a:extLst>
          </p:cNvPr>
          <p:cNvSpPr txBox="1"/>
          <p:nvPr/>
        </p:nvSpPr>
        <p:spPr>
          <a:xfrm>
            <a:off x="399010" y="3266722"/>
            <a:ext cx="10407056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provedbi statističkih poslovnih procesa središnje mjesto zauzima statističko istraživanje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bilo koji sveobuhvatni skup aktivnosti dizajniran za potrebe prikupljanja podataka. </a:t>
            </a:r>
          </a:p>
        </p:txBody>
      </p:sp>
    </p:spTree>
    <p:extLst>
      <p:ext uri="{BB962C8B-B14F-4D97-AF65-F5344CB8AC3E}">
        <p14:creationId xmlns:p14="http://schemas.microsoft.com/office/powerpoint/2010/main" val="238819016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08666C5-AD18-4E76-8012-A8DE59007F8A}"/>
              </a:ext>
            </a:extLst>
          </p:cNvPr>
          <p:cNvSpPr txBox="1"/>
          <p:nvPr/>
        </p:nvSpPr>
        <p:spPr>
          <a:xfrm>
            <a:off x="574850" y="1447997"/>
            <a:ext cx="1040705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Bruto domaći proizvod (BDP)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Mjeri ukupnu vrijednost proizvedenih dobara i usluga u zemlji tijekom određenog razdoblja.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Izvori: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Nacionalni statistički uredi, Međunarodni monetarni fond (MMF), Svjetska banka.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Stopa nezaposlenosti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Postotak radno sposobnog stanovništva koje je nezaposleno i aktivno traži posao.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Izvori: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Nacionalni zavodi za statistiku, Organizacija za ekonomsku suradnju i razvoj (OECD).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Inflacija (indeks potrošačkih cijena - IPC)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Mjeri promjenu cijena potrošačkih dobara i usluga tijekom vremena.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Izvori: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Nacionalni statistički uredi, Svjetska banka, MMF.</a:t>
            </a:r>
          </a:p>
        </p:txBody>
      </p:sp>
    </p:spTree>
    <p:extLst>
      <p:ext uri="{BB962C8B-B14F-4D97-AF65-F5344CB8AC3E}">
        <p14:creationId xmlns:p14="http://schemas.microsoft.com/office/powerpoint/2010/main" val="61606589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3951A3-A07E-4186-AF36-47260D366744}"/>
              </a:ext>
            </a:extLst>
          </p:cNvPr>
          <p:cNvSpPr txBox="1"/>
          <p:nvPr/>
        </p:nvSpPr>
        <p:spPr>
          <a:xfrm>
            <a:off x="448886" y="1586497"/>
            <a:ext cx="1027453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Trgovinski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bilans</a:t>
            </a:r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Razlika između vrijednosti izvoza i uvoza dobara i usluga.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Izvori: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Nacionalni statistički uredi, Svjetska trgovinska organizacija (WTO).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Javni dug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Ukupna vrijednost duga koji je država preuzela.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Izvori: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Nacionalni zavodi za statistiku, MMF, Svjetska banka.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Kamate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Stopa koju središnje banke naplaćuju na kredite komercijalnim bankama.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Izvori: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Centralne banke, MMF.</a:t>
            </a:r>
          </a:p>
        </p:txBody>
      </p:sp>
    </p:spTree>
    <p:extLst>
      <p:ext uri="{BB962C8B-B14F-4D97-AF65-F5344CB8AC3E}">
        <p14:creationId xmlns:p14="http://schemas.microsoft.com/office/powerpoint/2010/main" val="12320502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48AC6C-138E-4750-B45F-1F5EE5ABB2E0}"/>
              </a:ext>
            </a:extLst>
          </p:cNvPr>
          <p:cNvSpPr txBox="1"/>
          <p:nvPr/>
        </p:nvSpPr>
        <p:spPr>
          <a:xfrm>
            <a:off x="574850" y="2140495"/>
            <a:ext cx="1068058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Indeks industrijske proizvodnje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Mjeri proizvodnju u industrijskom sektoru (proizvodnja, rudarstvo, komunalne usluge).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Izvori: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Nacionalni zavodi za statistiku, OECD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Economic Co-operation and Development)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Stopa zaposlenosti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Postotak radno sposobnog stanovništva koje je zaposleno.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Izvori: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Nacionalni zavodi za statistiku, ILO (Međunarodna organizacija rada).</a:t>
            </a:r>
          </a:p>
        </p:txBody>
      </p:sp>
    </p:spTree>
    <p:extLst>
      <p:ext uri="{BB962C8B-B14F-4D97-AF65-F5344CB8AC3E}">
        <p14:creationId xmlns:p14="http://schemas.microsoft.com/office/powerpoint/2010/main" val="275115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1C47B3-487B-4D8B-9ED9-F8098C6D8BC8}"/>
              </a:ext>
            </a:extLst>
          </p:cNvPr>
          <p:cNvSpPr txBox="1"/>
          <p:nvPr/>
        </p:nvSpPr>
        <p:spPr>
          <a:xfrm>
            <a:off x="574850" y="1510591"/>
            <a:ext cx="10682557" cy="2241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Komisija Europske unije prepoznala je problematiku lažnih vijesti, te izradila okvir prema kojem se unaprjeđuju sve institucije Europske unije radi realiziranja plana borbe protiv lažnih vijesti.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siječnju 2018. Europska komisija osnovala je skupinu stručnjaka na visokoj razini (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Expert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Group "HLEG") za savjetovanje o inicijativama za suzbijanje lažnih vijesti i dezinformacija koje se šire putem interneta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Glavni rezultat HLEG-a bilo je izvješće osmišljeno za pregled najboljih praksi i temeljnih načela, te prikladnih odgovora koji proizlaze iz takvih načela (ec.europa.eu).</a:t>
            </a:r>
          </a:p>
        </p:txBody>
      </p:sp>
    </p:spTree>
    <p:extLst>
      <p:ext uri="{BB962C8B-B14F-4D97-AF65-F5344CB8AC3E}">
        <p14:creationId xmlns:p14="http://schemas.microsoft.com/office/powerpoint/2010/main" val="27970909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0C500C-3881-4A32-AAAA-4721628ACCC2}"/>
              </a:ext>
            </a:extLst>
          </p:cNvPr>
          <p:cNvSpPr txBox="1"/>
          <p:nvPr/>
        </p:nvSpPr>
        <p:spPr>
          <a:xfrm>
            <a:off x="574850" y="2140495"/>
            <a:ext cx="108800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Provjera i analiza podataka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Pouzdanost izvora: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Uvijek je važno koristiti pouzdane i priznate izvore podataka. Nacionalni statistički uredi i međunarodne organizacije (kao što su MMF, Svjetska banka, OECD) pružaju provjerene i relevantne podatke.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Aktualnost podataka: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Koristit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najnovije dostupne podatke kako bi analiza bila relevantna.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Uporedivost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podataka: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Osigura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su podaci usporedivi među različitim razdobljima i regijama.</a:t>
            </a:r>
          </a:p>
        </p:txBody>
      </p:sp>
    </p:spTree>
    <p:extLst>
      <p:ext uri="{BB962C8B-B14F-4D97-AF65-F5344CB8AC3E}">
        <p14:creationId xmlns:p14="http://schemas.microsoft.com/office/powerpoint/2010/main" val="262079296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B99B3F-831E-47A9-81E8-B05844550AFC}"/>
              </a:ext>
            </a:extLst>
          </p:cNvPr>
          <p:cNvSpPr txBox="1"/>
          <p:nvPr/>
        </p:nvSpPr>
        <p:spPr>
          <a:xfrm>
            <a:off x="810504" y="2001995"/>
            <a:ext cx="106385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Metode analize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Deskriptivna statistika: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Sumiranje osnovnih značajki podataka, poput prosjeka, medijana, raspona.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Regresijska analiza: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Istraživanje odnosa između različitih ekonomskih pokazatelja.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Vizualizacija podataka: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Grafovi i dijagrami (npr. linijski grafovi, bar grafovi) za bolju ilustraciju podataka.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Kombinacija ovih metoda omogućava dubinsku analizu ekonomskih pokazatelja, pružajući vrijedne uvide u stanje i trendove u gospodarstvu.</a:t>
            </a:r>
          </a:p>
        </p:txBody>
      </p:sp>
    </p:spTree>
    <p:extLst>
      <p:ext uri="{BB962C8B-B14F-4D97-AF65-F5344CB8AC3E}">
        <p14:creationId xmlns:p14="http://schemas.microsoft.com/office/powerpoint/2010/main" val="1694981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255ABF-2480-4A88-8FFD-3AC695BC6C05}"/>
              </a:ext>
            </a:extLst>
          </p:cNvPr>
          <p:cNvSpPr txBox="1"/>
          <p:nvPr/>
        </p:nvSpPr>
        <p:spPr>
          <a:xfrm>
            <a:off x="284565" y="1082664"/>
            <a:ext cx="10891436" cy="402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bi se provjerili ekonomski pokazatelji, koristimo sljedeće korake: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Izvori podataka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Pouzdani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izvor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podataka kao što su središnje banke, državne statističke agencije, međunarodne organizacije (IMF, World Bank, Eurostat) i renomirane istraživačke institucije.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Križna provjera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Provjerit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podatke iz više izvora kako bi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osigural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njihov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točnost i konzistentnost.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Vrijeme objave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Pazit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vrijeme kada su podaci objavljeni jer neki ekonomski pokazatelji mogu biti revidirani nakon prve objave.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Metodologija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Razumijevanje metodologije koja stoji iza prikupljanja i obrade podataka je ključno za pravilno tumačenje pokazatelja.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Kontekstualizacija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Usporedba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povijesnim trendovima i ekonomskim kontekstom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bolj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uvid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066606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EBF1DC-3C3D-4ECF-8BF6-27E1D82409C2}"/>
              </a:ext>
            </a:extLst>
          </p:cNvPr>
          <p:cNvSpPr txBox="1"/>
          <p:nvPr/>
        </p:nvSpPr>
        <p:spPr>
          <a:xfrm>
            <a:off x="537342" y="1831135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Primjeri pretraživanja: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Svjetska banka - BDP Hrvatske</a:t>
            </a:r>
          </a:p>
          <a:p>
            <a:pPr lvl="1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World Bank - Croatia GDP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Eurostat - BDP, nezaposlenost i inflacija</a:t>
            </a:r>
          </a:p>
          <a:p>
            <a:pPr lvl="1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Eurostat - Croatia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Hrvatski zavod za statistiku</a:t>
            </a:r>
          </a:p>
          <a:p>
            <a:pPr lvl="1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DZS - Početna stranica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5ADA8E-F329-4985-9814-267921636E83}"/>
              </a:ext>
            </a:extLst>
          </p:cNvPr>
          <p:cNvSpPr txBox="1"/>
          <p:nvPr/>
        </p:nvSpPr>
        <p:spPr>
          <a:xfrm>
            <a:off x="5553076" y="1831135"/>
            <a:ext cx="65300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Koraci za provjeru podataka: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Pretraživanje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relevantn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ih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Hrvatsku.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Prouč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avanje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izvještaj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najnovije dostupno razdoblje.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Uspored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 različitih izvora kako bi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potvrdi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njihov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točnost.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trendov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Koristit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alate za vizualizaciju podataka (grafovi, dijagrami).</a:t>
            </a:r>
          </a:p>
        </p:txBody>
      </p:sp>
    </p:spTree>
    <p:extLst>
      <p:ext uri="{BB962C8B-B14F-4D97-AF65-F5344CB8AC3E}">
        <p14:creationId xmlns:p14="http://schemas.microsoft.com/office/powerpoint/2010/main" val="207217448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CDEF9E-09F8-4048-A889-022164A57C31}"/>
              </a:ext>
            </a:extLst>
          </p:cNvPr>
          <p:cNvSpPr txBox="1"/>
          <p:nvPr/>
        </p:nvSpPr>
        <p:spPr>
          <a:xfrm>
            <a:off x="232509" y="1758032"/>
            <a:ext cx="5111016" cy="3772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Primjer analize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rovjer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trenutn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stop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nezaposlenosti u nekoj zemlji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sljedećim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člancima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https://vijesti.hrt.hr/eu/nezaposlenost-u-eurozoni-stagnirala-u-svibnju-u-hrvatskoj-blago-smanjena-11640134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https://www.teb.hr/novosti/2023/zaposlenost-i-nezaposlenost-u-hrvatskoj-zemljama-eu-a-i-europodrucju-pocetkom-2023/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9AF4D-3B79-482B-B48D-A964CDA6FB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4025" y="1165650"/>
            <a:ext cx="6256362" cy="43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4413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4BF42E-1396-413D-96CB-826983614DA0}"/>
              </a:ext>
            </a:extLst>
          </p:cNvPr>
          <p:cNvSpPr txBox="1"/>
          <p:nvPr/>
        </p:nvSpPr>
        <p:spPr>
          <a:xfrm>
            <a:off x="443592" y="1697012"/>
            <a:ext cx="10877550" cy="2497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Provjeravamo statističku agenciju te zemlje (npr. Državni zavod za statistiku).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Uspoređujemo podatke s podacima međunarodnih organizacija kao što je Međunarodna organizacija rada (ILO).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Provjeravamo kada su podaci zadnji put ažurirani i da li su revidirani.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Pregledamo kako je nezaposlenost definirana i mjerena (npr. anketa o radnoj snazi).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Uspoređujemo stopu nezaposlenosti s povijesnim podacima i analiziramo utjecaj trenutnih ekonomskih uvjeta.</a:t>
            </a:r>
          </a:p>
        </p:txBody>
      </p:sp>
    </p:spTree>
    <p:extLst>
      <p:ext uri="{BB962C8B-B14F-4D97-AF65-F5344CB8AC3E}">
        <p14:creationId xmlns:p14="http://schemas.microsoft.com/office/powerpoint/2010/main" val="145275925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57A878-3FDB-411A-844B-AFBB6889A24E}"/>
              </a:ext>
            </a:extLst>
          </p:cNvPr>
          <p:cNvSpPr txBox="1"/>
          <p:nvPr/>
        </p:nvSpPr>
        <p:spPr>
          <a:xfrm>
            <a:off x="1085850" y="2690336"/>
            <a:ext cx="9677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Ova metoda omogućava identificiranje i provjeru ključnih ekonomskih pokazatelja koristeći pouzdane izvore podataka. </a:t>
            </a:r>
            <a:endParaRPr lang="en-US" dirty="0"/>
          </a:p>
          <a:p>
            <a:endParaRPr lang="en-US" dirty="0"/>
          </a:p>
          <a:p>
            <a:r>
              <a:rPr lang="hr-HR" b="1" dirty="0"/>
              <a:t>Korištenjem više izvora osigurava</a:t>
            </a:r>
            <a:r>
              <a:rPr lang="en-US" b="1" dirty="0"/>
              <a:t> se </a:t>
            </a:r>
            <a:r>
              <a:rPr lang="hr-HR" b="1" dirty="0"/>
              <a:t>točnost i pouzdanost podataka za donošenje informiranih odluka ili analiza.</a:t>
            </a:r>
          </a:p>
        </p:txBody>
      </p:sp>
    </p:spTree>
    <p:extLst>
      <p:ext uri="{BB962C8B-B14F-4D97-AF65-F5344CB8AC3E}">
        <p14:creationId xmlns:p14="http://schemas.microsoft.com/office/powerpoint/2010/main" val="155772037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743C69-929D-469E-841C-7BDD9D5906F8}"/>
              </a:ext>
            </a:extLst>
          </p:cNvPr>
          <p:cNvSpPr txBox="1"/>
          <p:nvPr/>
        </p:nvSpPr>
        <p:spPr>
          <a:xfrm>
            <a:off x="566982" y="1328335"/>
            <a:ext cx="10934805" cy="3913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hr-H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Utorak 9. srpnja 2024.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15.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hecking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financijskih izjava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Evaluacija točnosti financijskih izjava tvrtki, političara i drugih aktera u javnom prostoru.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financijskih podataka i interpretacija rezultata kroz prizmu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16.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utjecaja ekonomskih politika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Provjera činjenica u političkim izjavama i raspravama o ekonomskim politikama i reformama.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Praćenje i evaluacija učinka ekonomskih politika i mjera kroz prizmu provjere činjenica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17.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Transparentnost u financijskim izvješćima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Provjera točnosti financijskih izvještaja tvrtki, institucija i organizacija.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Edukacija o važnosti transparentnosti i objektivnosti u financijskom izvještavanju kroz primjere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7961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6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673902" y="3138549"/>
            <a:ext cx="462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180" dirty="0">
                <a:solidFill>
                  <a:schemeClr val="bg1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Lorem Ipsum </a:t>
            </a:r>
            <a:r>
              <a:rPr lang="en-US" sz="2400" spc="180" dirty="0" err="1">
                <a:solidFill>
                  <a:schemeClr val="bg1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Dolorem</a:t>
            </a:r>
            <a:endParaRPr lang="en-US" sz="2400" spc="180" dirty="0">
              <a:solidFill>
                <a:schemeClr val="bg1"/>
              </a:solidFill>
              <a:latin typeface="Avenir Next LT Pro" panose="020B0504020202020204" pitchFamily="34" charset="0"/>
              <a:ea typeface="Montserrat Alternates" charset="0"/>
              <a:cs typeface="Montserrat Alternate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3560" y="2508330"/>
            <a:ext cx="392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100" dirty="0">
                <a:solidFill>
                  <a:schemeClr val="bg1"/>
                </a:solidFill>
                <a:latin typeface="Avenir Next LT Pro" panose="020B0504020202020204" pitchFamily="34" charset="0"/>
                <a:ea typeface="Montserrat Alternates Medium" charset="0"/>
                <a:cs typeface="Montserrat Alternates Medium" charset="0"/>
              </a:rPr>
              <a:t>Thank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03" y="5855939"/>
            <a:ext cx="3925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180">
                <a:solidFill>
                  <a:schemeClr val="bg1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https://ekoninfochecker.efri.uniri.hr/</a:t>
            </a:r>
            <a:endParaRPr lang="en-US" sz="1200" spc="180" dirty="0">
              <a:solidFill>
                <a:schemeClr val="bg1"/>
              </a:solidFill>
              <a:latin typeface="Avenir Next LT Pro" panose="020B0504020202020204" pitchFamily="34" charset="0"/>
              <a:ea typeface="Montserrat Alternates" charset="0"/>
              <a:cs typeface="Montserrat Alternate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492" y="2706555"/>
            <a:ext cx="3027469" cy="8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3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D730C6-7C5A-4D5C-ADCA-9247863DC33D}"/>
              </a:ext>
            </a:extLst>
          </p:cNvPr>
          <p:cNvSpPr txBox="1"/>
          <p:nvPr/>
        </p:nvSpPr>
        <p:spPr>
          <a:xfrm>
            <a:off x="497249" y="1646156"/>
            <a:ext cx="10572198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Europska unija putem stranice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Consilium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Europa (consilium.europa.eu)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donosi niz relevantnih i stručnih objava o tome kako se informirati na adekvatan način i pomaže s dodatnim vezama na članke.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A9D483-2806-4C8F-824C-7930EE887FF3}"/>
              </a:ext>
            </a:extLst>
          </p:cNvPr>
          <p:cNvSpPr txBox="1"/>
          <p:nvPr/>
        </p:nvSpPr>
        <p:spPr>
          <a:xfrm>
            <a:off x="497249" y="2780857"/>
            <a:ext cx="10806645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Europski opservatorij za digitalne medije (EDMO) projekt je kojim se podupire neovisna multidisciplinarna zajednica koju čine provjeravatelji činjenica, pripadnici akademske zajednice, stručnjaci za medijsku pismenost i drugi koji se bave borbom protiv dezinformacija.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5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CEE70E-7AF3-4C34-9B0E-0BDC6CF3EFB1}"/>
              </a:ext>
            </a:extLst>
          </p:cNvPr>
          <p:cNvSpPr txBox="1"/>
          <p:nvPr/>
        </p:nvSpPr>
        <p:spPr>
          <a:xfrm>
            <a:off x="810505" y="2274838"/>
            <a:ext cx="105249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Europska mreža za standarde za provjeru činjenica (EFCSN) neovisno je udruženje europskih organizacija za provjeru činjenica koje primjenjuju i promiču najviše standarde za provjeru činjenica i medijsku pismenost radi borbe protiv dezinformacija u korist javnosti.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EFCSN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članovi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rade na omogućavanju pristupa provjerenim pouzdanim informacijama i obrazovanju javnosti o tome kako procijeniti točnost informacija u javnoj sferi.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9738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0030CC-A3F5-4D61-9EEF-9FAF3A01232D}"/>
              </a:ext>
            </a:extLst>
          </p:cNvPr>
          <p:cNvSpPr txBox="1"/>
          <p:nvPr/>
        </p:nvSpPr>
        <p:spPr>
          <a:xfrm>
            <a:off x="408199" y="1903669"/>
            <a:ext cx="11272637" cy="2878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Europska komisija sastavila je 2018. </a:t>
            </a:r>
            <a:r>
              <a:rPr lang="hr-HR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Akcijski plan za suzbijanje informacija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u sklopu njega osnovala Visoku ekspertnu skupinu (</a:t>
            </a:r>
            <a:r>
              <a:rPr lang="hr-H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hr-H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hr-H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Expert</a:t>
            </a:r>
            <a:r>
              <a:rPr lang="hr-H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HLEG) kako bi njezini stručnjaci savjetovali Komisiju o politikama koje će pomoći riješiti problem dezinformacija koje se šire na tradicionalnim i online medijima.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je kreiran kako bi se europska demokratska društva i izbori zaštitili od dezinformacija i srodnih im prijetnji (Europska komisija, 2018: 1).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rješavanje problema zahtijeva suradnju i mobilizaciju svih dijelova vlasti, uključujući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protuhibridne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kibersigurnosne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obavještajne službe i službe za stratešku komunikaciju te tijela nadležna za zaštitu podataka, izbore, izvršavanje zakona i medije. </a:t>
            </a:r>
          </a:p>
        </p:txBody>
      </p:sp>
    </p:spTree>
    <p:extLst>
      <p:ext uri="{BB962C8B-B14F-4D97-AF65-F5344CB8AC3E}">
        <p14:creationId xmlns:p14="http://schemas.microsoft.com/office/powerpoint/2010/main" val="237078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0030CC-A3F5-4D61-9EEF-9FAF3A01232D}"/>
              </a:ext>
            </a:extLst>
          </p:cNvPr>
          <p:cNvSpPr txBox="1"/>
          <p:nvPr/>
        </p:nvSpPr>
        <p:spPr>
          <a:xfrm>
            <a:off x="459681" y="1772196"/>
            <a:ext cx="11272637" cy="3263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Planu se pod pojmom 'dezinformacija' misli isključivo na sadržaje koji su kreirani kako bi nekome ili nečemu naštetili i zavarali čitatelje, a pojam ne obuhvaća satiru, parodiju i nenamjerne pogreške.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Akcijski plan utemeljen je na četiri stupa: 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arenBoth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poboljšanje sposobnosti institucija Unije za otkrivanje, analizu i objavljivanje dezinformacija;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arenBoth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ačanje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koordiniranih i zajedničkih odgovora na dezinformacije;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arenBoth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mobilizacija privatnog sektora radi borbe protiv dezinformacija i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arenBoth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povećanje osviještenosti i poboljšanje društvene otpornosti, a svaki stup donosi konkretne mjere kojih je ukupno deset.</a:t>
            </a:r>
          </a:p>
        </p:txBody>
      </p:sp>
    </p:spTree>
    <p:extLst>
      <p:ext uri="{BB962C8B-B14F-4D97-AF65-F5344CB8AC3E}">
        <p14:creationId xmlns:p14="http://schemas.microsoft.com/office/powerpoint/2010/main" val="335043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486653-43B7-4949-A55B-B1319DB9CC19}"/>
              </a:ext>
            </a:extLst>
          </p:cNvPr>
          <p:cNvSpPr txBox="1"/>
          <p:nvPr/>
        </p:nvSpPr>
        <p:spPr>
          <a:xfrm>
            <a:off x="523368" y="1714253"/>
            <a:ext cx="11042300" cy="275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Osmišljavanje Plana zapravo je bio prvi veliki korak Europske unije u borbi protiv problema lažnih vijesti. Pored njega su na službenoj stranici Europske komisije navedene još neke inicijative koje se provode s istim ciljem. To su: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Akcijski plan za europsku demokraciju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skup alata za borbu protiv dezinformacija i zaštitu vrijednosti EU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dokumentu </a:t>
            </a:r>
            <a:r>
              <a:rPr lang="hr-H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Suzbijanje dezinformacija na internetu: Europski pristup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Kodeks dobre prakse u suzbijanju dezinformacija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praćenja dezinformacija o bolesti COVID-19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Ojačani kodeks dobre prakse u suzbijanju dezinformacija iz 2022. godine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(Europska komisija, 2022).</a:t>
            </a:r>
          </a:p>
        </p:txBody>
      </p:sp>
    </p:spTree>
    <p:extLst>
      <p:ext uri="{BB962C8B-B14F-4D97-AF65-F5344CB8AC3E}">
        <p14:creationId xmlns:p14="http://schemas.microsoft.com/office/powerpoint/2010/main" val="3046147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BBAF34-AC61-4856-BD85-E1716640E5BC}"/>
              </a:ext>
            </a:extLst>
          </p:cNvPr>
          <p:cNvSpPr txBox="1"/>
          <p:nvPr/>
        </p:nvSpPr>
        <p:spPr>
          <a:xfrm>
            <a:off x="457004" y="1697012"/>
            <a:ext cx="10524902" cy="2816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Europska unija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angažirana u rješavanju problema lažnih vijesti kroz brojne alate, smjernice i poticanje istraživanja u tom području.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Stoga je borba protiv dezinformacija i manipuliranja informacijama jedno od gorućih pitanja za Europsku uniju i njezine države članice.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 o digitalnim uslugama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 o umjetnoj inteligenciji i 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 o transparentnosti i ciljanju u političkom oglašavanju. </a:t>
            </a:r>
          </a:p>
        </p:txBody>
      </p:sp>
    </p:spTree>
    <p:extLst>
      <p:ext uri="{BB962C8B-B14F-4D97-AF65-F5344CB8AC3E}">
        <p14:creationId xmlns:p14="http://schemas.microsoft.com/office/powerpoint/2010/main" val="2630966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F201ED-DF8A-4054-A4E2-62B67629188F}"/>
              </a:ext>
            </a:extLst>
          </p:cNvPr>
          <p:cNvSpPr txBox="1"/>
          <p:nvPr/>
        </p:nvSpPr>
        <p:spPr>
          <a:xfrm>
            <a:off x="301046" y="1684618"/>
            <a:ext cx="11020096" cy="2816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Mnoge zemlje imaju neovisne organizacije koje se bave provjerom činjenica. Neki primjeri uključuju: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Snopes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(SAD):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Jedna od najpoznatijih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stranica koja se bavi provjerom urbanih mitova, glasina 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viralnih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tvrdnji.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FactCheck.org (SAD):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Annenberg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Centra koji provjerava tvrdnje američkih političara.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(UK):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Neovisna organizacija koja provjerava tvrdnje u medijima, političkim govorima i na društvenim mrežama.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PolitiFact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(SAD):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Pruža provjeru političkih izjava i ocjenjuje ih na ljestvici istinitosti.</a:t>
            </a:r>
          </a:p>
        </p:txBody>
      </p:sp>
    </p:spTree>
    <p:extLst>
      <p:ext uri="{BB962C8B-B14F-4D97-AF65-F5344CB8AC3E}">
        <p14:creationId xmlns:p14="http://schemas.microsoft.com/office/powerpoint/2010/main" val="3384665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A68CD9-B5EB-47A3-B0D7-7E2D65898FAF}"/>
              </a:ext>
            </a:extLst>
          </p:cNvPr>
          <p:cNvSpPr txBox="1"/>
          <p:nvPr/>
        </p:nvSpPr>
        <p:spPr>
          <a:xfrm>
            <a:off x="565114" y="1761423"/>
            <a:ext cx="10792088" cy="2688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Neke velike medijske kuće imaju vlastite odjele za provjeru činjenica koji djeluju kao dio njihovih redakcija. Primjeri uključuju: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Washington Post </a:t>
            </a: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Checker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(SAD</a:t>
            </a:r>
            <a:r>
              <a:rPr lang="hr-HR" sz="1800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Provjerava tvrdnje političara i drugih javnih osoba, koristeći sustav ocjenjivanja u obliku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Pinocchio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lutaka.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BBC Reality </a:t>
            </a: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(UK</a:t>
            </a:r>
            <a:r>
              <a:rPr lang="hr-HR" sz="1800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Provjerava tvrdnje u vijestima, posebno tijekom izbora i drugih važnih događaja.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Agence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France-Presse (AFP) </a:t>
            </a: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(Francuska</a:t>
            </a:r>
            <a:r>
              <a:rPr lang="hr-HR" sz="1800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Djeluje na globalnoj razini i provjerava tvrdnje na više jezika.</a:t>
            </a:r>
          </a:p>
        </p:txBody>
      </p:sp>
    </p:spTree>
    <p:extLst>
      <p:ext uri="{BB962C8B-B14F-4D97-AF65-F5344CB8AC3E}">
        <p14:creationId xmlns:p14="http://schemas.microsoft.com/office/powerpoint/2010/main" val="118344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44DB0B-2120-3B0C-005C-94DE71A71CAE}"/>
              </a:ext>
            </a:extLst>
          </p:cNvPr>
          <p:cNvSpPr txBox="1"/>
          <p:nvPr/>
        </p:nvSpPr>
        <p:spPr>
          <a:xfrm>
            <a:off x="558221" y="1303394"/>
            <a:ext cx="10423685" cy="416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hr-H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8. srpnja 2024.</a:t>
            </a:r>
            <a:endParaRPr lang="en-US" sz="1800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ctr"/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</a:rPr>
              <a:t>SADRŽAJ</a:t>
            </a:r>
            <a:endParaRPr lang="en-US" sz="1800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Međunarodne perspektive u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fact-checkingu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Pregled različitih pristupa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fact-checkingu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diljem svijeta.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Razumijevanje kulturnih, političkih i jezičnih aspekata koji utječu na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proces.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Specijalizirane teme u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fact-checkingu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političkih izjava.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znanstvenih tvrdnji.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kontekstu ekonomije i gospodarstva.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području tehnologije i digitalnih medija.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32EF97-144A-47E3-9C41-1E3C483DDA4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1454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05C556-D8AC-43CA-8425-8BD9DCA0F823}"/>
              </a:ext>
            </a:extLst>
          </p:cNvPr>
          <p:cNvSpPr txBox="1"/>
          <p:nvPr/>
        </p:nvSpPr>
        <p:spPr>
          <a:xfrm>
            <a:off x="490949" y="1437533"/>
            <a:ext cx="1080664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Afrika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Africa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Prva neovisna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organizacija na kontinentu, s uredima u Južnoj Africi, Nigeriji, Keniji i Senegalu. Fokusiraju se na provjeru izjava javnih osoba i organizacija te educiranje novinara i javnosti.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ubawa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(Zapadna Afrika)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Neprofitna organizacija koja djeluje u Gani, Nigeriji, Sierra Leoneu i Gambiji, pružajući provjere činjenica i jačajući medijsku pismenost.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 News (Indija)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Nezavisna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platforma koja razotkriva lažne vijesti i dezinformacije koje se šire putem društvenih mreža i medija.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OOM (Indija)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Još jedna indijska platforma koja se fokusira na provjeru vijesti i borbu protiv dezinformacija, posebno na društvenim mrežama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54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05C556-D8AC-43CA-8425-8BD9DCA0F823}"/>
              </a:ext>
            </a:extLst>
          </p:cNvPr>
          <p:cNvSpPr txBox="1"/>
          <p:nvPr/>
        </p:nvSpPr>
        <p:spPr>
          <a:xfrm>
            <a:off x="514497" y="1157344"/>
            <a:ext cx="108066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Južna Amerika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Chequeado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(Argentina)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Neprofitna organizacija koja provjerava izjave političara, medija i drugih javnih osoba. Također pruža edukativne programe za poboljšanje medijske pismenosti.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upa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(Brazil)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Provjera činjenica koja se bavi izjavama političara,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viralnim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vijestima i informacijama koje se šire putem društvenih mreža.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051B0A-8141-4F8D-BA7C-04F77D7D39E6}"/>
              </a:ext>
            </a:extLst>
          </p:cNvPr>
          <p:cNvSpPr txBox="1"/>
          <p:nvPr/>
        </p:nvSpPr>
        <p:spPr>
          <a:xfrm>
            <a:off x="514497" y="3083259"/>
            <a:ext cx="107462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Globalne inicijative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Network (IFCN)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Projekt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Poynter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Institute-a koji okuplja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organizacije diljem svijeta i postavlja standarde za provjeru činjenica. Certificiranje od strane IFCN-a smatra se zlatnim standardom u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fact-checkingu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irst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Draft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Globalna inicijativa koja pruža resurse i obuku za novinare kako bi se bolje snalazili u digitalnom ekosustavu i borili protiv dezinformacija.</a:t>
            </a:r>
          </a:p>
        </p:txBody>
      </p:sp>
    </p:spTree>
    <p:extLst>
      <p:ext uri="{BB962C8B-B14F-4D97-AF65-F5344CB8AC3E}">
        <p14:creationId xmlns:p14="http://schemas.microsoft.com/office/powerpoint/2010/main" val="2112018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A68CD9-B5EB-47A3-B0D7-7E2D65898FAF}"/>
              </a:ext>
            </a:extLst>
          </p:cNvPr>
          <p:cNvSpPr txBox="1"/>
          <p:nvPr/>
        </p:nvSpPr>
        <p:spPr>
          <a:xfrm>
            <a:off x="529054" y="1454585"/>
            <a:ext cx="10792088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Agence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France-Presse (AFP) </a:t>
            </a: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(Francuska</a:t>
            </a:r>
            <a:r>
              <a:rPr lang="hr-HR" sz="1800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Djeluje na globalnoj razini i provjerava tvrdnje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hrvatskom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jeziku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7AFED1-825A-4A17-B1BC-018B420B730B}"/>
              </a:ext>
            </a:extLst>
          </p:cNvPr>
          <p:cNvSpPr txBox="1"/>
          <p:nvPr/>
        </p:nvSpPr>
        <p:spPr>
          <a:xfrm>
            <a:off x="529054" y="2102171"/>
            <a:ext cx="107920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Partnerstva s online platformama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b="1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b="1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hr-H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Meta</a:t>
            </a:r>
          </a:p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Kao dio 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Facebookovog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programa provjere činjenica u suradnji s trećim licima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postove označene na Facebooku i Instagramu istražuj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hr-H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provjere činjenica se pojavljuju na objavama na Facebooku kao netočne, djelomično netočne ili kao objave kojima nedostaje kontekst. </a:t>
            </a:r>
          </a:p>
          <a:p>
            <a:pPr algn="l"/>
            <a:r>
              <a:rPr lang="hr-H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WhatsApp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r-H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imovi</a:t>
            </a:r>
            <a:r>
              <a:rPr lang="hr-H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provjeru činjenica u Brazilu, Meksiku, Sjedinjenim Američkim Državama (na španjolskom), Indiji, Njemačkoj i Francuskoj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koriste 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Whatsapp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“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tipline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brojeve preko kojih svatko može poslati tvrdnje koje je možda potrebno istražiti.</a:t>
            </a:r>
          </a:p>
        </p:txBody>
      </p:sp>
    </p:spTree>
    <p:extLst>
      <p:ext uri="{BB962C8B-B14F-4D97-AF65-F5344CB8AC3E}">
        <p14:creationId xmlns:p14="http://schemas.microsoft.com/office/powerpoint/2010/main" val="2228864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6FEEBA-1603-4685-B0AE-26307F3A5EEC}"/>
              </a:ext>
            </a:extLst>
          </p:cNvPr>
          <p:cNvSpPr txBox="1"/>
          <p:nvPr/>
        </p:nvSpPr>
        <p:spPr>
          <a:xfrm>
            <a:off x="687108" y="1681711"/>
            <a:ext cx="10572198" cy="3006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Postoje i platforme koje pružaju alate za provjeru činjenica ili okupljaju različite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resurse. Neki primjeri su: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Poynter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Institute's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International </a:t>
            </a: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Network (IFCN)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Pruža smjernice i certifikate za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organizacije diljem svijeta.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Alat koji omogućava korisnicima da pretražuju provjerene tvrdnje iz različitih izvora.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Facebook's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Third-Party </a:t>
            </a: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Suradnja s neovisnim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fact-checkerima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radi suzbijanja dezinformacija na platformi.</a:t>
            </a:r>
          </a:p>
        </p:txBody>
      </p:sp>
    </p:spTree>
    <p:extLst>
      <p:ext uri="{BB962C8B-B14F-4D97-AF65-F5344CB8AC3E}">
        <p14:creationId xmlns:p14="http://schemas.microsoft.com/office/powerpoint/2010/main" val="1730048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7F1D96-9AE7-4E4E-BA1E-E78E450A17A4}"/>
              </a:ext>
            </a:extLst>
          </p:cNvPr>
          <p:cNvSpPr txBox="1"/>
          <p:nvPr/>
        </p:nvSpPr>
        <p:spPr>
          <a:xfrm>
            <a:off x="513289" y="1571978"/>
            <a:ext cx="10807853" cy="3581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Neke akademske institucije imaju odjele ili projekte posvećene istraživanju i provjeri činjenica. Na primjer: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Duke </a:t>
            </a: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Reporters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 Lab (SAD)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Dio Duke Universityja, koji istražuje i prati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projekte diljem svijeta.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University </a:t>
            </a: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Westminster (UK)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Ima projekte vezane za medijsku pismenost 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nekim zemljama postoje vladine inicijative za provjeru činjenica, dok međunarodne organizacije također igraju ulogu u ovoj borbi: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 vs </a:t>
            </a: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Disinfo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Inicijativa Europske unije za borbu protiv dezinformacija iz trećih zemalja, posebno onih koje dolaze iz Rusije.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(Indija)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Partnerstvo između indijske vlade i medijskih organizacija za provjeru tvrdnji u javnom prostoru.</a:t>
            </a:r>
          </a:p>
        </p:txBody>
      </p:sp>
    </p:spTree>
    <p:extLst>
      <p:ext uri="{BB962C8B-B14F-4D97-AF65-F5344CB8AC3E}">
        <p14:creationId xmlns:p14="http://schemas.microsoft.com/office/powerpoint/2010/main" val="3295825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C6FFD2-7396-46C1-88F9-67D2EC816AC1}"/>
              </a:ext>
            </a:extLst>
          </p:cNvPr>
          <p:cNvSpPr txBox="1"/>
          <p:nvPr/>
        </p:nvSpPr>
        <p:spPr>
          <a:xfrm>
            <a:off x="574849" y="2149034"/>
            <a:ext cx="10744791" cy="1604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razvojem tehnologije, sve više se koriste algoritmi i umjetna inteligencija za automatsku provjeru činjenica: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 err="1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ClaimBuster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Alat razvijen na Sveučilištu Texas A&amp;M koji koristi umjetnu inteligenciju za identifikaciju tvrdnji koje treba provjeriti.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solidFill>
                  <a:srgbClr val="03378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AdVerif.ai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Koristi AI za otkrivanje lažnih vijesti i dezinformacija.</a:t>
            </a:r>
          </a:p>
        </p:txBody>
      </p:sp>
    </p:spTree>
    <p:extLst>
      <p:ext uri="{BB962C8B-B14F-4D97-AF65-F5344CB8AC3E}">
        <p14:creationId xmlns:p14="http://schemas.microsoft.com/office/powerpoint/2010/main" val="2520451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95BDBE-DB4C-4101-9FE4-528430CB103A}"/>
              </a:ext>
            </a:extLst>
          </p:cNvPr>
          <p:cNvSpPr txBox="1"/>
          <p:nvPr/>
        </p:nvSpPr>
        <p:spPr>
          <a:xfrm>
            <a:off x="322600" y="1327873"/>
            <a:ext cx="11533069" cy="4225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800"/>
              </a:spcBef>
            </a:pPr>
            <a:r>
              <a:rPr lang="hr-HR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Razumijevanje kulturnih, političkih i jezičnih aspekata koji utječu na </a:t>
            </a:r>
            <a:r>
              <a:rPr lang="hr-HR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proces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rujnu 2022. Europa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imala najveći broj stranica, 105, slijedi Azija sa 103, Sjeverna Amerika sa 84, Južna Amerika s 40, Afrika s 36 i Australija sa 6.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Nekoliko je država u kojima je aktivno više od jedne organizacije: SAD (73), Brazil (9), Francuska (17), Ujedinjeno Kraljevstvo (7), Južna Koreja (13), Indija (27), Indonezija 11).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Autori su mjerili koliko su najtiražnije novine u SAD-u često objavljivale tekstove s ključnom riječju </a:t>
            </a:r>
            <a:r>
              <a:rPr lang="hr-H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 inačicama)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50% od 2004. do 2008. te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300% od 2008. do 2012.</a:t>
            </a:r>
          </a:p>
        </p:txBody>
      </p:sp>
    </p:spTree>
    <p:extLst>
      <p:ext uri="{BB962C8B-B14F-4D97-AF65-F5344CB8AC3E}">
        <p14:creationId xmlns:p14="http://schemas.microsoft.com/office/powerpoint/2010/main" val="3244957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47DCA0-F105-442C-A59C-79227F8C6E1E}"/>
              </a:ext>
            </a:extLst>
          </p:cNvPr>
          <p:cNvSpPr txBox="1"/>
          <p:nvPr/>
        </p:nvSpPr>
        <p:spPr>
          <a:xfrm>
            <a:off x="370571" y="1812747"/>
            <a:ext cx="10950571" cy="281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dezinformacije reagiramo: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donošenjem politika za jačanje demokracije, otežavanjem onima koji šire dezinformacije da zloupotrebljavaju internetske platforme te zaštitom novinara i medijskog pluralizma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upozoravanjem građana na opasnosti dezinformiranja te obavještavanjem o tome kako ga nastojimo suzbiti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jačanjem otpornosti društva na dezinformacije putem medijske pismenosti i provjere činjenica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suradnjom s institucijama, nacionalnim tijelima i drugima.</a:t>
            </a:r>
          </a:p>
          <a:p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proces je složen i na njega utječu različiti kulturni, politički i jezični aspekti. Razumijevanje tih utjecaja ključno je za efikasnu provjeru činjenica u različitim kontekstima. </a:t>
            </a:r>
            <a:endParaRPr lang="hr-H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02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CE4AC5-7177-4FC0-A000-4AC18834B4EB}"/>
              </a:ext>
            </a:extLst>
          </p:cNvPr>
          <p:cNvSpPr txBox="1"/>
          <p:nvPr/>
        </p:nvSpPr>
        <p:spPr>
          <a:xfrm>
            <a:off x="810505" y="2213155"/>
            <a:ext cx="10430309" cy="2051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Kulturni aspekti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Kulturne vrijednosti i norme mogu utjecati na percepciju istine i laži.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nekim kulturama može postojati veća tolerancija prema preuveličavanju ili interpretaciji činjenica.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Određene teme mogu biti osjetljivije ili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tabuirane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što može otežati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religijske ili političke teme mogu izazvati snažne emocionalne reakcije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CB851C-820A-4E44-B912-1D66C95B7E7D}"/>
              </a:ext>
            </a:extLst>
          </p:cNvPr>
          <p:cNvSpPr txBox="1"/>
          <p:nvPr/>
        </p:nvSpPr>
        <p:spPr>
          <a:xfrm>
            <a:off x="848489" y="4356224"/>
            <a:ext cx="10430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dređene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prakse ili izjave koje su prihvaćene u jednoj kulturi mogu biti pogrešno shvaćene u drugoj.</a:t>
            </a:r>
          </a:p>
        </p:txBody>
      </p:sp>
    </p:spTree>
    <p:extLst>
      <p:ext uri="{BB962C8B-B14F-4D97-AF65-F5344CB8AC3E}">
        <p14:creationId xmlns:p14="http://schemas.microsoft.com/office/powerpoint/2010/main" val="1879874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7FF80D-EF71-4EED-8B61-D49F5C29DE17}"/>
              </a:ext>
            </a:extLst>
          </p:cNvPr>
          <p:cNvSpPr txBox="1"/>
          <p:nvPr/>
        </p:nvSpPr>
        <p:spPr>
          <a:xfrm>
            <a:off x="932254" y="2045502"/>
            <a:ext cx="10049652" cy="1922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Medijska pismenost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Razina medijske pismenosti varira između kultura. U kulturama s visokom razinom medijske pismenosti, ljudi su skloniji provjeravati informacije i prepoznati dezinformacije.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Edukacija o medijskoj pismenosti može biti različito razvijena, što utječe na učinkovitost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napora.</a:t>
            </a:r>
          </a:p>
        </p:txBody>
      </p:sp>
    </p:spTree>
    <p:extLst>
      <p:ext uri="{BB962C8B-B14F-4D97-AF65-F5344CB8AC3E}">
        <p14:creationId xmlns:p14="http://schemas.microsoft.com/office/powerpoint/2010/main" val="140245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51D0B5-6424-470E-BEF7-3CAD1ACD5FE7}"/>
              </a:ext>
            </a:extLst>
          </p:cNvPr>
          <p:cNvSpPr txBox="1"/>
          <p:nvPr/>
        </p:nvSpPr>
        <p:spPr>
          <a:xfrm>
            <a:off x="574850" y="2623324"/>
            <a:ext cx="10020209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Gospodarske analize i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Provjera činjenica u ekonomskim izjavama i analizama.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Identifikacija i provjera ključnih ekonomskih pokazatelja i statističkih podataka.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857DEA-3277-4B21-8482-FCEC20729E3D}"/>
              </a:ext>
            </a:extLst>
          </p:cNvPr>
          <p:cNvSpPr txBox="1"/>
          <p:nvPr/>
        </p:nvSpPr>
        <p:spPr>
          <a:xfrm>
            <a:off x="574850" y="1537517"/>
            <a:ext cx="1027911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</a:rPr>
              <a:t>SADRŽAJ</a:t>
            </a:r>
            <a:endParaRPr lang="en-US" sz="1800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71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576B84-C0D6-46F6-ACCC-62F48D19D79A}"/>
              </a:ext>
            </a:extLst>
          </p:cNvPr>
          <p:cNvSpPr txBox="1"/>
          <p:nvPr/>
        </p:nvSpPr>
        <p:spPr>
          <a:xfrm>
            <a:off x="1001485" y="2097082"/>
            <a:ext cx="101890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Povijesne okolnosti: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Povijest određenog područja može utjecati na percepciju istine i povjerenje u izvore informacija.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primjer, zemlje s dugom poviješću cenzure mogu imati stanovništvo koje je skeptičnije prema službenim izvorima.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F2CBC0-6C76-464A-AAFE-12C158E3D40E}"/>
              </a:ext>
            </a:extLst>
          </p:cNvPr>
          <p:cNvSpPr txBox="1"/>
          <p:nvPr/>
        </p:nvSpPr>
        <p:spPr>
          <a:xfrm>
            <a:off x="1001485" y="3500388"/>
            <a:ext cx="101890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Medijska sloboda i neovisnost: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zemljama s niskom razinom medijske slobode, mediji mogu biti pod pritiskom da izvještavaju na određeni način.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Nezavisni mediji i organizacije za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mogu biti ograničeni u svojoj sposobnosti da djeluju slobodno.</a:t>
            </a:r>
          </a:p>
        </p:txBody>
      </p:sp>
    </p:spTree>
    <p:extLst>
      <p:ext uri="{BB962C8B-B14F-4D97-AF65-F5344CB8AC3E}">
        <p14:creationId xmlns:p14="http://schemas.microsoft.com/office/powerpoint/2010/main" val="948054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6E0254-4FEC-4128-94E4-DA3F4217242B}"/>
              </a:ext>
            </a:extLst>
          </p:cNvPr>
          <p:cNvSpPr txBox="1"/>
          <p:nvPr/>
        </p:nvSpPr>
        <p:spPr>
          <a:xfrm>
            <a:off x="726887" y="1603910"/>
            <a:ext cx="10635261" cy="2241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Politički aspekti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Autoritarni režimi često ograničavaju slobodu medija, što otežava neovisnu provjeru činjenica. U takvim sustavima,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fact-checkeri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mogu biti suočeni s cenzurom ili represijom.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Visoka razina političke polarizacije može rezultirati nepovjerenjem prema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organizacijama, posebno ako ih se percipira kao pristrane prema određenoj političkoj strani. Politički lideri mogu koristiti dezinformacije kao alat za mobilizaciju svojih pristalica, što otežava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fact-checkerima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promijene mišljenje javnosti.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A5AF99-FC5A-480F-A724-B6CC4D1F56A2}"/>
              </a:ext>
            </a:extLst>
          </p:cNvPr>
          <p:cNvSpPr txBox="1"/>
          <p:nvPr/>
        </p:nvSpPr>
        <p:spPr>
          <a:xfrm>
            <a:off x="726887" y="4012417"/>
            <a:ext cx="10532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Propaganda i dezinformacija: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politički nestabilnim zemljama, propaganda i dezinformacije mogu biti rašireni, što otežava razlučivanje istinitih informacija od lažnih.</a:t>
            </a:r>
          </a:p>
        </p:txBody>
      </p:sp>
    </p:spTree>
    <p:extLst>
      <p:ext uri="{BB962C8B-B14F-4D97-AF65-F5344CB8AC3E}">
        <p14:creationId xmlns:p14="http://schemas.microsoft.com/office/powerpoint/2010/main" val="1004352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66A7ED-DE74-4A51-A1AD-AEB68E4B2D58}"/>
              </a:ext>
            </a:extLst>
          </p:cNvPr>
          <p:cNvSpPr txBox="1"/>
          <p:nvPr/>
        </p:nvSpPr>
        <p:spPr>
          <a:xfrm>
            <a:off x="1150883" y="1511937"/>
            <a:ext cx="9285889" cy="2559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Jezični aspekti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Fact-checkeri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često moraju raditi na više jezika, što može dovesti do problema s prijevodom i interpretacijom. Preciznost prijevoda je ključna za točnost provjere činjenica. Neki jezici imaju bogatiji vokabular za opisivanje određenih koncepata, što može olakšati ili otežati provjeru.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Regionalni dijalekti i idiomi mogu komplicirati proces provjere činjenica. Izrazi koji su razumljivi u jednom dijelu zemlje možda nisu razumljivi u drugom. Korištenje lokalnih izraza može povećati vjerodostojnost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fact-checkera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među lokalnim stanovništvom.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847196-7A51-4034-BB70-7CFAED2A6AF0}"/>
              </a:ext>
            </a:extLst>
          </p:cNvPr>
          <p:cNvSpPr txBox="1"/>
          <p:nvPr/>
        </p:nvSpPr>
        <p:spPr>
          <a:xfrm>
            <a:off x="1150882" y="4078768"/>
            <a:ext cx="9528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Način na koji se jezik koristi može utjecati na percepciju istine. Na primjer, nejasne ili dvosmislene izjave mogu biti interpretirane na različite načine, što otežava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7021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A20ECC-2F5C-4A22-92E7-21A735849EB5}"/>
              </a:ext>
            </a:extLst>
          </p:cNvPr>
          <p:cNvSpPr txBox="1"/>
          <p:nvPr/>
        </p:nvSpPr>
        <p:spPr>
          <a:xfrm>
            <a:off x="514497" y="1374794"/>
            <a:ext cx="10806645" cy="385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Primjeri utjecaja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mnogim zemljama Latinske Amerike,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politička polarizacija i povijest autoritarnog režima čine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izazovnim.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Fact-checkeri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često suočavaju s prijetnjama i pritiscima. Kulturalni aspekti, poput važnosti obiteljskih veza i utjecaja crkve, također igraju ulogu.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Europske zemlje imaju različite razine medijske pismenosti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 primjer, skandinavske zemlje imaju visoku razinu medijske pismenosti, dok neke istočnoeuropske zemlje imaju nižu razinu. EU inicijative poput "EU vs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Disinfo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pokušavaju koordinirati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napore diljem kontinenta, no jezične barijere i nacionalne razlike predstavljaju izazov.</a:t>
            </a: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mnogim azijskim zemljam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 autoritarni režimi i kontrolirani mediji otežavaju neovisno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 primjer, u Kini, kontrola interneta i medija ograničava pristup neovisnim izvorima informacija. Raznolikost jezika i dijalekata u zemljama poput Indije predstavlja dodatni izazov.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9729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072836-DE8D-46BA-A480-F0223885F68F}"/>
              </a:ext>
            </a:extLst>
          </p:cNvPr>
          <p:cNvSpPr txBox="1"/>
          <p:nvPr/>
        </p:nvSpPr>
        <p:spPr>
          <a:xfrm>
            <a:off x="967467" y="1324224"/>
            <a:ext cx="1035367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Primjena u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act-checkingu</a:t>
            </a:r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Razumijevanje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onteksta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Kontekstualna analiza: Prilikom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važno je razumjeti kontekst u kojem je izjava dana. To uključuje političke, kulturne i povijesne okolnosti koje mogu utjecati na značenje i percepciju izjave.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Korištenje Različitih Izvora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Diverzifikacija izvora: Koristite različite izvore informacija kako biste dobili širu sliku i smanjili pristranost. To uključuje lokalne i međunarodne izvore, neovisne organizacije i akademske studije.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Suradnja s Lokalnim Stručnjacima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Lokalna stručnost: Suradnja s lokalnim novinarima, istraživačima i stručnjacima može pomoći u razumijevanju lokalnih nijansi i konteksta.</a:t>
            </a:r>
          </a:p>
        </p:txBody>
      </p:sp>
    </p:spTree>
    <p:extLst>
      <p:ext uri="{BB962C8B-B14F-4D97-AF65-F5344CB8AC3E}">
        <p14:creationId xmlns:p14="http://schemas.microsoft.com/office/powerpoint/2010/main" val="2808655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13187A-5437-4326-8624-79DBF0D9ED8F}"/>
              </a:ext>
            </a:extLst>
          </p:cNvPr>
          <p:cNvSpPr txBox="1"/>
          <p:nvPr/>
        </p:nvSpPr>
        <p:spPr>
          <a:xfrm>
            <a:off x="574341" y="1379186"/>
            <a:ext cx="10294883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2000"/>
              </a:spcBef>
              <a:spcAft>
                <a:spcPts val="200"/>
              </a:spcAft>
            </a:pPr>
            <a:r>
              <a:rPr lang="hr-HR" sz="2400" b="1" kern="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SPECIJALIZIRANE TEME U FACT-CHECKINGU</a:t>
            </a:r>
            <a:endParaRPr lang="hr-H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800"/>
              </a:spcBef>
            </a:pPr>
            <a:r>
              <a:rPr lang="hr-HR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političkih izjava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8D3EB9-4828-490B-A6FA-81A5480AF7B9}"/>
              </a:ext>
            </a:extLst>
          </p:cNvPr>
          <p:cNvSpPr txBox="1"/>
          <p:nvPr/>
        </p:nvSpPr>
        <p:spPr>
          <a:xfrm>
            <a:off x="428252" y="2444311"/>
            <a:ext cx="1123253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Političke dezinformacije se često nazivaju propagandom, a politički akteri koji proizvode dezinformacije, maskirane kao vijesti, namjeravaju utjecati na percepciju javnosti, bilo o određenim pitanjima, pojedincima ili percepciji svijeta.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Propaganda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namjerni, sustavni pokušaj oblikovanja percepcija, manipuliranja spoznajama i izravnog ponašanja, kako bi se postigao odgovor koji unapređuje željenu namjeru propagandista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“, a propaganda se može tako shvatiti kao namjerni pokušaj promjene ili održavanja ravnoteže moći, korisne za propagandista.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Identificirati poruku kao propagandu znači sugerirati nešto negativno i nepošteno, a sinonimi riječi propaganda stoga su laž, iskrivljavanje, obmana, manipulacija, kontrola uma, psihološki rat i pranje mozga.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5943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05CEF4-A859-40A5-9065-1CB3537E4568}"/>
              </a:ext>
            </a:extLst>
          </p:cNvPr>
          <p:cNvSpPr txBox="1"/>
          <p:nvPr/>
        </p:nvSpPr>
        <p:spPr>
          <a:xfrm>
            <a:off x="491190" y="1911310"/>
            <a:ext cx="10829952" cy="2559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982. godine u ratu za Falklandsko otočje, Britanci su koristili BBC-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jeve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odašiljače kako bi emitirali lažnu radiostanicu koja je bila predstavljena kao argentinska, a cilj joj je bio na prikriveni način potkopati moral među argentinskim mornarima.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21. stoljeću u kontekstu crne propagande često spominje i djelovanje američkog „Ureda za strateški utjecaj“ koji je osnovan nakon terorističkog napada na SAD 2001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radi borbe protiv terorizma.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Politička propaganda može se nazivati strateškim narativima, što se može smatrati alatom za političke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r-HR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aktere da artikuliraju stav o određenom pitanju i oblikuju percepcije i postupke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84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C3F733-25EC-486C-9BAF-15EDBBBE8D97}"/>
              </a:ext>
            </a:extLst>
          </p:cNvPr>
          <p:cNvSpPr txBox="1"/>
          <p:nvPr/>
        </p:nvSpPr>
        <p:spPr>
          <a:xfrm>
            <a:off x="807391" y="2021635"/>
            <a:ext cx="101745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Reuters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izvješć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rise </a:t>
            </a:r>
            <a:r>
              <a:rPr lang="hr-H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r>
              <a:rPr lang="hr-H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Europe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neovisne stranice za provjeru informacija </a:t>
            </a:r>
            <a:r>
              <a:rPr lang="hr-H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nova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demokratska institucija s pohvalnim ciljem promicanja istine u političkom diskursu.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razdoblju 2006.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2016. pokrenute u preko 50 država.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Istraživači ove tematike za polazište uzimaju globalnu data bazu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stranica koju je 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kreirao Duke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Reporters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 Lab na sveučilištu Duke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nazivajući je najpoznatijim globalnim mjerilom.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8386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7201F9-15EC-4ABB-B3A9-565FE9312545}"/>
              </a:ext>
            </a:extLst>
          </p:cNvPr>
          <p:cNvSpPr txBox="1"/>
          <p:nvPr/>
        </p:nvSpPr>
        <p:spPr>
          <a:xfrm>
            <a:off x="937526" y="1475495"/>
            <a:ext cx="10352773" cy="147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Ovogodišnji izbori globalna su konvergencija glasačkih listića, potvrdnih okvira i otisaka palca, s glasačima u više od 64 zemlje i cijeloj Europskoj uniji koji izlaze na birališta.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temelju procjene časopisa Time, ovaj bi demokratski spektakl potencijalno mogao uključiti ekvivalent od 49% stanovništva planeta.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li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dovoljno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fact-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checkera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B7455B-D666-4D96-9C99-3E5946CBFA8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04" y="3082836"/>
            <a:ext cx="3769995" cy="2354213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B2625C-A974-4E50-B0C4-0B70020541AD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481160" y="3040076"/>
            <a:ext cx="3599340" cy="23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35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CD5991-1478-48C4-9025-FB9007D2DB90}"/>
              </a:ext>
            </a:extLst>
          </p:cNvPr>
          <p:cNvSpPr txBox="1"/>
          <p:nvPr/>
        </p:nvSpPr>
        <p:spPr>
          <a:xfrm>
            <a:off x="781532" y="1774309"/>
            <a:ext cx="10200374" cy="1969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Možda najveći izazov s kojim se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checkeri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susreću ima manje veze s osnovama vođenja redakcije ili istraživačkog tima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prijetnjama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kojom se oni koji provjeravaju činjenice susreću od strane neprijateljskih vlada i političara, kao i njihovih pristaša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Bangladeša do Brazila, pokušaji potkopavanja provjere činjenica poznate su taktike, posebno za novinare i istraživače koji rade u zemljama u kojima sloboda medija jedva da postoji.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0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EA3B7F-8468-40EE-A41A-173A43CC609F}"/>
              </a:ext>
            </a:extLst>
          </p:cNvPr>
          <p:cNvSpPr txBox="1"/>
          <p:nvPr/>
        </p:nvSpPr>
        <p:spPr>
          <a:xfrm>
            <a:off x="468712" y="1328985"/>
            <a:ext cx="11090960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2000"/>
              </a:spcBef>
              <a:spcAft>
                <a:spcPts val="200"/>
              </a:spcAft>
            </a:pPr>
            <a:r>
              <a:rPr lang="hr-HR" sz="2400" b="1" kern="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MEĐUNARODNE PERSPEKTIVE U FACT-CHECKINGU</a:t>
            </a:r>
            <a:endParaRPr lang="hr-H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800"/>
              </a:spcBef>
            </a:pPr>
            <a:r>
              <a:rPr lang="hr-HR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Pregled različitih pristupa </a:t>
            </a:r>
            <a:r>
              <a:rPr lang="hr-HR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fact-checkingu</a:t>
            </a:r>
            <a:r>
              <a:rPr lang="hr-HR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diljem svijeta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20E831-5553-44E7-B1CF-3FF45F6E239F}"/>
              </a:ext>
            </a:extLst>
          </p:cNvPr>
          <p:cNvSpPr txBox="1"/>
          <p:nvPr/>
        </p:nvSpPr>
        <p:spPr>
          <a:xfrm>
            <a:off x="388530" y="2429337"/>
            <a:ext cx="11251324" cy="2241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Fact-checkeri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prevladavaju u zapadnoj Europi i velikim svjetskim demokracijama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Južn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Korej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Australij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Zbog postojećih resursa i infrastrukture oni imaju veliku prednost kod privlačenja publike, ali su ovisni o financijskoj podršci uredništva matičnih medija.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Kao suprotnost, zbog manje razine novinarske slobode, slobode govora i političke nestabilnosti,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fact-checkeri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područjima poput istočne Europe, Bliskog istoka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Latinske i Južne Amerike u većem broju nastaju kao nezavisni projekti.</a:t>
            </a:r>
          </a:p>
        </p:txBody>
      </p:sp>
    </p:spTree>
    <p:extLst>
      <p:ext uri="{BB962C8B-B14F-4D97-AF65-F5344CB8AC3E}">
        <p14:creationId xmlns:p14="http://schemas.microsoft.com/office/powerpoint/2010/main" val="409845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36BE61-77AE-4752-BC13-8B2B47AA74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722" y="1561107"/>
            <a:ext cx="6414488" cy="35636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AE4745E-608E-4510-ACDC-1239E2CEB778}"/>
              </a:ext>
            </a:extLst>
          </p:cNvPr>
          <p:cNvSpPr txBox="1"/>
          <p:nvPr/>
        </p:nvSpPr>
        <p:spPr>
          <a:xfrm>
            <a:off x="7386160" y="2329595"/>
            <a:ext cx="4752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lada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smanjila javni dug za 20%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13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E7C5DAD-A64A-4634-A0D2-3AEB8FD33440}"/>
              </a:ext>
            </a:extLst>
          </p:cNvPr>
          <p:cNvSpPr txBox="1"/>
          <p:nvPr/>
        </p:nvSpPr>
        <p:spPr>
          <a:xfrm>
            <a:off x="810505" y="1776726"/>
            <a:ext cx="104594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Koraci za provjeru činjenica: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Identifikacija izvora informacije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Utvrdite izvor tvrdnje. Provjerite je li to iz političkog govora, medijskog članka ili službenog izvještaja.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Primjer: Tvrdnja je iznesena u političkom govoru.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Pretraživanje pouzdanih izvora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Koristite renomirane izvore podataka za provjeru tvrdnje.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Relevantni izvori: Državni zavod za statistiku (DZS), Eurostat, Svjetska banka, financijski izvještaji vlade.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DD68AF-22A4-4892-806D-1EC506CE9188}"/>
              </a:ext>
            </a:extLst>
          </p:cNvPr>
          <p:cNvSpPr txBox="1"/>
          <p:nvPr/>
        </p:nvSpPr>
        <p:spPr>
          <a:xfrm>
            <a:off x="810505" y="4220059"/>
            <a:ext cx="9341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Prikupljanje podataka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Prikupite podatke o javnom dugu u posljednjih četiri godine.</a:t>
            </a:r>
          </a:p>
        </p:txBody>
      </p:sp>
    </p:spTree>
    <p:extLst>
      <p:ext uri="{BB962C8B-B14F-4D97-AF65-F5344CB8AC3E}">
        <p14:creationId xmlns:p14="http://schemas.microsoft.com/office/powerpoint/2010/main" val="3658556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B7FFD8E-AED9-435C-8C0E-53D68CE03B75}"/>
              </a:ext>
            </a:extLst>
          </p:cNvPr>
          <p:cNvSpPr txBox="1"/>
          <p:nvPr/>
        </p:nvSpPr>
        <p:spPr>
          <a:xfrm>
            <a:off x="1074821" y="2001849"/>
            <a:ext cx="990708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Prikupljanje podataka iz pouzdanih izvora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 1: Državni zavod za statistiku (DZS)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Posjetite web stranicu DZS-a i preuzmite podatke o javnom dugu za posljednje četiri godine.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 2: Eurostat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Posjetite web stranicu Eurostata i pretražite podatke o javnom dugu za relevantno razdoblje.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 3: Financijski izvještaji vlade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Pregledajte službene financijske izvještaje vlade koji pokrivaju javni dug.</a:t>
            </a:r>
          </a:p>
        </p:txBody>
      </p:sp>
    </p:spTree>
    <p:extLst>
      <p:ext uri="{BB962C8B-B14F-4D97-AF65-F5344CB8AC3E}">
        <p14:creationId xmlns:p14="http://schemas.microsoft.com/office/powerpoint/2010/main" val="2800830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775C0B-25A0-482B-947B-D862499B636A}"/>
              </a:ext>
            </a:extLst>
          </p:cNvPr>
          <p:cNvSpPr txBox="1"/>
          <p:nvPr/>
        </p:nvSpPr>
        <p:spPr>
          <a:xfrm>
            <a:off x="574850" y="1997839"/>
            <a:ext cx="104070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Prikupljanje i analiza podataka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Podaci za analizu</a:t>
            </a:r>
          </a:p>
          <a:p>
            <a:pPr>
              <a:buFont typeface="+mj-lt"/>
              <a:buAutoNum type="arabicPeriod"/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Državni zavod za statistiku (DZS):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Javni dug 2019. godine: 70% BDP-a</a:t>
            </a:r>
          </a:p>
          <a:p>
            <a:pPr marL="742950" lvl="1" indent="-285750"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Javni dug 2020. godine: 68% BDP-a</a:t>
            </a:r>
          </a:p>
          <a:p>
            <a:pPr marL="742950" lvl="1" indent="-285750"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Javni dug 2021. godine: 65% BDP-a</a:t>
            </a:r>
          </a:p>
          <a:p>
            <a:pPr marL="742950" lvl="1" indent="-285750"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Javni dug 2022. godine: 60% BDP-a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Izračunavanje postotka promjene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Javni dug 2019: 70% BDP-a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Javni dug 2022: 60% BDP-a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12B0BF-DBD9-4B17-BD41-678584189B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7849" y="2074406"/>
            <a:ext cx="5611983" cy="217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7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90B89B-5B53-4278-AA7B-28C3A7005D64}"/>
              </a:ext>
            </a:extLst>
          </p:cNvPr>
          <p:cNvSpPr txBox="1"/>
          <p:nvPr/>
        </p:nvSpPr>
        <p:spPr>
          <a:xfrm>
            <a:off x="1106260" y="1850295"/>
            <a:ext cx="88092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Preporučeni alati i izvori za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političkih izjava: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Državni zavod za statistiku (DZS):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www.dzs.hr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Eurostat: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ec.europa.eu/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eurostat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Financijski izvještaji vlade: Pregledajte službene financijske izvještaje vlade.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Neovisni ekonomski analitičari: Potražite analize od neovisnih ekonomskih stručnjaka.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C24DC2-DEF0-4AF6-8B61-4C1157B2E6F5}"/>
              </a:ext>
            </a:extLst>
          </p:cNvPr>
          <p:cNvSpPr txBox="1"/>
          <p:nvPr/>
        </p:nvSpPr>
        <p:spPr>
          <a:xfrm>
            <a:off x="1111702" y="3728480"/>
            <a:ext cx="98702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Zaključak: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temelju podataka iz Državnog zavoda za statistiku (DZS) i drugih relevantnih izvora, tvrdnja da je vlada smanjila javni dug za 20% u posljednje četiri godine nije točna. Stvarni pad javnog duga iznosi oko 14.29%. Postoji razlika između tvrdnje i stvarnih podataka, što ukazuje na potrebu za preciznijim informacijama i provjerom izvora prije donošenja zaključaka.</a:t>
            </a:r>
          </a:p>
        </p:txBody>
      </p:sp>
    </p:spTree>
    <p:extLst>
      <p:ext uri="{BB962C8B-B14F-4D97-AF65-F5344CB8AC3E}">
        <p14:creationId xmlns:p14="http://schemas.microsoft.com/office/powerpoint/2010/main" val="18779503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896048-D0F6-40E3-8F3D-900B0F53C6E2}"/>
              </a:ext>
            </a:extLst>
          </p:cNvPr>
          <p:cNvSpPr txBox="1"/>
          <p:nvPr/>
        </p:nvSpPr>
        <p:spPr>
          <a:xfrm>
            <a:off x="957943" y="2001467"/>
            <a:ext cx="103196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aktualnih krupnih primjera na inozemnoj i domaćoj sceni izdvaja se i Europska migrantska kriza, što je službeni naziv za višegodišnju migraciju stanovnika afričkih i azijskih zemalja prema državama Europske unije koja traje od 2015. godine.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više su navrata predstavnici Europske unije i lokalnih vlasti javno apelirali da se prestanu producirati i širiti dezinformacije protiv migranata koje izazivaju paniku, strah i mržnju lokalnoga domaćeg stanovništva prema njima, ali bez opipljivih rezultata pa je dio migranata i dalje izložen fizičkim napadima, prijavama i vrijeđanjima.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1510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896048-D0F6-40E3-8F3D-900B0F53C6E2}"/>
              </a:ext>
            </a:extLst>
          </p:cNvPr>
          <p:cNvSpPr txBox="1"/>
          <p:nvPr/>
        </p:nvSpPr>
        <p:spPr>
          <a:xfrm>
            <a:off x="957943" y="2001467"/>
            <a:ext cx="104625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aktualnih krupnih primjera na inozemnoj i domaćoj sceni izdvaja se i Europska migrantska kriza, što je službeni naziv za višegodišnju migraciju stanovnika afričkih i azijskih zemalja prema državama Europske unije koja traje od 2015. godine.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više su navrata predstavnici Europske unije i lokalnih vlasti javno apelirali da se prestanu producirati i širiti dezinformacije protiv migranata koje izazivaju paniku, strah i mržnju lokalnoga domaćeg stanovništva prema njima, ali bez opipljivih rezultata pa je dio migranata i dalje izložen fizičkim napadima, prijavama i vrijeđanjima.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5572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A49601B-0860-44F9-AE14-FEA636059DD3}"/>
              </a:ext>
            </a:extLst>
          </p:cNvPr>
          <p:cNvSpPr txBox="1"/>
          <p:nvPr/>
        </p:nvSpPr>
        <p:spPr>
          <a:xfrm>
            <a:off x="1045028" y="2413338"/>
            <a:ext cx="104502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Migrantska kriza često izaziva polarizirane rasprave i brojne izjave koje treba pažljivo provjeriti.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ovom kontekstu zahtijeva posebnu pažnju na političke, kulturne i jezične aspekte, kao i na pouzdanost izvora informacija.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Primjer: "Broj ilegalnih prelazaka granice porastao je za 300% u posljednjih godinu dana."</a:t>
            </a:r>
          </a:p>
        </p:txBody>
      </p:sp>
    </p:spTree>
    <p:extLst>
      <p:ext uri="{BB962C8B-B14F-4D97-AF65-F5344CB8AC3E}">
        <p14:creationId xmlns:p14="http://schemas.microsoft.com/office/powerpoint/2010/main" val="1187316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E779E5-B9F9-44B5-8C85-4FC3F0347E64}"/>
              </a:ext>
            </a:extLst>
          </p:cNvPr>
          <p:cNvSpPr txBox="1"/>
          <p:nvPr/>
        </p:nvSpPr>
        <p:spPr>
          <a:xfrm>
            <a:off x="717976" y="1671864"/>
            <a:ext cx="1060316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Koraci za provjeru činjenica: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Identifikacija izvora informacije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Utvrdite izvor tvrdnje. Provjerite je li to iz političkog govora, medijskog članka ili službenog izvještaja.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Primjer: Tvrdnja je iznesena u političkom govoru.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Pretraživanje pouzdanih izvora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Koristite renomirane izvore podataka za provjeru tvrdnje.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Relevantni izvori: Agencija za zaštitu granica, međunarodne organizacije za migracije, UNHCR,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Frontex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Prikupljanje podataka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Prikupite podatke o broju ilegalnih prelazaka granice u relevantnom vremenskom periodu.</a:t>
            </a:r>
          </a:p>
        </p:txBody>
      </p:sp>
    </p:spTree>
    <p:extLst>
      <p:ext uri="{BB962C8B-B14F-4D97-AF65-F5344CB8AC3E}">
        <p14:creationId xmlns:p14="http://schemas.microsoft.com/office/powerpoint/2010/main" val="24380841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5044D6-1F55-4402-A989-2E31D58EC0B4}"/>
              </a:ext>
            </a:extLst>
          </p:cNvPr>
          <p:cNvSpPr txBox="1"/>
          <p:nvPr/>
        </p:nvSpPr>
        <p:spPr>
          <a:xfrm>
            <a:off x="810505" y="1720840"/>
            <a:ext cx="105868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4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Analiza podataka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Prikupljanje podataka iz pouzdanih izvora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 1: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Frontex</a:t>
            </a:r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Frontex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redovito objavljuje izvještaje o ilegalnim prelascima granica u EU. Posjetite web stranicu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Frontexa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preuzmite najnovije podatke.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 2: UNHCR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UNHCR također prati migracijske tokove i može pružiti dodatne informacije o broju migranata.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 3: Nacionalne agencije za zaštitu granica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Posjetite web stranice nacionalnih agencija za zaštitu granica za dodatne podatke.</a:t>
            </a:r>
          </a:p>
        </p:txBody>
      </p:sp>
    </p:spTree>
    <p:extLst>
      <p:ext uri="{BB962C8B-B14F-4D97-AF65-F5344CB8AC3E}">
        <p14:creationId xmlns:p14="http://schemas.microsoft.com/office/powerpoint/2010/main" val="276474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331AC96-0896-48CA-A9CA-1EAE2CD125C6}"/>
              </a:ext>
            </a:extLst>
          </p:cNvPr>
          <p:cNvSpPr txBox="1"/>
          <p:nvPr/>
        </p:nvSpPr>
        <p:spPr>
          <a:xfrm>
            <a:off x="574850" y="1958726"/>
            <a:ext cx="11044335" cy="2495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rujnu 2015. godine na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Poynter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institutu u Tampa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Bayu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SAD-u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osnovan je 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Network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ciljem povezivanja svjetskih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fact-checkera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 jednu krovnu organizaciju.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prate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trendove u cijelom svijetu i objavljuju tekstove u tjednom newsletteru,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organiziraju godišnje konferencije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pružaju usluge stručne edukacije.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Potencijalno najvažniji dio njihova djelovanja predstavlja uspostava etičkog kodeksa za svjetske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fact-checkere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2016.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981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0C475A-E11F-4087-A357-A33CB0766D66}"/>
              </a:ext>
            </a:extLst>
          </p:cNvPr>
          <p:cNvSpPr txBox="1"/>
          <p:nvPr/>
        </p:nvSpPr>
        <p:spPr>
          <a:xfrm>
            <a:off x="342401" y="1352897"/>
            <a:ext cx="83375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Prikupljanje i analiza podataka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Podaci za analizu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Frontex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Broj ilegalnih prelazaka granice 2022. godine: 50,000</a:t>
            </a:r>
          </a:p>
          <a:p>
            <a:pPr marL="742950" lvl="1" indent="-285750"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Broj ilegalnih prelazaka granice 2023. godine: 200,000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Izračunavanje postotka promjene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Broj ilegalnih prelazaka granice 2022: 50,000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Broj ilegalnih prelazaka granice 2023: 200,000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53ACD-46D5-4D3F-85A0-3E3F926920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2971" y="2747600"/>
            <a:ext cx="6110172" cy="26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391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A60325-8ACB-496C-A549-AE2DB4F23C4D}"/>
              </a:ext>
            </a:extLst>
          </p:cNvPr>
          <p:cNvSpPr txBox="1"/>
          <p:nvPr/>
        </p:nvSpPr>
        <p:spPr>
          <a:xfrm>
            <a:off x="574850" y="2274838"/>
            <a:ext cx="101530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Preporučeni alati i izvori za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migrantskih kriza:</a:t>
            </a:r>
          </a:p>
          <a:p>
            <a:pPr>
              <a:buFont typeface="+mj-lt"/>
              <a:buAutoNum type="arabicPeriod"/>
            </a:pP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Frontex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frontex.europa.eu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UNHCR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unhcr.org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Međunarodna organizacija za migracije (IOM)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iom.int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Nacionalne agencije za zaštitu granica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Posjetite web stranice nacionalnih agencija za najnovije podatke.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725C38-DA7D-434B-BF20-27729DE93224}"/>
              </a:ext>
            </a:extLst>
          </p:cNvPr>
          <p:cNvSpPr txBox="1"/>
          <p:nvPr/>
        </p:nvSpPr>
        <p:spPr>
          <a:xfrm>
            <a:off x="574850" y="4074942"/>
            <a:ext cx="105612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Na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temelju podataka iz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Frontexa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tvrdnja da je broj ilegalnih prelazaka granice porastao za 300% u posljednjih godinu dana je točna. Podaci pokazuju porast s 50,000 na 200,000 prelazaka, što predstavlja povećanje od 300%.</a:t>
            </a:r>
          </a:p>
        </p:txBody>
      </p:sp>
    </p:spTree>
    <p:extLst>
      <p:ext uri="{BB962C8B-B14F-4D97-AF65-F5344CB8AC3E}">
        <p14:creationId xmlns:p14="http://schemas.microsoft.com/office/powerpoint/2010/main" val="10585165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7D0B40-6B7C-449C-997B-7E69B06ABE7F}"/>
              </a:ext>
            </a:extLst>
          </p:cNvPr>
          <p:cNvSpPr txBox="1"/>
          <p:nvPr/>
        </p:nvSpPr>
        <p:spPr>
          <a:xfrm>
            <a:off x="443818" y="1720840"/>
            <a:ext cx="112014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Razumijevanje kulturnih, političkih i jezičnih aspekata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Kulturni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spekti</a:t>
            </a:r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Različite kulture imaju različite stavove prema migrantima, što može utjecati na način na koji se informacije interpretiraju i prenose.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Mediji u različitim zemljama mogu imati različite pristupe prikazivanju migranata, od suosjećanja do kriminalizacije.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Politički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spekti</a:t>
            </a:r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Političke stranke i lideri mogu koristiti podatke o migracijama za promicanje svojih agendi, često birajući ili interpretirajući podatke koji podržavaju njihove stavove.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Različite zemlje imaju različite politike prema migraciji, što može utjecati na dostupnost i interpretaciju podataka.</a:t>
            </a:r>
          </a:p>
        </p:txBody>
      </p:sp>
    </p:spTree>
    <p:extLst>
      <p:ext uri="{BB962C8B-B14F-4D97-AF65-F5344CB8AC3E}">
        <p14:creationId xmlns:p14="http://schemas.microsoft.com/office/powerpoint/2010/main" val="19836349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4BF126-CAE2-4967-9D54-1ED1EF560711}"/>
              </a:ext>
            </a:extLst>
          </p:cNvPr>
          <p:cNvSpPr txBox="1"/>
          <p:nvPr/>
        </p:nvSpPr>
        <p:spPr>
          <a:xfrm>
            <a:off x="892472" y="2205393"/>
            <a:ext cx="104070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Razumijevanje političkog, kulturnog i jezičnog konteksta je ključno za preciznu provjeru činjenica. To uključuje analizu kako lokalne okolnosti mogu utjecati na tumačenje podataka.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Korištenje različitih izvora informacija smanjuje pristranost i omogućava širu perspektivu na problem. To uključuje međunarodne organizacije, nezavisne istraživačke organizacije i medijske izvore.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Suradnja s lokalnim novinarima, istraživačima i stručnjacima može pomoći u razumijevanju lokalnih nijansi i specifičnih aspekata migracijske krize.</a:t>
            </a:r>
          </a:p>
        </p:txBody>
      </p:sp>
    </p:spTree>
    <p:extLst>
      <p:ext uri="{BB962C8B-B14F-4D97-AF65-F5344CB8AC3E}">
        <p14:creationId xmlns:p14="http://schemas.microsoft.com/office/powerpoint/2010/main" val="14292531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A26743-4552-40C0-AC55-DE3F6B71161E}"/>
              </a:ext>
            </a:extLst>
          </p:cNvPr>
          <p:cNvSpPr txBox="1"/>
          <p:nvPr/>
        </p:nvSpPr>
        <p:spPr>
          <a:xfrm>
            <a:off x="979032" y="1666052"/>
            <a:ext cx="10130971" cy="2431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Dezinformacije, naravno, mogu imati i brojne druge negativne posljedice na život i sigurnost građana te društvo u cjelini, što pokazuje i aktualni primjer Rusko-ukrajinskoga rata, tijekom kojega su zabilježeni već brojni slučajevi produkcije i diseminacije dezinformacijskih sadržaja i narativa u svrhu provedbe tzv. hibridnog medijskog djelovanja ili rata.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političkih izjava je ključan proces za održavanje transparentnosti i odgovornosti u političkom diskursu. Ovaj proces uključuje provjeru točnosti izjava koje političari daju u javnosti, uključujući govore, intervjue, društvene medije i službene dokumente. </a:t>
            </a:r>
          </a:p>
        </p:txBody>
      </p:sp>
    </p:spTree>
    <p:extLst>
      <p:ext uri="{BB962C8B-B14F-4D97-AF65-F5344CB8AC3E}">
        <p14:creationId xmlns:p14="http://schemas.microsoft.com/office/powerpoint/2010/main" val="20576404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F7EF75-A5E3-48D5-AC05-C449207E12A2}"/>
              </a:ext>
            </a:extLst>
          </p:cNvPr>
          <p:cNvSpPr txBox="1"/>
          <p:nvPr/>
        </p:nvSpPr>
        <p:spPr>
          <a:xfrm>
            <a:off x="996043" y="2274838"/>
            <a:ext cx="101237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informacija vezanih uz Rusko-ukrajinski rat posebno je izazovan zbog visoke razine dezinformacija, propagande i političkih pristranosti. Evo primjera kako provesti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specifičnu tvrdnju vezanu uz ovaj sukob.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"Rusija je povećala broj vojnika na ukrajinskoj granici za 50,000 u posljednjih mjesec dana."</a:t>
            </a:r>
          </a:p>
        </p:txBody>
      </p:sp>
    </p:spTree>
    <p:extLst>
      <p:ext uri="{BB962C8B-B14F-4D97-AF65-F5344CB8AC3E}">
        <p14:creationId xmlns:p14="http://schemas.microsoft.com/office/powerpoint/2010/main" val="17186048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D2850D-F2F4-4F6E-B9AA-24941FFC2F26}"/>
              </a:ext>
            </a:extLst>
          </p:cNvPr>
          <p:cNvSpPr txBox="1"/>
          <p:nvPr/>
        </p:nvSpPr>
        <p:spPr>
          <a:xfrm>
            <a:off x="810504" y="1443841"/>
            <a:ext cx="103908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Koraci za provjeru činjenica: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Identifikacija izvora informacije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Utvrdite izvor tvrdnje. Provjerite je li iz političkog govora, medijskog članka ili službenog izvještaja.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Primjer: Tvrdnja je iznesena 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članku.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Pretraživanje pouzdanih izvora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Koristite renomirane izvore podataka za provjeru tvrdnje.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Relevantni izvori: NATO, Ministarstvo obrane SAD-a, OSCE, neovisne analitičke organizacije, satelitski snimci iz komercijalnih i vojnih izvora.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Prikupljanje podataka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Prikupite podatke o kretanju ruskih trupa i vojne aktivnosti na ukrajinskoj granici iz relevantnih izvora.</a:t>
            </a:r>
          </a:p>
        </p:txBody>
      </p:sp>
    </p:spTree>
    <p:extLst>
      <p:ext uri="{BB962C8B-B14F-4D97-AF65-F5344CB8AC3E}">
        <p14:creationId xmlns:p14="http://schemas.microsoft.com/office/powerpoint/2010/main" val="13884208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A56901-F758-4C1D-823B-9F0277532766}"/>
              </a:ext>
            </a:extLst>
          </p:cNvPr>
          <p:cNvSpPr txBox="1"/>
          <p:nvPr/>
        </p:nvSpPr>
        <p:spPr>
          <a:xfrm>
            <a:off x="810505" y="1534203"/>
            <a:ext cx="101714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Prikupljanje podataka iz pouzdanih izvora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 1: NATO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NATO redovito objavljuje izvještaje o kretanju trupa i vojnoj aktivnosti u blizini Ukrajine. Posjetite web stranicu NATO-a i preuzmite najnovije podatke.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 2: Ministarstvo obrane SAD-a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Ministarstvo obrane SAD-a također prati situaciju u Ukrajini i može pružiti relevantne podatke.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 3: OSCE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Organizacija za europsku sigurnost i suradnju (OSCE) ima promatračke misije u Ukrajini i redovito izvještava o situaciji na terenu.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D0DCB0-F4F6-4890-903B-878FFAF58B1C}"/>
              </a:ext>
            </a:extLst>
          </p:cNvPr>
          <p:cNvSpPr txBox="1"/>
          <p:nvPr/>
        </p:nvSpPr>
        <p:spPr>
          <a:xfrm>
            <a:off x="818750" y="4797726"/>
            <a:ext cx="10451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 4: Komercijalni satelitski snimci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Komercijalne satelitske tvrtke poput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Maxara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objavljuju snimke vojnih pokreta.</a:t>
            </a:r>
          </a:p>
        </p:txBody>
      </p:sp>
    </p:spTree>
    <p:extLst>
      <p:ext uri="{BB962C8B-B14F-4D97-AF65-F5344CB8AC3E}">
        <p14:creationId xmlns:p14="http://schemas.microsoft.com/office/powerpoint/2010/main" val="11059239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5AE929-0C36-45F4-A891-FFEF945C9F38}"/>
              </a:ext>
            </a:extLst>
          </p:cNvPr>
          <p:cNvSpPr txBox="1"/>
          <p:nvPr/>
        </p:nvSpPr>
        <p:spPr>
          <a:xfrm>
            <a:off x="841863" y="1716276"/>
            <a:ext cx="101400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Podaci za analizu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NATO izvještaj: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Izvještaj iz NATO-a objavljen u posljednjih mjesec dana ukazuje na povećanje broja vojnika, ali broj nije specificiran.</a:t>
            </a:r>
          </a:p>
          <a:p>
            <a:pPr>
              <a:buFont typeface="+mj-lt"/>
              <a:buAutoNum type="arabicPeriod"/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Ministarstvo obrane SAD-a: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Izvještaji pokazuju povećanje aktivnosti, ali broj vojnika nije jasno definiran.</a:t>
            </a:r>
          </a:p>
          <a:p>
            <a:pPr>
              <a:buFont typeface="+mj-lt"/>
              <a:buAutoNum type="arabicPeriod"/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OSCE promatračka misija: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OSCE izvještaji ukazuju na povećanje vojne prisutnosti, ali broj vojnika nije specificiran.</a:t>
            </a:r>
          </a:p>
          <a:p>
            <a:pPr>
              <a:buFont typeface="+mj-lt"/>
              <a:buAutoNum type="arabicPeriod"/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Satelitski snimci (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Maxar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Satelitski snimci pokazuju značajno povećanje vojne opreme i vojnika u blizini ukrajinske granice.</a:t>
            </a:r>
          </a:p>
        </p:txBody>
      </p:sp>
    </p:spTree>
    <p:extLst>
      <p:ext uri="{BB962C8B-B14F-4D97-AF65-F5344CB8AC3E}">
        <p14:creationId xmlns:p14="http://schemas.microsoft.com/office/powerpoint/2010/main" val="40654594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985528-07D9-4BF3-9C51-36C7800384EE}"/>
              </a:ext>
            </a:extLst>
          </p:cNvPr>
          <p:cNvSpPr txBox="1"/>
          <p:nvPr/>
        </p:nvSpPr>
        <p:spPr>
          <a:xfrm>
            <a:off x="503221" y="1674674"/>
            <a:ext cx="10845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Kvalitativna analiza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 izvještaja NATO-a, Ministarstva obrane SAD-a i OSCE-a, kao i satelitskih snimaka, može se zaključiti da je došlo do povećanja broja vojnika i vojne opreme u blizini ukrajinske granice.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Međutim, niti jedan izvor nije specificirao točan broj vojnika koji su premješteni u posljednjih mjesec dana.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F117F1-CE92-4E03-B369-8C8D2DAFC238}"/>
              </a:ext>
            </a:extLst>
          </p:cNvPr>
          <p:cNvSpPr txBox="1"/>
          <p:nvPr/>
        </p:nvSpPr>
        <p:spPr>
          <a:xfrm>
            <a:off x="574850" y="3021567"/>
            <a:ext cx="106102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Preporučeni alati i izvori za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tvrdnji vezanih uz Rusko-ukrajinski rat: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NATO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nato.int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Ministarstvo obrane SAD-a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defense.gov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OSCE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osce.org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Komercijalni satelitski snimci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Maxar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Technologies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Neovisne analitičke organizacije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Institut za proučavanje rata (ISW),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Bellingcat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Međunarodni mediji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BBC, Reuters, Al Jazeera</a:t>
            </a:r>
          </a:p>
        </p:txBody>
      </p:sp>
    </p:spTree>
    <p:extLst>
      <p:ext uri="{BB962C8B-B14F-4D97-AF65-F5344CB8AC3E}">
        <p14:creationId xmlns:p14="http://schemas.microsoft.com/office/powerpoint/2010/main" val="364973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1A40C1-E548-4D7B-92D9-44B445C9B226}"/>
              </a:ext>
            </a:extLst>
          </p:cNvPr>
          <p:cNvSpPr txBox="1"/>
          <p:nvPr/>
        </p:nvSpPr>
        <p:spPr>
          <a:xfrm>
            <a:off x="574850" y="1702526"/>
            <a:ext cx="10746292" cy="3281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Etičkom</a:t>
            </a:r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kodeksu</a:t>
            </a:r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u="sng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fact-checker</a:t>
            </a:r>
            <a:r>
              <a:rPr lang="en-US" u="sng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 se trebali pridržavati</a:t>
            </a:r>
            <a:r>
              <a:rPr lang="en-US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sljedećih</a:t>
            </a:r>
            <a:r>
              <a:rPr lang="en-US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vrijednosti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Zalaganje za nepristranost i pravednost u djelovanju, točnije pristup u kojemu se svaka izjava provjerava na isti način, bez obzira s koje je strane političkog spektra izrečena.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Zalaganje za transparentnost izvora koje promiču isticanjem svih korištenih izvora u svakom objavljenom članku, tako da i čitatelj sam može provjeriti spornu izjavu na isti način.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Transparentni prikaz organizacije i financiranja kako bi se osigurao nepristran pristup radu bez mogućnosti utjecanja financijskih dionika na djelovanje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fact-checkera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Zalaganje za transparentni prikaz metodologije rada, kao i sustava ocjenjivanja razine istinitosti.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bveza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otvorene i iskrene ispravke i ažuriranje objavljenih tekstova kako bi publika uvijek imala pristup točnim informacijama.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77661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2D9661-5E65-4757-9F84-6C485A1ADEED}"/>
              </a:ext>
            </a:extLst>
          </p:cNvPr>
          <p:cNvSpPr txBox="1"/>
          <p:nvPr/>
        </p:nvSpPr>
        <p:spPr>
          <a:xfrm>
            <a:off x="574850" y="2413338"/>
            <a:ext cx="108224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temelju dostupnih podataka, tvrdnja da je Rusija povećala broj vojnika na ukrajinskoj granici za 50,000 u posljednjih mjesec dana ne može se potvrditi ili opovrgnuti s apsolutnom sigurnošću jer niti jedan izvor nije pružio precizan broj.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Iako postoji konsenzus o povećanju vojne prisutnosti, konkretni broj vojnika ostaje nepoznat.</a:t>
            </a:r>
          </a:p>
        </p:txBody>
      </p:sp>
    </p:spTree>
    <p:extLst>
      <p:ext uri="{BB962C8B-B14F-4D97-AF65-F5344CB8AC3E}">
        <p14:creationId xmlns:p14="http://schemas.microsoft.com/office/powerpoint/2010/main" val="38155927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288EEFC-E147-4280-BEDC-FC502AE02B4A}"/>
              </a:ext>
            </a:extLst>
          </p:cNvPr>
          <p:cNvSpPr txBox="1"/>
          <p:nvPr/>
        </p:nvSpPr>
        <p:spPr>
          <a:xfrm>
            <a:off x="759263" y="1603278"/>
            <a:ext cx="1057050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Razumijevanje kulturnih, političkih i jezičnih aspekata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Kulturni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spekti</a:t>
            </a:r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 strane u sukobu koriste propagandu kako bi oblikovale percepciju javnosti. Razumijevanje kulturnog konteksta može pomoći u prepoznavanju propagandnih tehnika.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Različiti politički akteri mogu koristiti informacije kako bi podržali svoje ciljeve. Prepoznavanje političkih motiva može pomoći u identifikaciji pristranih izvora.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Upotreba specifičnih izraza može utjecati na percepciju sukoba. Na primjer, izrazi poput "okupacija" ili "oslobodilačka vojska" mogu nositi različite konotacije.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Informacije mogu biti netočno prevedene, što može dovesti do pogrešnih interpretacija.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857664-5371-44E0-9794-C9EF80D0C4B3}"/>
              </a:ext>
            </a:extLst>
          </p:cNvPr>
          <p:cNvSpPr txBox="1"/>
          <p:nvPr/>
        </p:nvSpPr>
        <p:spPr>
          <a:xfrm>
            <a:off x="759263" y="4489430"/>
            <a:ext cx="10696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Korištenje različitih izvora smanjuje pristranost i omogućava širu perspektivu. To uključuje međunarodne organizacije, neovisne analitičke organizacije i međunarodne medije.</a:t>
            </a:r>
          </a:p>
        </p:txBody>
      </p:sp>
    </p:spTree>
    <p:extLst>
      <p:ext uri="{BB962C8B-B14F-4D97-AF65-F5344CB8AC3E}">
        <p14:creationId xmlns:p14="http://schemas.microsoft.com/office/powerpoint/2010/main" val="35790533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F5E83E-C046-4A60-864F-9FAB554576BA}"/>
              </a:ext>
            </a:extLst>
          </p:cNvPr>
          <p:cNvSpPr txBox="1"/>
          <p:nvPr/>
        </p:nvSpPr>
        <p:spPr>
          <a:xfrm>
            <a:off x="581617" y="147549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800"/>
              </a:spcBef>
            </a:pPr>
            <a:r>
              <a:rPr lang="hr-HR" sz="2400" b="1" i="1" dirty="0" err="1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Fact-checking</a:t>
            </a:r>
            <a:r>
              <a:rPr lang="hr-HR" sz="2400" b="1" i="1" dirty="0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znanstvenih tvrdnji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3EA870-5123-4DDD-9EC9-6845A3E8659D}"/>
              </a:ext>
            </a:extLst>
          </p:cNvPr>
          <p:cNvSpPr txBox="1"/>
          <p:nvPr/>
        </p:nvSpPr>
        <p:spPr>
          <a:xfrm>
            <a:off x="757581" y="1961227"/>
            <a:ext cx="10554181" cy="3006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Gong je predstavio projekt „Pro-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Istraživanje, edukacija, provjera činjenica i razotkrivanje dezinformacijskih narativa vezanih uz COVID-19 u Hrvatskoj“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unutar ‘EU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Scale Media’ natječaja na europskoj razini.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ProFact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projekt bavi se dezinformacijama povezanim s COVID-19 na više razina multidisciplinarnim i međusektorskim pristupom.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rojekt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koristi spoj različitih stručnosti i metoda – razotkrivajući izvore i aktere, mreže dezinformacijskih narativa iz različitih sfera i kombinirajući tehnike kako bismo suzbile dezinformacije o COVIDU-19.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provodi Gong u suradnji s partnerima: Fakultetom političkih znanosti u Zagrebu, Fakultetom elektrotehnike i računarstva u Zagrebu, Sveučilištem u Dubrovniku i Faktograf.hr-om.</a:t>
            </a:r>
          </a:p>
        </p:txBody>
      </p:sp>
    </p:spTree>
    <p:extLst>
      <p:ext uri="{BB962C8B-B14F-4D97-AF65-F5344CB8AC3E}">
        <p14:creationId xmlns:p14="http://schemas.microsoft.com/office/powerpoint/2010/main" val="6526127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F54BE2-F0DC-4A93-BF3D-A106093E53B6}"/>
              </a:ext>
            </a:extLst>
          </p:cNvPr>
          <p:cNvSpPr txBox="1"/>
          <p:nvPr/>
        </p:nvSpPr>
        <p:spPr>
          <a:xfrm>
            <a:off x="313593" y="1431922"/>
            <a:ext cx="11196236" cy="3197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Kroz istraživanje, podizanje svijesti i metoda izgradnje kapaciteta, projekt sveobuhvatno pristupa društvenom, političkom i zdravstvenom problemu širenja dezinformacijskih kampanjama povezanih s COVID-19.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Rezultati implementiranih aktivnosti pridonijet će ciljevima: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Učinkovito razotkrivanje dezinformacijskih kampanja povezanih s COVID-19 u Hrvatskoj kroz istraživanje, razotkrivanje i diseminaciju,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Ojačani kapaciteti multidisciplinarnog tima u Hrvatskoj za uočavanje i suzbijanje dezinformacijskih kampanja putem razmjene stručnosti i umrežavanja,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Povećane kompetencije medijske pismenosti novinara i šire javnosti u Hrvatskoj, s fokusom na provjeru činjenica dezinformacija povezanih s COVID-19, pomoću obrazovnih resursa i kampanja.</a:t>
            </a:r>
          </a:p>
        </p:txBody>
      </p:sp>
    </p:spTree>
    <p:extLst>
      <p:ext uri="{BB962C8B-B14F-4D97-AF65-F5344CB8AC3E}">
        <p14:creationId xmlns:p14="http://schemas.microsoft.com/office/powerpoint/2010/main" val="20533469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521F45-B36F-4D75-9F98-F19E5C93FFEA}"/>
              </a:ext>
            </a:extLst>
          </p:cNvPr>
          <p:cNvSpPr txBox="1"/>
          <p:nvPr/>
        </p:nvSpPr>
        <p:spPr>
          <a:xfrm>
            <a:off x="574850" y="1979524"/>
            <a:ext cx="10630179" cy="2431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Europski opservatorij za digitalne medije (EDMO)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zasnovan je na radu neovisne multidisciplinarne zajednice istraživačica, stručnjakinja za medijsku pismenost i novinarki koji, u suradnji s medijskim organizacijama i online platformama, pokušavaju bolje razumjeti problem dezinformacija kako bismo sačuvale demokraciju.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EDMO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platforma koja kroz pet glavnih aktivnosti okuplja relevantne organizacije 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pojedin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kako bi udružili resurse i postojeća znanja, razmjenjivali iskustva, alate i instrumente u provjeri činjenica i razvijanju medijske pismenosti te stvoriti sigurnu luku istraživačima za pristup podacima internetskih platformi za bolje razumijevanje i analizu aktivnosti, trendova i tehnika širenja laži i manipulacija online.</a:t>
            </a:r>
          </a:p>
        </p:txBody>
      </p:sp>
    </p:spTree>
    <p:extLst>
      <p:ext uri="{BB962C8B-B14F-4D97-AF65-F5344CB8AC3E}">
        <p14:creationId xmlns:p14="http://schemas.microsoft.com/office/powerpoint/2010/main" val="38747569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2845E6-0D62-4595-B01E-6907BB25C87B}"/>
              </a:ext>
            </a:extLst>
          </p:cNvPr>
          <p:cNvSpPr txBox="1"/>
          <p:nvPr/>
        </p:nvSpPr>
        <p:spPr>
          <a:xfrm>
            <a:off x="268514" y="1686159"/>
            <a:ext cx="11447236" cy="2902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Aktivnosti EDMO-a su sljedeće: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uspostavljanje sigurne online platforme koja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podržava akademsku analizu dezinformacijskih kampanja i trendova, a pruža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javne informacije za podizanje svijesti o problemu širenja lažnih i manipulativnih informacija na internetu;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uspostavljanje okvira za pristup podacima online platformi u istraživačke svrhe (podaci platformi su nužni za razumijevanje problema širenja dezinformacija u skladu s Općom uredbom o zaštiti osobnih podataka – GDPR);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podrška koordinaciji neovisnih aktivnosti provjere činjenica (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projekti);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podrška koordinaciji akademskih istraživanja o fenomenu dezinformacija u Europi;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pružanje podrške regulatorima u praćenju politika koje online platforme uspostavljaju radi ograničavanja širenja i utjecaja dezinformacija.</a:t>
            </a:r>
          </a:p>
        </p:txBody>
      </p:sp>
    </p:spTree>
    <p:extLst>
      <p:ext uri="{BB962C8B-B14F-4D97-AF65-F5344CB8AC3E}">
        <p14:creationId xmlns:p14="http://schemas.microsoft.com/office/powerpoint/2010/main" val="16072621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41CE40-8A9C-4799-9AF3-211FE948FBF4}"/>
              </a:ext>
            </a:extLst>
          </p:cNvPr>
          <p:cNvSpPr txBox="1"/>
          <p:nvPr/>
        </p:nvSpPr>
        <p:spPr>
          <a:xfrm>
            <a:off x="574849" y="1738959"/>
            <a:ext cx="10673721" cy="2559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znanstvenih tvrdnji zahtijeva specifičan pristup zbog kompleksnosti i tehničke prirode znanstvenih informacija.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okviru programa za istraživanja i inovacije Obzor 2020. mobilizirana su znatna sredstva za osiguravanje istinitosti informacija koje se objavljuju u društvenim i drugim medijima.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Društveni opservatorij za analizu dezinformacija i društvenih medija (SOMA), zajedno s drugim projektima financiranima sredstvima EU-a (PROVENANCE,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SocialTruth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EUNOMIA,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WeVerify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sektoru društvenih medija omogućuje razumijevanje vlastite dinamike i odnosa s drugim sektorima.</a:t>
            </a:r>
          </a:p>
        </p:txBody>
      </p:sp>
    </p:spTree>
    <p:extLst>
      <p:ext uri="{BB962C8B-B14F-4D97-AF65-F5344CB8AC3E}">
        <p14:creationId xmlns:p14="http://schemas.microsoft.com/office/powerpoint/2010/main" val="38243273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BCDC1A-3E10-4593-9A12-79573B4089DE}"/>
              </a:ext>
            </a:extLst>
          </p:cNvPr>
          <p:cNvSpPr txBox="1"/>
          <p:nvPr/>
        </p:nvSpPr>
        <p:spPr>
          <a:xfrm>
            <a:off x="660400" y="1771190"/>
            <a:ext cx="10871200" cy="2113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Cilj projekta FANDANGO, financiranog u okviru programa Obzor 2020., jest objediniti i provjeriti različite tipologije informativnih podataka, medijskih izvora, društvenih medija i otvorenih podataka kako bi se otkrile lažne vijesti i osigurala učinkovitija i provjerena komunikacija za sve europske građane.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Cilj je ukloniti prepreke interoperabilnosti podataka pružanjem jedinstvenih tehnika i uspostavom integrirane platforme za velike količine podataka radi potpore tradicionalnim medijskim industrijama u novom okruženju koje se temelji na podacima većom transparentnošću u kontekstu odgovornih istraživanja i inovacija.</a:t>
            </a:r>
          </a:p>
        </p:txBody>
      </p:sp>
    </p:spTree>
    <p:extLst>
      <p:ext uri="{BB962C8B-B14F-4D97-AF65-F5344CB8AC3E}">
        <p14:creationId xmlns:p14="http://schemas.microsoft.com/office/powerpoint/2010/main" val="26617249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585874-2A38-4D13-9D09-E7A5ADA1610C}"/>
              </a:ext>
            </a:extLst>
          </p:cNvPr>
          <p:cNvSpPr txBox="1"/>
          <p:nvPr/>
        </p:nvSpPr>
        <p:spPr>
          <a:xfrm>
            <a:off x="574849" y="1585969"/>
            <a:ext cx="1086240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Europsko istraživačko vijeće (ERC) podupire teorijska istraživanja, poput onog koje je razvio Phil Howard, ravnatelj Instituta za internet na sveučilištu Oxford i primatelj bespovratnih sredstava ERC-a u okviru programa „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Consolidator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Grant” za projekt COMPROP – „Računalna propaganda: Istraživanje učinka algoritama 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botova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politički diskurs u Europi”.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tom se projektu primjenjuju najbolje dostupne metode u društvenim i računalnim znanostima kako bi se pronašla moguća rješenja. Njegovo je istraživanje već predstavljeno na internetskim stranicama ERC-a i u seriji govora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ERCTalks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Zajedno sa svojim timom održava tjedne brifinge o pogrešnim informacijama o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koronavirusu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 je nedavno dao intervju o dezinformacijama tijekom pandemije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koronavirusa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74236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1F8AA7-0E2A-440A-A815-B66BF4BA22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850" y="1246438"/>
            <a:ext cx="5970329" cy="42159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09B2F5-297E-4B2A-8676-4940D5B1F7EC}"/>
              </a:ext>
            </a:extLst>
          </p:cNvPr>
          <p:cNvSpPr txBox="1"/>
          <p:nvPr/>
        </p:nvSpPr>
        <p:spPr>
          <a:xfrm>
            <a:off x="6858001" y="1912746"/>
            <a:ext cx="50101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Primjer</a:t>
            </a:r>
            <a:r>
              <a:rPr lang="en-US" dirty="0"/>
              <a:t>: </a:t>
            </a:r>
            <a:r>
              <a:rPr lang="en-US" b="1" dirty="0"/>
              <a:t>97% </a:t>
            </a:r>
            <a:r>
              <a:rPr lang="en-US" b="1" dirty="0" err="1"/>
              <a:t>znanstvenika</a:t>
            </a:r>
            <a:r>
              <a:rPr lang="en-US" b="1" dirty="0"/>
              <a:t> se </a:t>
            </a:r>
            <a:r>
              <a:rPr lang="en-US" b="1" dirty="0" err="1"/>
              <a:t>slaže</a:t>
            </a:r>
            <a:r>
              <a:rPr lang="en-US" b="1" dirty="0"/>
              <a:t> da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klimatske</a:t>
            </a:r>
            <a:r>
              <a:rPr lang="en-US" b="1" dirty="0"/>
              <a:t> </a:t>
            </a:r>
            <a:r>
              <a:rPr lang="en-US" b="1" dirty="0" err="1"/>
              <a:t>promjene</a:t>
            </a:r>
            <a:r>
              <a:rPr lang="en-US" b="1" dirty="0"/>
              <a:t> </a:t>
            </a:r>
            <a:r>
              <a:rPr lang="en-US" b="1" dirty="0" err="1"/>
              <a:t>uzrokovane</a:t>
            </a:r>
            <a:r>
              <a:rPr lang="en-US" b="1" dirty="0"/>
              <a:t> </a:t>
            </a:r>
            <a:r>
              <a:rPr lang="en-US" b="1" dirty="0" err="1"/>
              <a:t>ljudskim</a:t>
            </a:r>
            <a:r>
              <a:rPr lang="en-US" b="1" dirty="0"/>
              <a:t> </a:t>
            </a:r>
            <a:r>
              <a:rPr lang="en-US" b="1" dirty="0" err="1"/>
              <a:t>aktivnostima</a:t>
            </a:r>
            <a:endParaRPr lang="en-US" b="1" dirty="0"/>
          </a:p>
          <a:p>
            <a:endParaRPr lang="en-US" dirty="0"/>
          </a:p>
          <a:p>
            <a:r>
              <a:rPr lang="en-US" dirty="0">
                <a:hlinkClick r:id="rId9"/>
              </a:rPr>
              <a:t>https://www.dw.com/hr/je-li-globalno-zagrijavanje-prirodna-pojava/a-58115759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850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6BD434-71DE-487C-A731-9231DAF513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179" y="1410448"/>
            <a:ext cx="5864876" cy="36434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705C02-7243-4596-AD6F-513F3736DB06}"/>
              </a:ext>
            </a:extLst>
          </p:cNvPr>
          <p:cNvSpPr txBox="1"/>
          <p:nvPr/>
        </p:nvSpPr>
        <p:spPr>
          <a:xfrm>
            <a:off x="6562055" y="444175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9"/>
              </a:rPr>
              <a:t>https://reporterslab.org/category/fact-checking/</a:t>
            </a:r>
            <a:r>
              <a:rPr lang="en-US" dirty="0"/>
              <a:t> </a:t>
            </a:r>
            <a:endParaRPr lang="hr-H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FEC2D5-A799-4920-9736-E5FDD736EA10}"/>
              </a:ext>
            </a:extLst>
          </p:cNvPr>
          <p:cNvSpPr txBox="1"/>
          <p:nvPr/>
        </p:nvSpPr>
        <p:spPr>
          <a:xfrm>
            <a:off x="6562055" y="3555910"/>
            <a:ext cx="45691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Reporters’ Lab is a center for journalism research in the Sanford School of Public Policy at </a:t>
            </a:r>
            <a:r>
              <a:rPr lang="en-US"/>
              <a:t>Duke University </a:t>
            </a:r>
            <a:endParaRPr lang="hr-H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4D382B-463A-450B-ADD6-CF81A83F96E7}"/>
              </a:ext>
            </a:extLst>
          </p:cNvPr>
          <p:cNvSpPr txBox="1"/>
          <p:nvPr/>
        </p:nvSpPr>
        <p:spPr>
          <a:xfrm>
            <a:off x="6562054" y="2386549"/>
            <a:ext cx="5492105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Pts val="1000"/>
              <a:tabLst>
                <a:tab pos="457200" algn="l"/>
              </a:tabLst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337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Duke 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337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Reporters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0337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 Lab (SAD)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Dio Duke Universityja, koji istražuje i prati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projekte diljem svijeta.</a:t>
            </a:r>
          </a:p>
        </p:txBody>
      </p:sp>
    </p:spTree>
    <p:extLst>
      <p:ext uri="{BB962C8B-B14F-4D97-AF65-F5344CB8AC3E}">
        <p14:creationId xmlns:p14="http://schemas.microsoft.com/office/powerpoint/2010/main" val="12380621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4A22FA8-DC2A-427D-BC08-7298464C9215}"/>
              </a:ext>
            </a:extLst>
          </p:cNvPr>
          <p:cNvSpPr txBox="1"/>
          <p:nvPr/>
        </p:nvSpPr>
        <p:spPr>
          <a:xfrm>
            <a:off x="631672" y="1343270"/>
            <a:ext cx="1082569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Koraci za provjeru činjenica: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Identifikacija izvora informacije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Prvo, utvrdite izvor tvrdnje. Provjerite je li to iz znanstvenog članka, medijskog izvještaja, političke izjave ili drugog izvora.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Primjer: Tvrdnja je iznesena u članku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poznatog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DW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Pretraživanje pouzdanih izvora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Koristite renomirane izvore podataka za provjeru tvrdnje.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Relevantni izvori: Znanstveni časopisi, izvještaji IPCC-a (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Intergovernmental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Panel on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baze podataka znanstvenih radova (npr. PubMed, Google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Scholar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Pretraživanje: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stranic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IPCC-a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www.ipcc.ch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pretraga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informacij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konsenzusu znanstvenika.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znanstven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časopis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baze podataka poput PubMed-a ili Google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Scholar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-a.</a:t>
            </a:r>
          </a:p>
        </p:txBody>
      </p:sp>
    </p:spTree>
    <p:extLst>
      <p:ext uri="{BB962C8B-B14F-4D97-AF65-F5344CB8AC3E}">
        <p14:creationId xmlns:p14="http://schemas.microsoft.com/office/powerpoint/2010/main" val="9622540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95315C-0519-419C-ABA2-C3529E8D1462}"/>
              </a:ext>
            </a:extLst>
          </p:cNvPr>
          <p:cNvSpPr txBox="1"/>
          <p:nvPr/>
        </p:nvSpPr>
        <p:spPr>
          <a:xfrm>
            <a:off x="810505" y="1586351"/>
            <a:ext cx="101714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Prikupljanje podataka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Prikupite podatke iz relevantnih studija koje se bave konsenzusom znanstvenika o klimatskim promjenama.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Analiza podataka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Prikupljanje podataka iz pouzdanih izvora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 1: IPCC (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Intergovernmental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Panel on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Posjetit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web stranicu IPCC-a i potražit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informacije o znanstvenom konsenzusu o klimatskim promjenama.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 2: Znanstveni časopisi i baze podataka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Koristit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PubMed ili Google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Scholar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pretraživanje relevantnih studija koje se bave pitanjem konsenzusa među znanstvenicima.</a:t>
            </a:r>
          </a:p>
        </p:txBody>
      </p:sp>
    </p:spTree>
    <p:extLst>
      <p:ext uri="{BB962C8B-B14F-4D97-AF65-F5344CB8AC3E}">
        <p14:creationId xmlns:p14="http://schemas.microsoft.com/office/powerpoint/2010/main" val="625636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FBCB54-9BA8-4510-8E6F-D1F4570C2787}"/>
              </a:ext>
            </a:extLst>
          </p:cNvPr>
          <p:cNvSpPr txBox="1"/>
          <p:nvPr/>
        </p:nvSpPr>
        <p:spPr>
          <a:xfrm>
            <a:off x="526427" y="1634749"/>
            <a:ext cx="112163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Prikupljanje i analiza podataka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IPCC (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Intergovernmental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Panel on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Prema IPCC-u, postoji snažan znanstveni konsenzus da su ljudske aktivnosti glavni uzrok aktualnih klimatskih promjena. IPCC-ovi izvještaji često citiraju brojke koje ukazuju na visok stupanj slaganja među znanstvenicima.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Znanstveni članci i studije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Studija iz 2013. godine objavljena u časopisu "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Research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analizirala je 11.944 znanstvenih radova o klimatskim promjenama i zaključila da 97.1% radova koji su iznijeli stav o uzrocima klimatskih promjena podržava konsenzus da su ljudi glavni uzrok.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Druga studija objavljena u časopisu "Science" iz 2016. godine također je potvrdila da velika većina klimatskih znanstvenika (između 90% i 100% u različitim anketama) podržava stav da su klimatske promjene uzrokovane ljudskim aktivnostima.</a:t>
            </a:r>
          </a:p>
        </p:txBody>
      </p:sp>
    </p:spTree>
    <p:extLst>
      <p:ext uri="{BB962C8B-B14F-4D97-AF65-F5344CB8AC3E}">
        <p14:creationId xmlns:p14="http://schemas.microsoft.com/office/powerpoint/2010/main" val="18089324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44B998-B5D4-422D-A81E-E7392F7D0A09}"/>
              </a:ext>
            </a:extLst>
          </p:cNvPr>
          <p:cNvSpPr txBox="1"/>
          <p:nvPr/>
        </p:nvSpPr>
        <p:spPr>
          <a:xfrm>
            <a:off x="1026695" y="2278848"/>
            <a:ext cx="81173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Preporučeni alati i izvori za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znanstvenih tvrdnji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IPCC (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Intergovernmental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Panel on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www.ipcc.ch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PubMed: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pubmed.ncbi.nlm.nih.gov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Google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Scholar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scholar.google.com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Znanstveni časopisi: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Research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Science</a:t>
            </a:r>
          </a:p>
        </p:txBody>
      </p:sp>
    </p:spTree>
    <p:extLst>
      <p:ext uri="{BB962C8B-B14F-4D97-AF65-F5344CB8AC3E}">
        <p14:creationId xmlns:p14="http://schemas.microsoft.com/office/powerpoint/2010/main" val="9440594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3433D3-5A7B-4340-B00E-7BAF7A8CC276}"/>
              </a:ext>
            </a:extLst>
          </p:cNvPr>
          <p:cNvSpPr txBox="1"/>
          <p:nvPr/>
        </p:nvSpPr>
        <p:spPr>
          <a:xfrm>
            <a:off x="538262" y="1191402"/>
            <a:ext cx="105396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Analiza: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IPCC izvještaji: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IPCC izvještaji pružaju sveobuhvatne dokaze o konsenzusu među znanstvenicima o uzrocima klimatskih promjena.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Znanstveni članci i studije: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Studija iz 2013. godine (Cook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 pokazuje da je 97.1% znanstvenih radova koji su iznijeli stav o uzrocima klimatskih promjena podržalo ideju da su ljudi glavni uzrok.</a:t>
            </a:r>
          </a:p>
          <a:p>
            <a:pPr lvl="1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Studija iz 2016. godine (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Stenhouse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 također potvrđuje visok stupanj slaganja među znanstvenicima.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FB564F-48FC-4E0C-A4A4-186E61A1E84D}"/>
              </a:ext>
            </a:extLst>
          </p:cNvPr>
          <p:cNvSpPr txBox="1"/>
          <p:nvPr/>
        </p:nvSpPr>
        <p:spPr>
          <a:xfrm>
            <a:off x="574850" y="4113259"/>
            <a:ext cx="108082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Zaključak: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temelju podataka iz IPCC-ovih izvještaja i relevantnih znanstvenih studija, tvrdnja da se 97% znanstvenika slaže da su klimatske promjene uzrokovane ljudskim aktivnostima je točna.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Postoji širok znanstveni konsenzus koji potvrđuje ovu tvrdnju.</a:t>
            </a:r>
          </a:p>
        </p:txBody>
      </p:sp>
    </p:spTree>
    <p:extLst>
      <p:ext uri="{BB962C8B-B14F-4D97-AF65-F5344CB8AC3E}">
        <p14:creationId xmlns:p14="http://schemas.microsoft.com/office/powerpoint/2010/main" val="35866069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3B6B00-3862-4055-A06D-05C5D3DDC0E0}"/>
              </a:ext>
            </a:extLst>
          </p:cNvPr>
          <p:cNvSpPr txBox="1"/>
          <p:nvPr/>
        </p:nvSpPr>
        <p:spPr>
          <a:xfrm>
            <a:off x="172642" y="1373625"/>
            <a:ext cx="11428465" cy="4011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800"/>
              </a:spcBef>
            </a:pPr>
            <a:r>
              <a:rPr lang="hr-HR" sz="2400" b="1" i="1" dirty="0" err="1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Fact-checking</a:t>
            </a:r>
            <a:r>
              <a:rPr lang="hr-HR" sz="2400" b="1" i="1" dirty="0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u kontekstu ekonomije i gospodarstva</a:t>
            </a:r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Lažne vijesti proizvedene radi financijske dobiti mogu se činiti kao relativno nova dimenzija lažnih vijesti, ali imaju povijesne sličnosti s onim što se naziva žutim novinarstvom.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Lažni, senzacionalistički sadržaj stvara pažnju i znatiželju i u 21. stoljeću, ali ovaj put mjeren web prometom i društvenim udjelima.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Jedan od najzloglasnijih primjera lažnih vijesti proizvedenih radi financijske dobiti uključuju tinejdžere iz grada u Velesu u Makedoniji koji su izbacili senzacionalističke priče o američkim predsjedničkim kandidatima 2016. kako bi zaradili novac od oglašavanja. Tražili su novac, a ne politički utjecaj i shvatili su da objavljivanje </a:t>
            </a:r>
            <a:r>
              <a:rPr lang="hr-H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protrumpovih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sadržaja generira više prihoda od oglašavanja </a:t>
            </a:r>
            <a:r>
              <a:rPr lang="hr-H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proclintonovih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07764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3BA39B-4E46-4681-9F3F-1FB3C7D0DCCA}"/>
              </a:ext>
            </a:extLst>
          </p:cNvPr>
          <p:cNvSpPr txBox="1"/>
          <p:nvPr/>
        </p:nvSpPr>
        <p:spPr>
          <a:xfrm>
            <a:off x="574850" y="1585969"/>
            <a:ext cx="110220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Jane B. Singer 2018. je u istraživanju naziva </a:t>
            </a:r>
            <a:r>
              <a:rPr lang="hr-H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Fact-Checkers</a:t>
            </a:r>
            <a:r>
              <a:rPr lang="hr-H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hr-H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Entrepreneurs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organizacije promatrala kroz prizmu inovacija i poduzetništva, bilo unutar organizacija (</a:t>
            </a:r>
            <a:r>
              <a:rPr lang="hr-H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intrapreneurship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ili kao samostalne poduzetničke inicijative. Smatra da je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samo „dobro novinarstvo“ utemeljeno na osnovnim principima istinitosti i nepristranosti, provjere informacija i jasne prezentacije.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Singer analizira 126 stranica, članica International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Network kako bi utvrdila koliko ih je osnovano unutar medijskih organizacija, na koji način se financiraju, kako su definirali ciljeve, misiju i viziju te tko im je ciljana publika.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Saznaje da su od 126 organizacija sa svih kontinenata, 74 dio većih medijskih organizacija i to najčešće u zemljama razvijenih demokracija (SAD, EU, Australija…).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48564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CA7965-6EAC-43B6-BD1C-2B6514BAD3D1}"/>
              </a:ext>
            </a:extLst>
          </p:cNvPr>
          <p:cNvSpPr txBox="1"/>
          <p:nvPr/>
        </p:nvSpPr>
        <p:spPr>
          <a:xfrm>
            <a:off x="574850" y="1738959"/>
            <a:ext cx="10818864" cy="1922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kontekstu ekonomije i gospodarstva je ključan za održavanje informirane javnosti i donošenje ispravnih političkih odluka.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Ekonomija je složeno područje koje obuhvaća različite aspekte poput statistike, financija, tržišta rada, politike i međunarodne trgovine.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 ekonomskih tvrdnji zahtijeva specifične metode i pristupe. 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880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18C079-81AC-495E-8FB5-267E31C089D2}"/>
              </a:ext>
            </a:extLst>
          </p:cNvPr>
          <p:cNvSpPr txBox="1"/>
          <p:nvPr/>
        </p:nvSpPr>
        <p:spPr>
          <a:xfrm>
            <a:off x="555257" y="1408080"/>
            <a:ext cx="10978521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 kako se provodi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ovom kontekstu: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4F04E0-FEB5-4FD3-9FBE-C613B4F7F492}"/>
              </a:ext>
            </a:extLst>
          </p:cNvPr>
          <p:cNvSpPr txBox="1"/>
          <p:nvPr/>
        </p:nvSpPr>
        <p:spPr>
          <a:xfrm>
            <a:off x="546825" y="1882593"/>
            <a:ext cx="11098349" cy="3643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Odabir ekonomske tvrdnje za provjeru, bilo da dolazi iz političkih govora, medijskih izvještaja, poslovnih izvješća ili društvenih medija.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oristi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širok raspon izvora, uključujući službene statistike (poput onih koje objavljuju centralne banke, statistički uredi, međunarodne organizacije poput MMF-a ili Svjetske banke), znanstveni radovi, financijski izvještaji i nezavisne analize.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etaljna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analiza prikupljenih podataka kako bi se razumjelo što oni znače i kako se mogu interpretirati u kontekstu tvrdnje. Provjerava se metodologija korištena za prikupljanje i analizu podataka kako bi se osigurala njihova točnost i pouzdanost.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radnja s ekonomistima, analitičarima i drugim stručnjacima kako bi se dobila dublja perspektiva i razumijevanje složenih ekonomskih pitanja.</a:t>
            </a:r>
          </a:p>
        </p:txBody>
      </p:sp>
    </p:spTree>
    <p:extLst>
      <p:ext uri="{BB962C8B-B14F-4D97-AF65-F5344CB8AC3E}">
        <p14:creationId xmlns:p14="http://schemas.microsoft.com/office/powerpoint/2010/main" val="8804804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1248CE-5B6B-465B-9C20-CFBFD9194433}"/>
              </a:ext>
            </a:extLst>
          </p:cNvPr>
          <p:cNvSpPr txBox="1"/>
          <p:nvPr/>
        </p:nvSpPr>
        <p:spPr>
          <a:xfrm>
            <a:off x="531306" y="1505753"/>
            <a:ext cx="10789836" cy="377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temelju prikupljenih dokaza i stručnih mišljenja, donosi se zaključak o točnosti ekonomske tvrdnje. Mnoge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organizacije koriste ljestvice ocjenjivanja poput "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Mostly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"Half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Mostly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Rezultati provjere objavljuju se na web stranicama organizacija, u medijima i na društvenim mrežama, uz detaljna objašnjenja metodologije i korištenih izvora.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 ekonomskih tvrdnji u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fact-checkingu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Procjena BDP-a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Koristite deskriptivnu statistiku za procjenu rasta BDP-a, analizirajte varijacije među godinama, i koristite regresijsku analizu za predviđanje budućih trendova.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sporedba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 službenim podacima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Usporedite nalaze sa službenim podacima iz relevantnih institucija (npr. Svjetska banka, nacionalni statistički zavodi).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811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705C02-7243-4596-AD6F-513F3736DB06}"/>
              </a:ext>
            </a:extLst>
          </p:cNvPr>
          <p:cNvSpPr txBox="1"/>
          <p:nvPr/>
        </p:nvSpPr>
        <p:spPr>
          <a:xfrm>
            <a:off x="6562055" y="444175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8"/>
              </a:rPr>
              <a:t>https://reporterslab.org/category/fact-checking/</a:t>
            </a:r>
            <a:r>
              <a:rPr lang="en-US" dirty="0"/>
              <a:t> </a:t>
            </a:r>
            <a:endParaRPr lang="hr-H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FEC2D5-A799-4920-9736-E5FDD736EA10}"/>
              </a:ext>
            </a:extLst>
          </p:cNvPr>
          <p:cNvSpPr txBox="1"/>
          <p:nvPr/>
        </p:nvSpPr>
        <p:spPr>
          <a:xfrm>
            <a:off x="6562055" y="3555910"/>
            <a:ext cx="45691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Reporters’ Lab is a center for journalism research in the Sanford School of Public Policy at Duke University. </a:t>
            </a: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B1293-4B22-47D7-A69C-FB07BA982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850" y="1566777"/>
            <a:ext cx="5596621" cy="35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372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C92463-6141-4705-8B10-A08C7E4A55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01" y="1256837"/>
            <a:ext cx="7796678" cy="40124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12AB57A-3C54-4DB7-B8B7-395A140D1398}"/>
              </a:ext>
            </a:extLst>
          </p:cNvPr>
          <p:cNvSpPr txBox="1"/>
          <p:nvPr/>
        </p:nvSpPr>
        <p:spPr>
          <a:xfrm>
            <a:off x="8021052" y="3105834"/>
            <a:ext cx="41709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Primjer</a:t>
            </a:r>
            <a:r>
              <a:rPr lang="en-US" b="1" dirty="0"/>
              <a:t>: </a:t>
            </a:r>
            <a:r>
              <a:rPr lang="hr-HR" b="1" dirty="0"/>
              <a:t>Stopa nezaposlenosti u Hrvatskoj je pala 10% u posljednjih godinu dana.</a:t>
            </a:r>
            <a:endParaRPr lang="en-US" b="1" dirty="0"/>
          </a:p>
          <a:p>
            <a:r>
              <a:rPr lang="hr-HR" dirty="0">
                <a:hlinkClick r:id="rId9"/>
              </a:rPr>
              <a:t>https://www.antenazadar.hr/clanak/2023/03/nezaposlenost-u-hrvatskoj-na-godisnjoj-razini-pala-gotovo-10/</a:t>
            </a:r>
            <a:r>
              <a:rPr lang="en-US" dirty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15244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61B1B0-1E1A-477D-8EC3-CBC02C58B3F7}"/>
              </a:ext>
            </a:extLst>
          </p:cNvPr>
          <p:cNvSpPr txBox="1"/>
          <p:nvPr/>
        </p:nvSpPr>
        <p:spPr>
          <a:xfrm>
            <a:off x="810505" y="1482811"/>
            <a:ext cx="1017140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Koraci za provjeru činjenica: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Identifikacija izvora informacije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Utvrdite izvor tvrdnje. Provjerite je li to iz službenog izvještaja, medijskog članka, političke izjave ili drugog izvora.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Primjer: Tvrdnja je iznesena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antenazadar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Pretraživanje pouzdanih izvora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Koristite renomirane izvore podataka za provjeru tvrdnje.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Relevantni izvori: Državni zavod za statistiku (DZS), Eurostat, Svjetska banka, Međunarodna organizacija rada (ILO).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Prikupljanje podataka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Prikupite podatke o stopi nezaposlenosti Hrvatske za posljednjih godinu dana.</a:t>
            </a:r>
          </a:p>
        </p:txBody>
      </p:sp>
    </p:spTree>
    <p:extLst>
      <p:ext uri="{BB962C8B-B14F-4D97-AF65-F5344CB8AC3E}">
        <p14:creationId xmlns:p14="http://schemas.microsoft.com/office/powerpoint/2010/main" val="18939580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F1AC3D-BAF2-49BF-9D46-013D4D8D966F}"/>
              </a:ext>
            </a:extLst>
          </p:cNvPr>
          <p:cNvSpPr txBox="1"/>
          <p:nvPr/>
        </p:nvSpPr>
        <p:spPr>
          <a:xfrm>
            <a:off x="433137" y="1447851"/>
            <a:ext cx="1090863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Analiza podataka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Prikupljanje podataka iz pouzdanih izvora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 1: Državni zavod za statistiku (DZS)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Posjetite web stranicu DZS-a i preuzmite podatke o stopi nezaposlenosti za posljednjih godinu dana.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 2: Eurostat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Posjetite web stranicu Eurostata i pretražite podatke o stopi nezaposlenosti Hrvatske.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 3: Svjetska banka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Posjetite web stranicu Svjetske banke i potražite podatke o stopi nezaposlenosti Hrvatske.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 4: Međunarodna organizacija rada (ILO)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Posjetite web stranicu ILO-a i pretražite podatke o stopi nezaposlenosti Hrvatske.</a:t>
            </a:r>
          </a:p>
        </p:txBody>
      </p:sp>
    </p:spTree>
    <p:extLst>
      <p:ext uri="{BB962C8B-B14F-4D97-AF65-F5344CB8AC3E}">
        <p14:creationId xmlns:p14="http://schemas.microsoft.com/office/powerpoint/2010/main" val="5007354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C73902-339E-4E02-A54B-FAC3E4FC775D}"/>
              </a:ext>
            </a:extLst>
          </p:cNvPr>
          <p:cNvSpPr txBox="1"/>
          <p:nvPr/>
        </p:nvSpPr>
        <p:spPr>
          <a:xfrm>
            <a:off x="810505" y="1529378"/>
            <a:ext cx="104350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Prikupljanje i analiza podataka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Podaci za analizu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Državni zavod za statistiku (DZS):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Stopa nezaposlenosti za svibanj 2023. godine iznosila je 6.8%.</a:t>
            </a:r>
          </a:p>
          <a:p>
            <a:pPr lvl="1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Stopa nezaposlenosti za svibanj 2022. godine iznosila je 7.5%.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Eurostat: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Slični podaci kao i DZS potvrđuju stopu nezaposlenosti od 6.8% za svibanj 2023. i 7.5% za svibanj 2022.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Svjetska banka i ILO: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Podaci potvrđuju slične stope nezaposlenosti kao DZS i Eurostat za navedeno razdoblje.</a:t>
            </a:r>
          </a:p>
        </p:txBody>
      </p:sp>
    </p:spTree>
    <p:extLst>
      <p:ext uri="{BB962C8B-B14F-4D97-AF65-F5344CB8AC3E}">
        <p14:creationId xmlns:p14="http://schemas.microsoft.com/office/powerpoint/2010/main" val="17616857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E881EA-28BC-4AC3-A5EE-F5A8163F547F}"/>
              </a:ext>
            </a:extLst>
          </p:cNvPr>
          <p:cNvSpPr txBox="1"/>
          <p:nvPr/>
        </p:nvSpPr>
        <p:spPr>
          <a:xfrm>
            <a:off x="390109" y="158383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Izračunavanje postotka promjene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Stopa nezaposlenosti u svibnju 2022: 7.5%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Stopa nezaposlenosti u svibnju 2023: 6.8%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6B35D-2D96-4CE0-AF98-9762D94A17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3499" y="2623262"/>
            <a:ext cx="7079008" cy="282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787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E2B53E-1C3A-4178-9873-22CB6AAA2F83}"/>
              </a:ext>
            </a:extLst>
          </p:cNvPr>
          <p:cNvSpPr txBox="1"/>
          <p:nvPr/>
        </p:nvSpPr>
        <p:spPr>
          <a:xfrm>
            <a:off x="2005263" y="1588168"/>
            <a:ext cx="74274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Preporučeni alati i izvori za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ekonomskih izjava: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Državni zavod za statistiku (DZS):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www.dzs.hr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Eurostat: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ec.europa.eu/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eurostat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Svjetska banka (World Bank):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data.worldbank.org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Međunarodna organizacija rada (ILO):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www.ilo.org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026DD8-FB82-4460-A1C5-D39FFC8FBAF8}"/>
              </a:ext>
            </a:extLst>
          </p:cNvPr>
          <p:cNvSpPr txBox="1"/>
          <p:nvPr/>
        </p:nvSpPr>
        <p:spPr>
          <a:xfrm>
            <a:off x="982384" y="3555910"/>
            <a:ext cx="10338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temelju podataka iz DZS-a, Eurostata, Svjetske banke i ILO-a, tvrdnja da je stopa nezaposlenosti u Hrvatskoj pala za 10% u posljednjih godinu dana nije u potpunosti točna. Stopa nezaposlenosti pala je približno za 9.33%.</a:t>
            </a:r>
          </a:p>
        </p:txBody>
      </p:sp>
    </p:spTree>
    <p:extLst>
      <p:ext uri="{BB962C8B-B14F-4D97-AF65-F5344CB8AC3E}">
        <p14:creationId xmlns:p14="http://schemas.microsoft.com/office/powerpoint/2010/main" val="39872511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F8FC3B-61F9-448A-931D-D67764C9408F}"/>
              </a:ext>
            </a:extLst>
          </p:cNvPr>
          <p:cNvSpPr txBox="1"/>
          <p:nvPr/>
        </p:nvSpPr>
        <p:spPr>
          <a:xfrm>
            <a:off x="302505" y="1176720"/>
            <a:ext cx="11541152" cy="4365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800"/>
              </a:spcBef>
            </a:pPr>
            <a:r>
              <a:rPr lang="hr-HR" sz="2400" b="1" i="1" dirty="0" err="1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Fact-checking</a:t>
            </a:r>
            <a:r>
              <a:rPr lang="hr-HR" sz="2400" b="1" i="1" dirty="0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u području tehnologije i digitalnih medija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području tehnologije i digitalnih medija postao je sve važniji zbog brzog širenja informacija i dezinformacija na internetu. Tehnologija i digitalni mediji obuhvaćaju širok spektar tema, uključujući nove tehnološke inovacije, cyber sigurnost, društvene mreže, umjetnu inteligenciju i mnoge druge. Ovdje su ključni koraci, metode i izazovi u </a:t>
            </a:r>
            <a:r>
              <a:rPr lang="hr-H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fact-checkingu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ovom području: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Odabir tehnološke tvrdnje za provjeru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To mogu biti tvrdnje o novim proizvodima, inovacijama, sigurnosnim prijetnjama, društvenim medijima ili trendovima u digitalnim tehnologijama.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Traže se pouzdani izvori informacija poput znanstvenih radova, tehničkih izvješća, službenih izjava, stručnih analiza i recenzija. Upotreba baza podataka i platformi za tehničke dokumente kao što su IEEE </a:t>
            </a:r>
            <a:r>
              <a:rPr lang="hr-H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Xplore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 druge relevantne izvore.</a:t>
            </a:r>
          </a:p>
        </p:txBody>
      </p:sp>
    </p:spTree>
    <p:extLst>
      <p:ext uri="{BB962C8B-B14F-4D97-AF65-F5344CB8AC3E}">
        <p14:creationId xmlns:p14="http://schemas.microsoft.com/office/powerpoint/2010/main" val="2534960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EB45CC-C27D-499D-983B-77E0FD6D2B3B}"/>
              </a:ext>
            </a:extLst>
          </p:cNvPr>
          <p:cNvSpPr txBox="1"/>
          <p:nvPr/>
        </p:nvSpPr>
        <p:spPr>
          <a:xfrm>
            <a:off x="400679" y="1512453"/>
            <a:ext cx="10804350" cy="3772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Slijedi detaljna analiza prikupljenih podataka, uključujući tehničke specifikacije, patentne prijave, rezultate testiranja i stručne recenzije. Provjera dosljednosti i točnosti informacija kroz usporedbu s poznatim činjenicama i drugim izvorima.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Konzultacija sa stručnjacima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Suradnja sa stručnjacima u relevantnim tehnološkim područjima, kao što su inženjeri, programeri, stručnjaci za cyber sigurnost i istraživači.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Ocjenjivanje tvrdnje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temelju prikupljenih dokaza i stručnih mišljenja, donosi se zaključak o točnosti tehnološke tvrdnje. Mnoge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organizacije koriste ljestvice ocjenjivanja poput "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Mostly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"Half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Mostly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30827342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C5E675-2A89-4EA3-963A-226B2FD45AA7}"/>
              </a:ext>
            </a:extLst>
          </p:cNvPr>
          <p:cNvSpPr txBox="1"/>
          <p:nvPr/>
        </p:nvSpPr>
        <p:spPr>
          <a:xfrm>
            <a:off x="232229" y="1588609"/>
            <a:ext cx="11379200" cy="3068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tehničkih specifikacija, dokumentacije i performansi proizvoda ili usluga kako bi se provjerila točnost tvrdnji. Uključuje testiranje softvera, hardvera i drugih tehnoloških rješenja.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izvornog koda softvera, posebno za tvrdnje vezane za sigurnost, funkcionalnost ili učinkovitost. Upotreba alata za statičku analizu koda i pregled od strane stručnjaka.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Usporedba tvrdnji s podacima iz službenih izvora, kao što su proizvođači, razvojne tvrtke, regulatorna tijela i industrijske standarde.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Stavljanje tvrdnji u kontekst povijesnih trendova i razvoja tehnologije kako bi se razumjelo njihovo značenje i relevantnost.</a:t>
            </a:r>
          </a:p>
        </p:txBody>
      </p:sp>
    </p:spTree>
    <p:extLst>
      <p:ext uri="{BB962C8B-B14F-4D97-AF65-F5344CB8AC3E}">
        <p14:creationId xmlns:p14="http://schemas.microsoft.com/office/powerpoint/2010/main" val="38452141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79CDBF-5109-4BC5-B18C-6282D58A3802}"/>
              </a:ext>
            </a:extLst>
          </p:cNvPr>
          <p:cNvSpPr txBox="1"/>
          <p:nvPr/>
        </p:nvSpPr>
        <p:spPr>
          <a:xfrm>
            <a:off x="558354" y="1588609"/>
            <a:ext cx="10423552" cy="3068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Izazovi u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fact-checkingu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tehnologiji i digitalnim medijima: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Tehnološki sektor se brzo mijenja, s novim inovacijama i otkrićima koja se pojavljuju gotovo svakodnevno. Ovo otežava održavanje ažurnosti provjera.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Mnoge tvrdnje u tehnologiji uključuju tehničke detalje koji mogu biti složeni i zahtijevaju specijalizirano znanje za pravilno razumijevanje i analizu.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Neke informacije, posebno one vezane za komercijalne proizvode ili sigurnosne prijetnje, mogu biti povjerljive ili teško dostupne.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Tvrtke često koriste marketinške strategije koje mogu preuveličati stvarne sposobnosti ili koristi tehnologije.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Fact-checkeri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moraju biti pažljivi kako bi prepoznali i ispravili takve tvrdnje.</a:t>
            </a:r>
          </a:p>
        </p:txBody>
      </p:sp>
    </p:spTree>
    <p:extLst>
      <p:ext uri="{BB962C8B-B14F-4D97-AF65-F5344CB8AC3E}">
        <p14:creationId xmlns:p14="http://schemas.microsoft.com/office/powerpoint/2010/main" val="159807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705C02-7243-4596-AD6F-513F3736DB06}"/>
              </a:ext>
            </a:extLst>
          </p:cNvPr>
          <p:cNvSpPr txBox="1"/>
          <p:nvPr/>
        </p:nvSpPr>
        <p:spPr>
          <a:xfrm>
            <a:off x="6562055" y="444175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8"/>
              </a:rPr>
              <a:t>https://reporterslab.org/category/fact-checking/</a:t>
            </a:r>
            <a:r>
              <a:rPr lang="en-US" dirty="0"/>
              <a:t> </a:t>
            </a:r>
            <a:endParaRPr lang="hr-H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FEC2D5-A799-4920-9736-E5FDD736EA10}"/>
              </a:ext>
            </a:extLst>
          </p:cNvPr>
          <p:cNvSpPr txBox="1"/>
          <p:nvPr/>
        </p:nvSpPr>
        <p:spPr>
          <a:xfrm>
            <a:off x="6562055" y="3555910"/>
            <a:ext cx="45691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Reporters’ Lab is a center for journalism research in the Sanford School of Public Policy at Duke University. </a:t>
            </a:r>
            <a:endParaRPr lang="hr-H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DD4619-D857-4813-B31D-1DD717DDD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8" y="1360343"/>
            <a:ext cx="5085482" cy="36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080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D0C67F-F82F-4371-A408-DA54F5DCE1CD}"/>
              </a:ext>
            </a:extLst>
          </p:cNvPr>
          <p:cNvSpPr txBox="1"/>
          <p:nvPr/>
        </p:nvSpPr>
        <p:spPr>
          <a:xfrm>
            <a:off x="682171" y="2416966"/>
            <a:ext cx="104502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području tehnologije i digitalnih medija igra ključnu ulogu u borbi protiv dezinformacija i osiguravanju točnosti informacija koje dolaze do javnosti.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 zahtijeva detaljnu analizu, tehničko znanje i suradnju sa stručnjacima.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Unatoč izazovima, pravilno proveden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može značajno doprinijeti informiranju javnosti i održavanju povjerenja u digitalne medije i tehnološke inovacije.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99081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B3C4CC-E825-4ED9-A434-69FEFF17ED1E}"/>
              </a:ext>
            </a:extLst>
          </p:cNvPr>
          <p:cNvSpPr txBox="1"/>
          <p:nvPr/>
        </p:nvSpPr>
        <p:spPr>
          <a:xfrm>
            <a:off x="6858001" y="1912746"/>
            <a:ext cx="50101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Primjer</a:t>
            </a:r>
            <a:r>
              <a:rPr lang="en-US" dirty="0"/>
              <a:t>: </a:t>
            </a:r>
            <a:r>
              <a:rPr lang="en-US" b="1" dirty="0" err="1"/>
              <a:t>Provjera</a:t>
            </a:r>
            <a:r>
              <a:rPr lang="en-US" b="1" dirty="0"/>
              <a:t> </a:t>
            </a:r>
            <a:r>
              <a:rPr lang="en-US" b="1" dirty="0" err="1"/>
              <a:t>tvrdnje</a:t>
            </a:r>
            <a:r>
              <a:rPr lang="en-US" b="1" dirty="0"/>
              <a:t> o 5G </a:t>
            </a:r>
            <a:r>
              <a:rPr lang="en-US" b="1" dirty="0" err="1"/>
              <a:t>tehnologiji</a:t>
            </a:r>
            <a:endParaRPr lang="en-US" b="1" dirty="0"/>
          </a:p>
          <a:p>
            <a:endParaRPr lang="en-US" dirty="0"/>
          </a:p>
          <a:p>
            <a:r>
              <a:rPr lang="hr-HR" dirty="0">
                <a:hlinkClick r:id="rId8"/>
              </a:rPr>
              <a:t>https://www.index.hr/vijesti/clanak/sire-se-cudne-teorije-o-novoj-5g-mrezi-trebamo-li-se-bojati-njenog-zracenja/2055373.aspx</a:t>
            </a:r>
            <a:r>
              <a:rPr lang="en-US" dirty="0"/>
              <a:t> </a:t>
            </a: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1B03EC-10BB-45CB-8DB9-9972914D41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335" y="1366234"/>
            <a:ext cx="6497015" cy="402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2843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D2ECAD-E5AD-4A16-8331-2D15A4049F9B}"/>
              </a:ext>
            </a:extLst>
          </p:cNvPr>
          <p:cNvSpPr txBox="1"/>
          <p:nvPr/>
        </p:nvSpPr>
        <p:spPr>
          <a:xfrm>
            <a:off x="724780" y="1504818"/>
            <a:ext cx="1017140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Koraci za provjeru činjenica: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Identifikacija izvora informacije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Prvo, utvrdite izvor tvrdnje. Provjerite je li to renomirani medij, blog, društvena mreža ili neprovjereni izvor.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Tvrdnja je pronađena na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 Index.hr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Pretraživanje pouzdanih izvora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Koristite renomirane izvore za provjeru tvrdnje.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Relevantni izvori: Svjetska zdravstvena organizacija (WHO), Američka agencija za zaštitu okoliša (EPA), Međunarodna komisija za zaštitu od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neionizirajućeg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zračenja (ICNIRP).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Pretraživanje: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stranic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WHO i informacije o 5G tehnologiji i zdravlju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izvještaj ICNIRP o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neionizirajućem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zračenju</a:t>
            </a:r>
          </a:p>
        </p:txBody>
      </p:sp>
    </p:spTree>
    <p:extLst>
      <p:ext uri="{BB962C8B-B14F-4D97-AF65-F5344CB8AC3E}">
        <p14:creationId xmlns:p14="http://schemas.microsoft.com/office/powerpoint/2010/main" val="14146420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FEAAB5-A2F3-40E4-B2FB-ACAC84E1C2CC}"/>
              </a:ext>
            </a:extLst>
          </p:cNvPr>
          <p:cNvSpPr txBox="1"/>
          <p:nvPr/>
        </p:nvSpPr>
        <p:spPr>
          <a:xfrm>
            <a:off x="942976" y="1603713"/>
            <a:ext cx="56959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Korištenje alata za provjeru činjenica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latforme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provjeru činjenica.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Primjeri: FactCheck.org, Snopes.com.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Pretraživanje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Posjetite FactCheck.org i pretražite "5G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Posjetite Snopes.com i pretražite "5G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cancer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38475757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3ADCF7-6BEF-421B-A826-4480D05F12DC}"/>
              </a:ext>
            </a:extLst>
          </p:cNvPr>
          <p:cNvSpPr txBox="1"/>
          <p:nvPr/>
        </p:nvSpPr>
        <p:spPr>
          <a:xfrm>
            <a:off x="574850" y="1773249"/>
            <a:ext cx="101714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Analiza znanstvenih izvora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Pregleda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znanstvene studije i radove koji se bave temom 5G tehnologije i zdravstvenih učinaka.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Koristit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baze podataka poput PubMed za pretraživanje relevantnih studija.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Pretraživanje: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PubMed pretražit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"5G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800" u="sng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https://pubmed.ncbi.nlm.nih.gov/</a:t>
            </a:r>
            <a:r>
              <a:rPr lang="hr-H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Provjerit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rezultate i pregleda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zaključke relevantnih studija.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Konzultacija sa stručnjacima</a:t>
            </a:r>
          </a:p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Konzultacija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 stručnjacima u području tehnologije i zdravlja.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Primjeri: Intervju s liječnikom specijaliziranim za javno zdravstvo ili inženjerom specijaliziranim za telekomunikacije.</a:t>
            </a:r>
          </a:p>
        </p:txBody>
      </p:sp>
    </p:spTree>
    <p:extLst>
      <p:ext uri="{BB962C8B-B14F-4D97-AF65-F5344CB8AC3E}">
        <p14:creationId xmlns:p14="http://schemas.microsoft.com/office/powerpoint/2010/main" val="229536209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4868A-BDB7-4E41-8713-AFA8371A40D4}"/>
              </a:ext>
            </a:extLst>
          </p:cNvPr>
          <p:cNvSpPr txBox="1"/>
          <p:nvPr/>
        </p:nvSpPr>
        <p:spPr>
          <a:xfrm>
            <a:off x="1181100" y="2045502"/>
            <a:ext cx="98008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Preporučeni alati i izvori za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(World Health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www.who.int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ICNIRP (International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Non-Ionizing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Radiation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Protection):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www.icnirp.org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FactCheck.org: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www.factcheck.org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Snopes.com: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www.snopes.com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PubMed: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pubmed.ncbi.nlm.nih.gov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928037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EB53FC-2626-4158-8837-DA8C6A41A1D0}"/>
              </a:ext>
            </a:extLst>
          </p:cNvPr>
          <p:cNvSpPr txBox="1"/>
          <p:nvPr/>
        </p:nvSpPr>
        <p:spPr>
          <a:xfrm>
            <a:off x="574850" y="1628147"/>
            <a:ext cx="102965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Rezultati provjere: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Svjetska zdravstvena organizacija (WHO):</a:t>
            </a:r>
          </a:p>
          <a:p>
            <a:pPr lvl="1"/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navodi da do danas nema uvjerljivih dokaza da 5G tehnologija uzrokuje zdravstvene probleme poput raka.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Međunarodna komisija za zaštitu od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neionizirajućeg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zračenja (ICNIRP):</a:t>
            </a:r>
          </a:p>
          <a:p>
            <a:pPr lvl="1"/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ICNIRP izvještava da trenutne smjernice za izloženost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neionizirajućem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zračenju koje proizvodi 5G tehnologija ne pokazuju rizik po zdravlje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FactCheck.org i Snopes.com:</a:t>
            </a:r>
          </a:p>
          <a:p>
            <a:pPr lvl="1"/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 platforme su ocijenile tvrdnje o 5G tehnologiji i raku kao netočne i neosnovane, navodeći da nema znanstvenih dokaza koji podržavaju ove tvrdnje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4993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8C8A59-041D-4960-B3AD-1BBFA15B83A5}"/>
              </a:ext>
            </a:extLst>
          </p:cNvPr>
          <p:cNvSpPr txBox="1"/>
          <p:nvPr/>
        </p:nvSpPr>
        <p:spPr>
          <a:xfrm>
            <a:off x="665807" y="1266049"/>
            <a:ext cx="9893335" cy="1134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2000"/>
              </a:spcBef>
              <a:spcAft>
                <a:spcPts val="200"/>
              </a:spcAft>
            </a:pPr>
            <a:r>
              <a:rPr lang="hr-HR" sz="2400" b="1" kern="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GOSPODARSKE ANALIZE I FACT-CHECKING</a:t>
            </a:r>
            <a:endParaRPr lang="hr-H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800"/>
              </a:spcBef>
            </a:pPr>
            <a:r>
              <a:rPr lang="hr-HR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 činjenica u ekonomskim izjavama i analizama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FF7DFF-1F15-4E0F-BA20-9BDA83B3FAEF}"/>
              </a:ext>
            </a:extLst>
          </p:cNvPr>
          <p:cNvSpPr txBox="1"/>
          <p:nvPr/>
        </p:nvSpPr>
        <p:spPr>
          <a:xfrm>
            <a:off x="449943" y="2571553"/>
            <a:ext cx="11076250" cy="2688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Pronalaženje dodatnih nezavisnih izvora ključno je za provjeru informacija, stoga je važno znati načine kako pronaći dodatne izvore.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Važno je proučavati različite članke, vijesti, blogove ili stručne časopise koji se bave istom tematikom.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Upoznavanje s relevantnim studijama, istraživanjima ili akademskim člancima na temu koja se provjerava može se pokazati kao ključno.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Visokoškolske ustanove često imaju online baze podataka koje sadrže znanstvene radove, a ti izvori prolaze kroz rigorozan proces stručnih recenzija pa ih je dobro uključiti.</a:t>
            </a:r>
          </a:p>
        </p:txBody>
      </p:sp>
    </p:spTree>
    <p:extLst>
      <p:ext uri="{BB962C8B-B14F-4D97-AF65-F5344CB8AC3E}">
        <p14:creationId xmlns:p14="http://schemas.microsoft.com/office/powerpoint/2010/main" val="74075943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1BF219-2E7F-42F7-AAB5-A38E1E6EEDDA}"/>
              </a:ext>
            </a:extLst>
          </p:cNvPr>
          <p:cNvSpPr txBox="1"/>
          <p:nvPr/>
        </p:nvSpPr>
        <p:spPr>
          <a:xfrm>
            <a:off x="574850" y="1838604"/>
            <a:ext cx="110423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Posjeta mrežnim stranicama pouzdanih novinskih agencija koje se bave istraživačkim novinarstvom važna je jer takve agencije provjeravaju činjenice i pružaju dublju analizu vijesti.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Dobro je pronaći članke koji se bave istom temom kako bi dobili različite perspektive.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specifične ili tehničke teme važno je uključivanje stručnih časopisa ili publikacija koje se bave tom temom jer takvi izvori često sadrže detaljne analize, istraživanja i mišljenja stručnjaka u određenom području.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rovjeravati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mrežne stranice institucija, organizacija ili vlada koje se bave temom koju istražujete jer mnoge od njih objavljuju izvješća, istraživanja ili politike koje mogu biti korisne pri provjeri informacija.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Uvijek je važno biti oprezan s informacijama na socijalnim mrežama iako one mogu biti korisne kao izvor novih informacija ili perspektiva.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811101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27D006-63AB-4122-B813-395A22258636}"/>
              </a:ext>
            </a:extLst>
          </p:cNvPr>
          <p:cNvSpPr txBox="1"/>
          <p:nvPr/>
        </p:nvSpPr>
        <p:spPr>
          <a:xfrm>
            <a:off x="574850" y="1616154"/>
            <a:ext cx="10833379" cy="3453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 činjenica u ekonomskim izjavama i analizama ključna je za održavanje informirane javnosti i donošenje ispravnih odluka.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ekonomskih izjava i analiza igra ključnu ulogu u održavanju informirane javnosti i podržavanju odgovornog donošenja odluka.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r-HR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ahtijeva</a:t>
            </a:r>
            <a:r>
              <a:rPr lang="hr-H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temeljitu analizu podataka, razumijevanje ekonomskih modela i suradnju sa stručnjacima.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ravilno</a:t>
            </a:r>
            <a:r>
              <a:rPr lang="hr-H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proveden </a:t>
            </a:r>
            <a:r>
              <a:rPr lang="hr-HR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može značajno doprinijeti razumijevanju složenih ekonomskih pitanja i borbi protiv dezinformacija.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ključuje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analizu izjava političara, ekonomista, medija i drugih aktera koji često iznose tvrdnje o ekonomskim uvjetima, politikama i trendovima. </a:t>
            </a:r>
          </a:p>
        </p:txBody>
      </p:sp>
    </p:spTree>
    <p:extLst>
      <p:ext uri="{BB962C8B-B14F-4D97-AF65-F5344CB8AC3E}">
        <p14:creationId xmlns:p14="http://schemas.microsoft.com/office/powerpoint/2010/main" val="1680844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13782</TotalTime>
  <Words>17305</Words>
  <Application>Microsoft Office PowerPoint</Application>
  <PresentationFormat>Widescreen</PresentationFormat>
  <Paragraphs>838</Paragraphs>
  <Slides>118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4" baseType="lpstr">
      <vt:lpstr>Symbol</vt:lpstr>
      <vt:lpstr>Calibri</vt:lpstr>
      <vt:lpstr>Wingdings</vt:lpstr>
      <vt:lpstr>Avenir Next LT Pro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Bojana Boric</cp:lastModifiedBy>
  <cp:revision>2576</cp:revision>
  <dcterms:created xsi:type="dcterms:W3CDTF">2019-06-03T03:08:53Z</dcterms:created>
  <dcterms:modified xsi:type="dcterms:W3CDTF">2024-07-15T07:59:41Z</dcterms:modified>
</cp:coreProperties>
</file>