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329" r:id="rId2"/>
    <p:sldId id="341" r:id="rId3"/>
    <p:sldId id="333" r:id="rId4"/>
    <p:sldId id="394" r:id="rId5"/>
    <p:sldId id="393" r:id="rId6"/>
    <p:sldId id="431" r:id="rId7"/>
    <p:sldId id="445" r:id="rId8"/>
    <p:sldId id="485" r:id="rId9"/>
    <p:sldId id="487" r:id="rId10"/>
    <p:sldId id="486" r:id="rId11"/>
    <p:sldId id="488" r:id="rId12"/>
    <p:sldId id="484" r:id="rId13"/>
    <p:sldId id="490" r:id="rId14"/>
    <p:sldId id="489" r:id="rId15"/>
    <p:sldId id="453" r:id="rId16"/>
    <p:sldId id="492" r:id="rId17"/>
    <p:sldId id="493" r:id="rId18"/>
    <p:sldId id="494" r:id="rId19"/>
    <p:sldId id="495" r:id="rId20"/>
    <p:sldId id="496" r:id="rId21"/>
    <p:sldId id="497" r:id="rId22"/>
    <p:sldId id="491" r:id="rId23"/>
    <p:sldId id="452" r:id="rId24"/>
    <p:sldId id="451" r:id="rId25"/>
    <p:sldId id="450" r:id="rId26"/>
    <p:sldId id="449" r:id="rId27"/>
    <p:sldId id="443" r:id="rId28"/>
    <p:sldId id="392" r:id="rId29"/>
    <p:sldId id="501" r:id="rId30"/>
    <p:sldId id="500" r:id="rId31"/>
    <p:sldId id="499" r:id="rId32"/>
    <p:sldId id="504" r:id="rId33"/>
    <p:sldId id="503" r:id="rId34"/>
    <p:sldId id="502" r:id="rId35"/>
    <p:sldId id="505" r:id="rId36"/>
    <p:sldId id="397" r:id="rId37"/>
    <p:sldId id="454" r:id="rId38"/>
    <p:sldId id="460" r:id="rId39"/>
    <p:sldId id="455" r:id="rId40"/>
    <p:sldId id="459" r:id="rId41"/>
    <p:sldId id="396" r:id="rId42"/>
    <p:sldId id="398" r:id="rId43"/>
    <p:sldId id="506" r:id="rId44"/>
    <p:sldId id="508" r:id="rId45"/>
    <p:sldId id="507" r:id="rId46"/>
    <p:sldId id="395" r:id="rId47"/>
    <p:sldId id="391" r:id="rId48"/>
    <p:sldId id="509" r:id="rId49"/>
    <p:sldId id="399" r:id="rId50"/>
    <p:sldId id="510" r:id="rId51"/>
    <p:sldId id="400" r:id="rId52"/>
    <p:sldId id="404" r:id="rId53"/>
    <p:sldId id="403" r:id="rId54"/>
    <p:sldId id="402" r:id="rId55"/>
    <p:sldId id="401" r:id="rId56"/>
    <p:sldId id="511" r:id="rId57"/>
    <p:sldId id="513" r:id="rId58"/>
    <p:sldId id="512" r:id="rId59"/>
    <p:sldId id="410" r:id="rId60"/>
    <p:sldId id="409" r:id="rId61"/>
    <p:sldId id="408" r:id="rId62"/>
    <p:sldId id="514" r:id="rId63"/>
    <p:sldId id="515" r:id="rId64"/>
    <p:sldId id="516" r:id="rId65"/>
    <p:sldId id="517" r:id="rId66"/>
    <p:sldId id="407" r:id="rId67"/>
    <p:sldId id="406" r:id="rId68"/>
    <p:sldId id="405" r:id="rId69"/>
    <p:sldId id="415" r:id="rId70"/>
    <p:sldId id="413" r:id="rId71"/>
    <p:sldId id="412" r:id="rId72"/>
    <p:sldId id="411" r:id="rId73"/>
    <p:sldId id="422" r:id="rId74"/>
    <p:sldId id="421" r:id="rId75"/>
    <p:sldId id="420" r:id="rId76"/>
    <p:sldId id="419" r:id="rId77"/>
    <p:sldId id="418" r:id="rId78"/>
    <p:sldId id="417" r:id="rId79"/>
    <p:sldId id="426" r:id="rId80"/>
    <p:sldId id="425" r:id="rId81"/>
    <p:sldId id="424" r:id="rId82"/>
    <p:sldId id="518" r:id="rId83"/>
    <p:sldId id="522" r:id="rId84"/>
    <p:sldId id="521" r:id="rId85"/>
    <p:sldId id="520" r:id="rId86"/>
    <p:sldId id="519" r:id="rId87"/>
    <p:sldId id="478" r:id="rId88"/>
    <p:sldId id="481" r:id="rId89"/>
    <p:sldId id="480" r:id="rId90"/>
    <p:sldId id="479" r:id="rId91"/>
    <p:sldId id="483" r:id="rId92"/>
    <p:sldId id="523" r:id="rId93"/>
    <p:sldId id="524" r:id="rId94"/>
    <p:sldId id="526" r:id="rId95"/>
    <p:sldId id="429" r:id="rId96"/>
    <p:sldId id="472" r:id="rId97"/>
    <p:sldId id="475" r:id="rId98"/>
    <p:sldId id="474" r:id="rId99"/>
    <p:sldId id="473" r:id="rId100"/>
    <p:sldId id="477" r:id="rId101"/>
    <p:sldId id="476" r:id="rId102"/>
    <p:sldId id="428" r:id="rId103"/>
    <p:sldId id="465" r:id="rId104"/>
    <p:sldId id="468" r:id="rId105"/>
    <p:sldId id="467" r:id="rId106"/>
    <p:sldId id="469" r:id="rId107"/>
    <p:sldId id="470" r:id="rId108"/>
    <p:sldId id="471" r:id="rId109"/>
    <p:sldId id="430" r:id="rId110"/>
    <p:sldId id="461" r:id="rId111"/>
    <p:sldId id="462" r:id="rId112"/>
    <p:sldId id="464" r:id="rId113"/>
    <p:sldId id="463" r:id="rId114"/>
    <p:sldId id="427" r:id="rId115"/>
    <p:sldId id="390" r:id="rId116"/>
    <p:sldId id="331" r:id="rId117"/>
  </p:sldIdLst>
  <p:sldSz cx="12192000" cy="6858000"/>
  <p:notesSz cx="6858000" cy="9144000"/>
  <p:embeddedFontLst>
    <p:embeddedFont>
      <p:font typeface="Avenir Next LT Pro" panose="020B0504020202020204" pitchFamily="34" charset="0"/>
      <p:regular r:id="rId120"/>
      <p:bold r:id="rId121"/>
      <p:italic r:id="rId122"/>
      <p:boldItalic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7080" userDrawn="1">
          <p15:clr>
            <a:srgbClr val="A4A3A4"/>
          </p15:clr>
        </p15:guide>
        <p15:guide id="5" orient="horz" pos="576" userDrawn="1">
          <p15:clr>
            <a:srgbClr val="A4A3A4"/>
          </p15:clr>
        </p15:guide>
        <p15:guide id="6" orient="horz" pos="3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D71"/>
    <a:srgbClr val="03378B"/>
    <a:srgbClr val="8BC53F"/>
    <a:srgbClr val="354659"/>
    <a:srgbClr val="3AB5D9"/>
    <a:srgbClr val="B2E3EE"/>
    <a:srgbClr val="0BD0D9"/>
    <a:srgbClr val="F3F3F3"/>
    <a:srgbClr val="404D56"/>
    <a:srgbClr val="10A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 autoAdjust="0"/>
    <p:restoredTop sz="94416" autoAdjust="0"/>
  </p:normalViewPr>
  <p:slideViewPr>
    <p:cSldViewPr snapToGrid="0">
      <p:cViewPr varScale="1">
        <p:scale>
          <a:sx n="80" d="100"/>
          <a:sy n="80" d="100"/>
        </p:scale>
        <p:origin x="830" y="53"/>
      </p:cViewPr>
      <p:guideLst>
        <p:guide orient="horz" pos="2136"/>
        <p:guide pos="3840"/>
        <p:guide pos="600"/>
        <p:guide pos="7080"/>
        <p:guide orient="horz" pos="576"/>
        <p:guide orient="horz" pos="37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4.fntdata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5.fntdata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.fntdata"/><Relationship Id="rId125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C20CD-15C7-4161-9271-AA393F3BEBD2}" type="datetimeFigureOut">
              <a:rPr lang="en-US" smtClean="0">
                <a:latin typeface="Avenir Next LT Pro" panose="020B0504020202020204" pitchFamily="34" charset="0"/>
              </a:rPr>
              <a:t>7/15/2024</a:t>
            </a:fld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5A8A6-FEAE-454E-AA98-54EA61CA4A60}" type="slidenum">
              <a:rPr lang="en-US" smtClean="0">
                <a:latin typeface="Avenir Next LT Pro" panose="020B0504020202020204" pitchFamily="34" charset="0"/>
              </a:rPr>
              <a:t>‹#›</a:t>
            </a:fld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63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2F1677EA-F7BB-492F-BF15-7747DC07EE7E}" type="datetimeFigureOut">
              <a:rPr lang="en-US" smtClean="0"/>
              <a:pPr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918649F8-882C-4002-AB2C-ED8BCF0D8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4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082540" y="0"/>
            <a:ext cx="591312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418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067300" y="0"/>
            <a:ext cx="3594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661400" y="3429000"/>
            <a:ext cx="3559630" cy="3429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542009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6948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18970"/>
            <a:ext cx="6096000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231084" y="3018970"/>
            <a:ext cx="2960915" cy="301897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8362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92997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10032" y="2678136"/>
            <a:ext cx="4007794" cy="33657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2433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12064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223477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445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515" y="0"/>
            <a:ext cx="12206515" cy="3439886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2984500" y="2379931"/>
            <a:ext cx="6235700" cy="3530600"/>
          </a:xfrm>
          <a:prstGeom prst="roundRect">
            <a:avLst>
              <a:gd name="adj" fmla="val 12505"/>
            </a:avLst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097313" y="2867457"/>
            <a:ext cx="7990116" cy="3056519"/>
          </a:xfrm>
          <a:prstGeom prst="roundRect">
            <a:avLst>
              <a:gd name="adj" fmla="val 9586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-14515" y="0"/>
            <a:ext cx="4730893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7615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673701"/>
            <a:ext cx="3302000" cy="2235200"/>
          </a:xfrm>
          <a:custGeom>
            <a:avLst/>
            <a:gdLst>
              <a:gd name="connsiteX0" fmla="*/ 0 w 3302000"/>
              <a:gd name="connsiteY0" fmla="*/ 0 h 2235200"/>
              <a:gd name="connsiteX1" fmla="*/ 3107359 w 3302000"/>
              <a:gd name="connsiteY1" fmla="*/ 0 h 2235200"/>
              <a:gd name="connsiteX2" fmla="*/ 3302000 w 3302000"/>
              <a:gd name="connsiteY2" fmla="*/ 194641 h 2235200"/>
              <a:gd name="connsiteX3" fmla="*/ 3302000 w 3302000"/>
              <a:gd name="connsiteY3" fmla="*/ 2040559 h 2235200"/>
              <a:gd name="connsiteX4" fmla="*/ 3107359 w 3302000"/>
              <a:gd name="connsiteY4" fmla="*/ 2235200 h 2235200"/>
              <a:gd name="connsiteX5" fmla="*/ 0 w 3302000"/>
              <a:gd name="connsiteY5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0" h="2235200">
                <a:moveTo>
                  <a:pt x="0" y="0"/>
                </a:moveTo>
                <a:lnTo>
                  <a:pt x="3107359" y="0"/>
                </a:lnTo>
                <a:cubicBezTo>
                  <a:pt x="3214856" y="0"/>
                  <a:pt x="3302000" y="87144"/>
                  <a:pt x="3302000" y="194641"/>
                </a:cubicBezTo>
                <a:lnTo>
                  <a:pt x="3302000" y="2040559"/>
                </a:lnTo>
                <a:cubicBezTo>
                  <a:pt x="3302000" y="2148056"/>
                  <a:pt x="3214856" y="2235200"/>
                  <a:pt x="3107359" y="2235200"/>
                </a:cubicBezTo>
                <a:lnTo>
                  <a:pt x="0" y="2235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956393" y="3249710"/>
            <a:ext cx="1493278" cy="1482574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  <a:gd name="connsiteX9" fmla="*/ 1391457 w 3751728"/>
              <a:gd name="connsiteY9" fmla="*/ 874059 h 3724836"/>
              <a:gd name="connsiteX10" fmla="*/ 900953 w 3751728"/>
              <a:gd name="connsiteY10" fmla="*/ 1364563 h 3724836"/>
              <a:gd name="connsiteX11" fmla="*/ 900953 w 3751728"/>
              <a:gd name="connsiteY11" fmla="*/ 2319932 h 3724836"/>
              <a:gd name="connsiteX12" fmla="*/ 1391457 w 3751728"/>
              <a:gd name="connsiteY12" fmla="*/ 2810436 h 3724836"/>
              <a:gd name="connsiteX13" fmla="*/ 2360806 w 3751728"/>
              <a:gd name="connsiteY13" fmla="*/ 2810436 h 3724836"/>
              <a:gd name="connsiteX14" fmla="*/ 2851310 w 3751728"/>
              <a:gd name="connsiteY14" fmla="*/ 2319932 h 3724836"/>
              <a:gd name="connsiteX15" fmla="*/ 2851310 w 3751728"/>
              <a:gd name="connsiteY15" fmla="*/ 1364563 h 3724836"/>
              <a:gd name="connsiteX16" fmla="*/ 2360806 w 3751728"/>
              <a:gd name="connsiteY16" fmla="*/ 874059 h 3724836"/>
              <a:gd name="connsiteX17" fmla="*/ 1391457 w 3751728"/>
              <a:gd name="connsiteY17" fmla="*/ 874059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  <a:moveTo>
                  <a:pt x="1391457" y="874059"/>
                </a:moveTo>
                <a:cubicBezTo>
                  <a:pt x="1120559" y="874059"/>
                  <a:pt x="900953" y="1093665"/>
                  <a:pt x="900953" y="1364563"/>
                </a:cubicBezTo>
                <a:lnTo>
                  <a:pt x="900953" y="2319932"/>
                </a:lnTo>
                <a:cubicBezTo>
                  <a:pt x="900953" y="2590830"/>
                  <a:pt x="1120559" y="2810436"/>
                  <a:pt x="1391457" y="2810436"/>
                </a:cubicBezTo>
                <a:lnTo>
                  <a:pt x="2360806" y="2810436"/>
                </a:lnTo>
                <a:cubicBezTo>
                  <a:pt x="2631704" y="2810436"/>
                  <a:pt x="2851310" y="2590830"/>
                  <a:pt x="2851310" y="2319932"/>
                </a:cubicBezTo>
                <a:lnTo>
                  <a:pt x="2851310" y="1364563"/>
                </a:lnTo>
                <a:cubicBezTo>
                  <a:pt x="2851310" y="1093665"/>
                  <a:pt x="2631704" y="874059"/>
                  <a:pt x="2360806" y="874059"/>
                </a:cubicBezTo>
                <a:lnTo>
                  <a:pt x="1391457" y="8740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0" y="3132044"/>
            <a:ext cx="3381515" cy="3725957"/>
          </a:xfrm>
          <a:custGeom>
            <a:avLst/>
            <a:gdLst>
              <a:gd name="connsiteX0" fmla="*/ 1373296 w 3381515"/>
              <a:gd name="connsiteY0" fmla="*/ 0 h 3725957"/>
              <a:gd name="connsiteX1" fmla="*/ 3381515 w 3381515"/>
              <a:gd name="connsiteY1" fmla="*/ 0 h 3725957"/>
              <a:gd name="connsiteX2" fmla="*/ 3381515 w 3381515"/>
              <a:gd name="connsiteY2" fmla="*/ 1272172 h 3725957"/>
              <a:gd name="connsiteX3" fmla="*/ 2025231 w 3381515"/>
              <a:gd name="connsiteY3" fmla="*/ 1272172 h 3725957"/>
              <a:gd name="connsiteX4" fmla="*/ 1311315 w 3381515"/>
              <a:gd name="connsiteY4" fmla="*/ 1986088 h 3725957"/>
              <a:gd name="connsiteX5" fmla="*/ 1311315 w 3381515"/>
              <a:gd name="connsiteY5" fmla="*/ 3376605 h 3725957"/>
              <a:gd name="connsiteX6" fmla="*/ 1367418 w 3381515"/>
              <a:gd name="connsiteY6" fmla="*/ 3654493 h 3725957"/>
              <a:gd name="connsiteX7" fmla="*/ 1406208 w 3381515"/>
              <a:gd name="connsiteY7" fmla="*/ 3725957 h 3725957"/>
              <a:gd name="connsiteX8" fmla="*/ 0 w 3381515"/>
              <a:gd name="connsiteY8" fmla="*/ 3725957 h 3725957"/>
              <a:gd name="connsiteX9" fmla="*/ 0 w 3381515"/>
              <a:gd name="connsiteY9" fmla="*/ 1373297 h 3725957"/>
              <a:gd name="connsiteX10" fmla="*/ 1373296 w 3381515"/>
              <a:gd name="connsiteY10" fmla="*/ 0 h 372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1515" h="3725957">
                <a:moveTo>
                  <a:pt x="1373296" y="0"/>
                </a:moveTo>
                <a:lnTo>
                  <a:pt x="3381515" y="0"/>
                </a:lnTo>
                <a:lnTo>
                  <a:pt x="3381515" y="1272172"/>
                </a:lnTo>
                <a:lnTo>
                  <a:pt x="2025231" y="1272172"/>
                </a:lnTo>
                <a:cubicBezTo>
                  <a:pt x="1630946" y="1272172"/>
                  <a:pt x="1311315" y="1591803"/>
                  <a:pt x="1311315" y="1986088"/>
                </a:cubicBezTo>
                <a:lnTo>
                  <a:pt x="1311315" y="3376605"/>
                </a:lnTo>
                <a:cubicBezTo>
                  <a:pt x="1311315" y="3475176"/>
                  <a:pt x="1331292" y="3569082"/>
                  <a:pt x="1367418" y="3654493"/>
                </a:cubicBezTo>
                <a:lnTo>
                  <a:pt x="1406208" y="3725957"/>
                </a:lnTo>
                <a:lnTo>
                  <a:pt x="0" y="3725957"/>
                </a:lnTo>
                <a:lnTo>
                  <a:pt x="0" y="1373297"/>
                </a:lnTo>
                <a:cubicBezTo>
                  <a:pt x="0" y="614845"/>
                  <a:pt x="614845" y="0"/>
                  <a:pt x="1373296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50922" y="3414540"/>
            <a:ext cx="1113478" cy="1105498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572549" y="4390233"/>
            <a:ext cx="2657940" cy="2900160"/>
          </a:xfrm>
          <a:custGeom>
            <a:avLst/>
            <a:gdLst>
              <a:gd name="connsiteX0" fmla="*/ 943538 w 3751728"/>
              <a:gd name="connsiteY0" fmla="*/ 0 h 3724836"/>
              <a:gd name="connsiteX1" fmla="*/ 2808190 w 3751728"/>
              <a:gd name="connsiteY1" fmla="*/ 0 h 3724836"/>
              <a:gd name="connsiteX2" fmla="*/ 3751728 w 3751728"/>
              <a:gd name="connsiteY2" fmla="*/ 943538 h 3724836"/>
              <a:gd name="connsiteX3" fmla="*/ 3751728 w 3751728"/>
              <a:gd name="connsiteY3" fmla="*/ 2781298 h 3724836"/>
              <a:gd name="connsiteX4" fmla="*/ 2808190 w 3751728"/>
              <a:gd name="connsiteY4" fmla="*/ 3724836 h 3724836"/>
              <a:gd name="connsiteX5" fmla="*/ 943538 w 3751728"/>
              <a:gd name="connsiteY5" fmla="*/ 3724836 h 3724836"/>
              <a:gd name="connsiteX6" fmla="*/ 0 w 3751728"/>
              <a:gd name="connsiteY6" fmla="*/ 2781298 h 3724836"/>
              <a:gd name="connsiteX7" fmla="*/ 0 w 3751728"/>
              <a:gd name="connsiteY7" fmla="*/ 943538 h 3724836"/>
              <a:gd name="connsiteX8" fmla="*/ 943538 w 3751728"/>
              <a:gd name="connsiteY8" fmla="*/ 0 h 37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1728" h="3724836">
                <a:moveTo>
                  <a:pt x="943538" y="0"/>
                </a:moveTo>
                <a:lnTo>
                  <a:pt x="2808190" y="0"/>
                </a:lnTo>
                <a:cubicBezTo>
                  <a:pt x="3329292" y="0"/>
                  <a:pt x="3751728" y="422436"/>
                  <a:pt x="3751728" y="943538"/>
                </a:cubicBezTo>
                <a:lnTo>
                  <a:pt x="3751728" y="2781298"/>
                </a:lnTo>
                <a:cubicBezTo>
                  <a:pt x="3751728" y="3302400"/>
                  <a:pt x="3329292" y="3724836"/>
                  <a:pt x="2808190" y="3724836"/>
                </a:cubicBezTo>
                <a:lnTo>
                  <a:pt x="943538" y="3724836"/>
                </a:lnTo>
                <a:cubicBezTo>
                  <a:pt x="422436" y="3724836"/>
                  <a:pt x="0" y="3302400"/>
                  <a:pt x="0" y="2781298"/>
                </a:cubicBezTo>
                <a:lnTo>
                  <a:pt x="0" y="943538"/>
                </a:lnTo>
                <a:cubicBezTo>
                  <a:pt x="0" y="422436"/>
                  <a:pt x="422436" y="0"/>
                  <a:pt x="94353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7563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9412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199094" y="2904565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971800 h 2971800"/>
              <a:gd name="connsiteX3" fmla="*/ 811299 w 4222376"/>
              <a:gd name="connsiteY3" fmla="*/ 2971800 h 2971800"/>
              <a:gd name="connsiteX4" fmla="*/ 0 w 4222376"/>
              <a:gd name="connsiteY4" fmla="*/ 2160501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971800"/>
                </a:lnTo>
                <a:lnTo>
                  <a:pt x="811299" y="2971800"/>
                </a:lnTo>
                <a:cubicBezTo>
                  <a:pt x="363231" y="2971800"/>
                  <a:pt x="0" y="2608569"/>
                  <a:pt x="0" y="21605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90872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620000" y="2014538"/>
            <a:ext cx="3063875" cy="30638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877685" y="4069081"/>
            <a:ext cx="1484630" cy="148463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0137332" y="1897969"/>
            <a:ext cx="1093086" cy="109308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300123" y="2827847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889595" y="5593735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8934834" y="780588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0683875" y="4034859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332586" y="1610254"/>
            <a:ext cx="718628" cy="7186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01864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45829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127377"/>
              <a:gd name="connsiteY0" fmla="*/ 0 h 3409949"/>
              <a:gd name="connsiteX1" fmla="*/ 6127377 w 6127377"/>
              <a:gd name="connsiteY1" fmla="*/ 0 h 3409949"/>
              <a:gd name="connsiteX2" fmla="*/ 6127377 w 6127377"/>
              <a:gd name="connsiteY2" fmla="*/ 2502773 h 3409949"/>
              <a:gd name="connsiteX3" fmla="*/ 5220201 w 6127377"/>
              <a:gd name="connsiteY3" fmla="*/ 3409949 h 3409949"/>
              <a:gd name="connsiteX4" fmla="*/ 0 w 6127377"/>
              <a:gd name="connsiteY4" fmla="*/ 3409949 h 3409949"/>
              <a:gd name="connsiteX5" fmla="*/ 0 w 6127377"/>
              <a:gd name="connsiteY5" fmla="*/ 0 h 34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7377" h="3409949">
                <a:moveTo>
                  <a:pt x="0" y="0"/>
                </a:moveTo>
                <a:lnTo>
                  <a:pt x="6127377" y="0"/>
                </a:lnTo>
                <a:lnTo>
                  <a:pt x="6127377" y="2502773"/>
                </a:lnTo>
                <a:cubicBezTo>
                  <a:pt x="6127377" y="3003792"/>
                  <a:pt x="5721220" y="3409949"/>
                  <a:pt x="5220201" y="3409949"/>
                </a:cubicBezTo>
                <a:lnTo>
                  <a:pt x="0" y="3409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456175" y="3347652"/>
            <a:ext cx="1826579" cy="1946571"/>
          </a:xfrm>
          <a:custGeom>
            <a:avLst/>
            <a:gdLst>
              <a:gd name="connsiteX0" fmla="*/ 626482 w 1747460"/>
              <a:gd name="connsiteY0" fmla="*/ 1 h 1755231"/>
              <a:gd name="connsiteX1" fmla="*/ 1476031 w 1747460"/>
              <a:gd name="connsiteY1" fmla="*/ 515768 h 1755231"/>
              <a:gd name="connsiteX2" fmla="*/ 1523469 w 1747460"/>
              <a:gd name="connsiteY2" fmla="*/ 1525791 h 1755231"/>
              <a:gd name="connsiteX3" fmla="*/ 357778 w 1747460"/>
              <a:gd name="connsiteY3" fmla="*/ 1565291 h 1755231"/>
              <a:gd name="connsiteX4" fmla="*/ 296425 w 1747460"/>
              <a:gd name="connsiteY4" fmla="*/ 112169 h 1755231"/>
              <a:gd name="connsiteX5" fmla="*/ 626482 w 1747460"/>
              <a:gd name="connsiteY5" fmla="*/ 1 h 1755231"/>
              <a:gd name="connsiteX0" fmla="*/ 626482 w 1692947"/>
              <a:gd name="connsiteY0" fmla="*/ 1 h 1755231"/>
              <a:gd name="connsiteX1" fmla="*/ 1367390 w 1692947"/>
              <a:gd name="connsiteY1" fmla="*/ 606303 h 1755231"/>
              <a:gd name="connsiteX2" fmla="*/ 1523469 w 1692947"/>
              <a:gd name="connsiteY2" fmla="*/ 1525791 h 1755231"/>
              <a:gd name="connsiteX3" fmla="*/ 357778 w 1692947"/>
              <a:gd name="connsiteY3" fmla="*/ 1565291 h 1755231"/>
              <a:gd name="connsiteX4" fmla="*/ 296425 w 1692947"/>
              <a:gd name="connsiteY4" fmla="*/ 112169 h 1755231"/>
              <a:gd name="connsiteX5" fmla="*/ 626482 w 1692947"/>
              <a:gd name="connsiteY5" fmla="*/ 1 h 1755231"/>
              <a:gd name="connsiteX0" fmla="*/ 852818 w 1610135"/>
              <a:gd name="connsiteY0" fmla="*/ 0 h 1827658"/>
              <a:gd name="connsiteX1" fmla="*/ 1367390 w 1610135"/>
              <a:gd name="connsiteY1" fmla="*/ 678730 h 1827658"/>
              <a:gd name="connsiteX2" fmla="*/ 1523469 w 1610135"/>
              <a:gd name="connsiteY2" fmla="*/ 1598218 h 1827658"/>
              <a:gd name="connsiteX3" fmla="*/ 357778 w 1610135"/>
              <a:gd name="connsiteY3" fmla="*/ 1637718 h 1827658"/>
              <a:gd name="connsiteX4" fmla="*/ 296425 w 1610135"/>
              <a:gd name="connsiteY4" fmla="*/ 184596 h 1827658"/>
              <a:gd name="connsiteX5" fmla="*/ 852818 w 1610135"/>
              <a:gd name="connsiteY5" fmla="*/ 0 h 1827658"/>
              <a:gd name="connsiteX0" fmla="*/ 852818 w 1810566"/>
              <a:gd name="connsiteY0" fmla="*/ 0 h 1781316"/>
              <a:gd name="connsiteX1" fmla="*/ 1367390 w 1810566"/>
              <a:gd name="connsiteY1" fmla="*/ 678730 h 1781316"/>
              <a:gd name="connsiteX2" fmla="*/ 1749805 w 1810566"/>
              <a:gd name="connsiteY2" fmla="*/ 1489577 h 1781316"/>
              <a:gd name="connsiteX3" fmla="*/ 357778 w 1810566"/>
              <a:gd name="connsiteY3" fmla="*/ 1637718 h 1781316"/>
              <a:gd name="connsiteX4" fmla="*/ 296425 w 1810566"/>
              <a:gd name="connsiteY4" fmla="*/ 184596 h 1781316"/>
              <a:gd name="connsiteX5" fmla="*/ 852818 w 1810566"/>
              <a:gd name="connsiteY5" fmla="*/ 0 h 1781316"/>
              <a:gd name="connsiteX0" fmla="*/ 852818 w 1889441"/>
              <a:gd name="connsiteY0" fmla="*/ 0 h 1781316"/>
              <a:gd name="connsiteX1" fmla="*/ 1745460 w 1889441"/>
              <a:gd name="connsiteY1" fmla="*/ 467714 h 1781316"/>
              <a:gd name="connsiteX2" fmla="*/ 1749805 w 1889441"/>
              <a:gd name="connsiteY2" fmla="*/ 1489577 h 1781316"/>
              <a:gd name="connsiteX3" fmla="*/ 357778 w 1889441"/>
              <a:gd name="connsiteY3" fmla="*/ 1637718 h 1781316"/>
              <a:gd name="connsiteX4" fmla="*/ 296425 w 1889441"/>
              <a:gd name="connsiteY4" fmla="*/ 184596 h 1781316"/>
              <a:gd name="connsiteX5" fmla="*/ 852818 w 1889441"/>
              <a:gd name="connsiteY5" fmla="*/ 0 h 1781316"/>
              <a:gd name="connsiteX0" fmla="*/ 852818 w 1847631"/>
              <a:gd name="connsiteY0" fmla="*/ 0 h 1781316"/>
              <a:gd name="connsiteX1" fmla="*/ 1613576 w 1847631"/>
              <a:gd name="connsiteY1" fmla="*/ 669937 h 1781316"/>
              <a:gd name="connsiteX2" fmla="*/ 1749805 w 1847631"/>
              <a:gd name="connsiteY2" fmla="*/ 1489577 h 1781316"/>
              <a:gd name="connsiteX3" fmla="*/ 357778 w 1847631"/>
              <a:gd name="connsiteY3" fmla="*/ 1637718 h 1781316"/>
              <a:gd name="connsiteX4" fmla="*/ 296425 w 1847631"/>
              <a:gd name="connsiteY4" fmla="*/ 184596 h 1781316"/>
              <a:gd name="connsiteX5" fmla="*/ 852818 w 1847631"/>
              <a:gd name="connsiteY5" fmla="*/ 0 h 1781316"/>
              <a:gd name="connsiteX0" fmla="*/ 852818 w 1903923"/>
              <a:gd name="connsiteY0" fmla="*/ 0 h 1781316"/>
              <a:gd name="connsiteX1" fmla="*/ 1613576 w 1903923"/>
              <a:gd name="connsiteY1" fmla="*/ 669937 h 1781316"/>
              <a:gd name="connsiteX2" fmla="*/ 1749805 w 1903923"/>
              <a:gd name="connsiteY2" fmla="*/ 1489577 h 1781316"/>
              <a:gd name="connsiteX3" fmla="*/ 357778 w 1903923"/>
              <a:gd name="connsiteY3" fmla="*/ 1637718 h 1781316"/>
              <a:gd name="connsiteX4" fmla="*/ 296425 w 1903923"/>
              <a:gd name="connsiteY4" fmla="*/ 184596 h 1781316"/>
              <a:gd name="connsiteX5" fmla="*/ 852818 w 1903923"/>
              <a:gd name="connsiteY5" fmla="*/ 0 h 1781316"/>
              <a:gd name="connsiteX0" fmla="*/ 1160549 w 1837988"/>
              <a:gd name="connsiteY0" fmla="*/ 0 h 1842862"/>
              <a:gd name="connsiteX1" fmla="*/ 1613576 w 1837988"/>
              <a:gd name="connsiteY1" fmla="*/ 731483 h 1842862"/>
              <a:gd name="connsiteX2" fmla="*/ 1749805 w 1837988"/>
              <a:gd name="connsiteY2" fmla="*/ 1551123 h 1842862"/>
              <a:gd name="connsiteX3" fmla="*/ 357778 w 1837988"/>
              <a:gd name="connsiteY3" fmla="*/ 1699264 h 1842862"/>
              <a:gd name="connsiteX4" fmla="*/ 296425 w 1837988"/>
              <a:gd name="connsiteY4" fmla="*/ 246142 h 1842862"/>
              <a:gd name="connsiteX5" fmla="*/ 1160549 w 1837988"/>
              <a:gd name="connsiteY5" fmla="*/ 0 h 1842862"/>
              <a:gd name="connsiteX0" fmla="*/ 1160549 w 1910219"/>
              <a:gd name="connsiteY0" fmla="*/ 0 h 1842862"/>
              <a:gd name="connsiteX1" fmla="*/ 1613576 w 1910219"/>
              <a:gd name="connsiteY1" fmla="*/ 731483 h 1842862"/>
              <a:gd name="connsiteX2" fmla="*/ 1749805 w 1910219"/>
              <a:gd name="connsiteY2" fmla="*/ 1551123 h 1842862"/>
              <a:gd name="connsiteX3" fmla="*/ 357778 w 1910219"/>
              <a:gd name="connsiteY3" fmla="*/ 1699264 h 1842862"/>
              <a:gd name="connsiteX4" fmla="*/ 296425 w 1910219"/>
              <a:gd name="connsiteY4" fmla="*/ 246142 h 1842862"/>
              <a:gd name="connsiteX5" fmla="*/ 1160549 w 1910219"/>
              <a:gd name="connsiteY5" fmla="*/ 0 h 1842862"/>
              <a:gd name="connsiteX0" fmla="*/ 1600164 w 1826579"/>
              <a:gd name="connsiteY0" fmla="*/ 1 h 1754940"/>
              <a:gd name="connsiteX1" fmla="*/ 1613576 w 1826579"/>
              <a:gd name="connsiteY1" fmla="*/ 643561 h 1754940"/>
              <a:gd name="connsiteX2" fmla="*/ 1749805 w 1826579"/>
              <a:gd name="connsiteY2" fmla="*/ 1463201 h 1754940"/>
              <a:gd name="connsiteX3" fmla="*/ 357778 w 1826579"/>
              <a:gd name="connsiteY3" fmla="*/ 1611342 h 1754940"/>
              <a:gd name="connsiteX4" fmla="*/ 296425 w 1826579"/>
              <a:gd name="connsiteY4" fmla="*/ 158220 h 1754940"/>
              <a:gd name="connsiteX5" fmla="*/ 1600164 w 1826579"/>
              <a:gd name="connsiteY5" fmla="*/ 1 h 1754940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  <a:gd name="connsiteX0" fmla="*/ 1600164 w 1826579"/>
              <a:gd name="connsiteY0" fmla="*/ 191632 h 1946571"/>
              <a:gd name="connsiteX1" fmla="*/ 1613576 w 1826579"/>
              <a:gd name="connsiteY1" fmla="*/ 835192 h 1946571"/>
              <a:gd name="connsiteX2" fmla="*/ 1749805 w 1826579"/>
              <a:gd name="connsiteY2" fmla="*/ 1654832 h 1946571"/>
              <a:gd name="connsiteX3" fmla="*/ 357778 w 1826579"/>
              <a:gd name="connsiteY3" fmla="*/ 1802973 h 1946571"/>
              <a:gd name="connsiteX4" fmla="*/ 296425 w 1826579"/>
              <a:gd name="connsiteY4" fmla="*/ 349851 h 1946571"/>
              <a:gd name="connsiteX5" fmla="*/ 1600164 w 1826579"/>
              <a:gd name="connsiteY5" fmla="*/ 191632 h 194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579" h="1946571">
                <a:moveTo>
                  <a:pt x="1600164" y="191632"/>
                </a:moveTo>
                <a:cubicBezTo>
                  <a:pt x="1812989" y="411445"/>
                  <a:pt x="1588636" y="591325"/>
                  <a:pt x="1613576" y="835192"/>
                </a:cubicBezTo>
                <a:cubicBezTo>
                  <a:pt x="1638516" y="1079059"/>
                  <a:pt x="1973923" y="1463211"/>
                  <a:pt x="1749805" y="1654832"/>
                </a:cubicBezTo>
                <a:cubicBezTo>
                  <a:pt x="1261790" y="1973079"/>
                  <a:pt x="633721" y="2043900"/>
                  <a:pt x="357778" y="1802973"/>
                </a:cubicBezTo>
                <a:cubicBezTo>
                  <a:pt x="-295806" y="1034810"/>
                  <a:pt x="110050" y="524772"/>
                  <a:pt x="296425" y="349851"/>
                </a:cubicBezTo>
                <a:cubicBezTo>
                  <a:pt x="366316" y="284256"/>
                  <a:pt x="920312" y="-291948"/>
                  <a:pt x="1600164" y="1916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902531" y="3428677"/>
            <a:ext cx="1915107" cy="1979676"/>
          </a:xfrm>
          <a:custGeom>
            <a:avLst/>
            <a:gdLst>
              <a:gd name="connsiteX0" fmla="*/ 1066563 w 1725739"/>
              <a:gd name="connsiteY0" fmla="*/ 416 h 1764262"/>
              <a:gd name="connsiteX1" fmla="*/ 1434471 w 1725739"/>
              <a:gd name="connsiteY1" fmla="*/ 128982 h 1764262"/>
              <a:gd name="connsiteX2" fmla="*/ 1510484 w 1725739"/>
              <a:gd name="connsiteY2" fmla="*/ 1443805 h 1764262"/>
              <a:gd name="connsiteX3" fmla="*/ 220968 w 1725739"/>
              <a:gd name="connsiteY3" fmla="*/ 1626180 h 1764262"/>
              <a:gd name="connsiteX4" fmla="*/ 178665 w 1725739"/>
              <a:gd name="connsiteY4" fmla="*/ 582633 h 1764262"/>
              <a:gd name="connsiteX5" fmla="*/ 1066563 w 1725739"/>
              <a:gd name="connsiteY5" fmla="*/ 416 h 1764262"/>
              <a:gd name="connsiteX0" fmla="*/ 903600 w 1725739"/>
              <a:gd name="connsiteY0" fmla="*/ 80 h 1935942"/>
              <a:gd name="connsiteX1" fmla="*/ 1434471 w 1725739"/>
              <a:gd name="connsiteY1" fmla="*/ 300662 h 1935942"/>
              <a:gd name="connsiteX2" fmla="*/ 1510484 w 1725739"/>
              <a:gd name="connsiteY2" fmla="*/ 1615485 h 1935942"/>
              <a:gd name="connsiteX3" fmla="*/ 220968 w 1725739"/>
              <a:gd name="connsiteY3" fmla="*/ 1797860 h 1935942"/>
              <a:gd name="connsiteX4" fmla="*/ 178665 w 1725739"/>
              <a:gd name="connsiteY4" fmla="*/ 754313 h 1935942"/>
              <a:gd name="connsiteX5" fmla="*/ 903600 w 1725739"/>
              <a:gd name="connsiteY5" fmla="*/ 80 h 1935942"/>
              <a:gd name="connsiteX0" fmla="*/ 903600 w 1799895"/>
              <a:gd name="connsiteY0" fmla="*/ 102 h 1935964"/>
              <a:gd name="connsiteX1" fmla="*/ 1561219 w 1799895"/>
              <a:gd name="connsiteY1" fmla="*/ 255417 h 1935964"/>
              <a:gd name="connsiteX2" fmla="*/ 1510484 w 1799895"/>
              <a:gd name="connsiteY2" fmla="*/ 1615507 h 1935964"/>
              <a:gd name="connsiteX3" fmla="*/ 220968 w 1799895"/>
              <a:gd name="connsiteY3" fmla="*/ 1797882 h 1935964"/>
              <a:gd name="connsiteX4" fmla="*/ 178665 w 1799895"/>
              <a:gd name="connsiteY4" fmla="*/ 754335 h 1935964"/>
              <a:gd name="connsiteX5" fmla="*/ 903600 w 1799895"/>
              <a:gd name="connsiteY5" fmla="*/ 102 h 1935964"/>
              <a:gd name="connsiteX0" fmla="*/ 903600 w 1852488"/>
              <a:gd name="connsiteY0" fmla="*/ 102 h 1979411"/>
              <a:gd name="connsiteX1" fmla="*/ 1561219 w 1852488"/>
              <a:gd name="connsiteY1" fmla="*/ 255417 h 1979411"/>
              <a:gd name="connsiteX2" fmla="*/ 1637233 w 1852488"/>
              <a:gd name="connsiteY2" fmla="*/ 1724149 h 1979411"/>
              <a:gd name="connsiteX3" fmla="*/ 220968 w 1852488"/>
              <a:gd name="connsiteY3" fmla="*/ 1797882 h 1979411"/>
              <a:gd name="connsiteX4" fmla="*/ 178665 w 1852488"/>
              <a:gd name="connsiteY4" fmla="*/ 754335 h 1979411"/>
              <a:gd name="connsiteX5" fmla="*/ 903600 w 1852488"/>
              <a:gd name="connsiteY5" fmla="*/ 102 h 1979411"/>
              <a:gd name="connsiteX0" fmla="*/ 903600 w 1915107"/>
              <a:gd name="connsiteY0" fmla="*/ 36 h 1979345"/>
              <a:gd name="connsiteX1" fmla="*/ 1669861 w 1915107"/>
              <a:gd name="connsiteY1" fmla="*/ 572223 h 1979345"/>
              <a:gd name="connsiteX2" fmla="*/ 1637233 w 1915107"/>
              <a:gd name="connsiteY2" fmla="*/ 1724083 h 1979345"/>
              <a:gd name="connsiteX3" fmla="*/ 220968 w 1915107"/>
              <a:gd name="connsiteY3" fmla="*/ 1797816 h 1979345"/>
              <a:gd name="connsiteX4" fmla="*/ 178665 w 1915107"/>
              <a:gd name="connsiteY4" fmla="*/ 754269 h 1979345"/>
              <a:gd name="connsiteX5" fmla="*/ 903600 w 1915107"/>
              <a:gd name="connsiteY5" fmla="*/ 36 h 1979345"/>
              <a:gd name="connsiteX0" fmla="*/ 903600 w 1915107"/>
              <a:gd name="connsiteY0" fmla="*/ 3139 h 1982448"/>
              <a:gd name="connsiteX1" fmla="*/ 1669861 w 1915107"/>
              <a:gd name="connsiteY1" fmla="*/ 575326 h 1982448"/>
              <a:gd name="connsiteX2" fmla="*/ 1637233 w 1915107"/>
              <a:gd name="connsiteY2" fmla="*/ 1727186 h 1982448"/>
              <a:gd name="connsiteX3" fmla="*/ 220968 w 1915107"/>
              <a:gd name="connsiteY3" fmla="*/ 1800919 h 1982448"/>
              <a:gd name="connsiteX4" fmla="*/ 178665 w 1915107"/>
              <a:gd name="connsiteY4" fmla="*/ 757372 h 1982448"/>
              <a:gd name="connsiteX5" fmla="*/ 903600 w 1915107"/>
              <a:gd name="connsiteY5" fmla="*/ 3139 h 1982448"/>
              <a:gd name="connsiteX0" fmla="*/ 903600 w 1915107"/>
              <a:gd name="connsiteY0" fmla="*/ 367 h 1979676"/>
              <a:gd name="connsiteX1" fmla="*/ 1669861 w 1915107"/>
              <a:gd name="connsiteY1" fmla="*/ 572554 h 1979676"/>
              <a:gd name="connsiteX2" fmla="*/ 1637233 w 1915107"/>
              <a:gd name="connsiteY2" fmla="*/ 1724414 h 1979676"/>
              <a:gd name="connsiteX3" fmla="*/ 220968 w 1915107"/>
              <a:gd name="connsiteY3" fmla="*/ 1798147 h 1979676"/>
              <a:gd name="connsiteX4" fmla="*/ 178665 w 1915107"/>
              <a:gd name="connsiteY4" fmla="*/ 754600 h 1979676"/>
              <a:gd name="connsiteX5" fmla="*/ 903600 w 1915107"/>
              <a:gd name="connsiteY5" fmla="*/ 367 h 197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107" h="1979676">
                <a:moveTo>
                  <a:pt x="903600" y="367"/>
                </a:moveTo>
                <a:cubicBezTo>
                  <a:pt x="1027768" y="-4406"/>
                  <a:pt x="1195983" y="29778"/>
                  <a:pt x="1669861" y="572554"/>
                </a:cubicBezTo>
                <a:cubicBezTo>
                  <a:pt x="2101568" y="1033676"/>
                  <a:pt x="1880401" y="1501043"/>
                  <a:pt x="1637233" y="1724414"/>
                </a:cubicBezTo>
                <a:cubicBezTo>
                  <a:pt x="1323843" y="2064886"/>
                  <a:pt x="496911" y="2039074"/>
                  <a:pt x="220968" y="1798147"/>
                </a:cubicBezTo>
                <a:cubicBezTo>
                  <a:pt x="-108766" y="1649109"/>
                  <a:pt x="-23586" y="1004133"/>
                  <a:pt x="178665" y="754600"/>
                </a:cubicBezTo>
                <a:cubicBezTo>
                  <a:pt x="330354" y="567450"/>
                  <a:pt x="531097" y="14686"/>
                  <a:pt x="903600" y="3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199543" y="3461853"/>
            <a:ext cx="1890551" cy="2090551"/>
          </a:xfrm>
          <a:custGeom>
            <a:avLst/>
            <a:gdLst>
              <a:gd name="connsiteX0" fmla="*/ 580491 w 1777641"/>
              <a:gd name="connsiteY0" fmla="*/ 141 h 1832562"/>
              <a:gd name="connsiteX1" fmla="*/ 1488749 w 1777641"/>
              <a:gd name="connsiteY1" fmla="*/ 592809 h 1832562"/>
              <a:gd name="connsiteX2" fmla="*/ 1574287 w 1777641"/>
              <a:gd name="connsiteY2" fmla="*/ 1656172 h 1832562"/>
              <a:gd name="connsiteX3" fmla="*/ 317156 w 1777641"/>
              <a:gd name="connsiteY3" fmla="*/ 1680432 h 1832562"/>
              <a:gd name="connsiteX4" fmla="*/ 286283 w 1777641"/>
              <a:gd name="connsiteY4" fmla="*/ 120630 h 1832562"/>
              <a:gd name="connsiteX5" fmla="*/ 580491 w 1777641"/>
              <a:gd name="connsiteY5" fmla="*/ 141 h 1832562"/>
              <a:gd name="connsiteX0" fmla="*/ 580491 w 1777641"/>
              <a:gd name="connsiteY0" fmla="*/ 71952 h 1904373"/>
              <a:gd name="connsiteX1" fmla="*/ 1488749 w 1777641"/>
              <a:gd name="connsiteY1" fmla="*/ 664620 h 1904373"/>
              <a:gd name="connsiteX2" fmla="*/ 1574287 w 1777641"/>
              <a:gd name="connsiteY2" fmla="*/ 1727983 h 1904373"/>
              <a:gd name="connsiteX3" fmla="*/ 317156 w 1777641"/>
              <a:gd name="connsiteY3" fmla="*/ 1752243 h 1904373"/>
              <a:gd name="connsiteX4" fmla="*/ 286283 w 1777641"/>
              <a:gd name="connsiteY4" fmla="*/ 192441 h 1904373"/>
              <a:gd name="connsiteX5" fmla="*/ 580491 w 1777641"/>
              <a:gd name="connsiteY5" fmla="*/ 71952 h 1904373"/>
              <a:gd name="connsiteX0" fmla="*/ 580491 w 1840450"/>
              <a:gd name="connsiteY0" fmla="*/ 75290 h 1907711"/>
              <a:gd name="connsiteX1" fmla="*/ 1597391 w 1840450"/>
              <a:gd name="connsiteY1" fmla="*/ 640797 h 1907711"/>
              <a:gd name="connsiteX2" fmla="*/ 1574287 w 1840450"/>
              <a:gd name="connsiteY2" fmla="*/ 1731321 h 1907711"/>
              <a:gd name="connsiteX3" fmla="*/ 317156 w 1840450"/>
              <a:gd name="connsiteY3" fmla="*/ 1755581 h 1907711"/>
              <a:gd name="connsiteX4" fmla="*/ 286283 w 1840450"/>
              <a:gd name="connsiteY4" fmla="*/ 195779 h 1907711"/>
              <a:gd name="connsiteX5" fmla="*/ 580491 w 1840450"/>
              <a:gd name="connsiteY5" fmla="*/ 75290 h 1907711"/>
              <a:gd name="connsiteX0" fmla="*/ 580491 w 1848205"/>
              <a:gd name="connsiteY0" fmla="*/ 75290 h 1907711"/>
              <a:gd name="connsiteX1" fmla="*/ 1597391 w 1848205"/>
              <a:gd name="connsiteY1" fmla="*/ 640797 h 1907711"/>
              <a:gd name="connsiteX2" fmla="*/ 1574287 w 1848205"/>
              <a:gd name="connsiteY2" fmla="*/ 1731321 h 1907711"/>
              <a:gd name="connsiteX3" fmla="*/ 317156 w 1848205"/>
              <a:gd name="connsiteY3" fmla="*/ 1755581 h 1907711"/>
              <a:gd name="connsiteX4" fmla="*/ 286283 w 1848205"/>
              <a:gd name="connsiteY4" fmla="*/ 195779 h 1907711"/>
              <a:gd name="connsiteX5" fmla="*/ 580491 w 1848205"/>
              <a:gd name="connsiteY5" fmla="*/ 75290 h 1907711"/>
              <a:gd name="connsiteX0" fmla="*/ 675599 w 1943313"/>
              <a:gd name="connsiteY0" fmla="*/ 75290 h 1907711"/>
              <a:gd name="connsiteX1" fmla="*/ 1692499 w 1943313"/>
              <a:gd name="connsiteY1" fmla="*/ 640797 h 1907711"/>
              <a:gd name="connsiteX2" fmla="*/ 1669395 w 1943313"/>
              <a:gd name="connsiteY2" fmla="*/ 1731321 h 1907711"/>
              <a:gd name="connsiteX3" fmla="*/ 412264 w 1943313"/>
              <a:gd name="connsiteY3" fmla="*/ 1755581 h 1907711"/>
              <a:gd name="connsiteX4" fmla="*/ 381391 w 1943313"/>
              <a:gd name="connsiteY4" fmla="*/ 195779 h 1907711"/>
              <a:gd name="connsiteX5" fmla="*/ 675599 w 1943313"/>
              <a:gd name="connsiteY5" fmla="*/ 75290 h 1907711"/>
              <a:gd name="connsiteX0" fmla="*/ 675599 w 1943313"/>
              <a:gd name="connsiteY0" fmla="*/ 75290 h 1970394"/>
              <a:gd name="connsiteX1" fmla="*/ 1692499 w 1943313"/>
              <a:gd name="connsiteY1" fmla="*/ 640797 h 1970394"/>
              <a:gd name="connsiteX2" fmla="*/ 1669395 w 1943313"/>
              <a:gd name="connsiteY2" fmla="*/ 1731321 h 1970394"/>
              <a:gd name="connsiteX3" fmla="*/ 412264 w 1943313"/>
              <a:gd name="connsiteY3" fmla="*/ 1755581 h 1970394"/>
              <a:gd name="connsiteX4" fmla="*/ 381391 w 1943313"/>
              <a:gd name="connsiteY4" fmla="*/ 195779 h 1970394"/>
              <a:gd name="connsiteX5" fmla="*/ 675599 w 1943313"/>
              <a:gd name="connsiteY5" fmla="*/ 75290 h 1970394"/>
              <a:gd name="connsiteX0" fmla="*/ 675599 w 1943313"/>
              <a:gd name="connsiteY0" fmla="*/ 75290 h 2101818"/>
              <a:gd name="connsiteX1" fmla="*/ 1692499 w 1943313"/>
              <a:gd name="connsiteY1" fmla="*/ 640797 h 2101818"/>
              <a:gd name="connsiteX2" fmla="*/ 1669395 w 1943313"/>
              <a:gd name="connsiteY2" fmla="*/ 1731321 h 2101818"/>
              <a:gd name="connsiteX3" fmla="*/ 412264 w 1943313"/>
              <a:gd name="connsiteY3" fmla="*/ 1755581 h 2101818"/>
              <a:gd name="connsiteX4" fmla="*/ 381391 w 1943313"/>
              <a:gd name="connsiteY4" fmla="*/ 195779 h 2101818"/>
              <a:gd name="connsiteX5" fmla="*/ 675599 w 1943313"/>
              <a:gd name="connsiteY5" fmla="*/ 75290 h 2101818"/>
              <a:gd name="connsiteX0" fmla="*/ 675599 w 1917711"/>
              <a:gd name="connsiteY0" fmla="*/ 75290 h 2045946"/>
              <a:gd name="connsiteX1" fmla="*/ 1692499 w 1917711"/>
              <a:gd name="connsiteY1" fmla="*/ 640797 h 2045946"/>
              <a:gd name="connsiteX2" fmla="*/ 1592393 w 1917711"/>
              <a:gd name="connsiteY2" fmla="*/ 1509940 h 2045946"/>
              <a:gd name="connsiteX3" fmla="*/ 412264 w 1917711"/>
              <a:gd name="connsiteY3" fmla="*/ 1755581 h 2045946"/>
              <a:gd name="connsiteX4" fmla="*/ 381391 w 1917711"/>
              <a:gd name="connsiteY4" fmla="*/ 195779 h 2045946"/>
              <a:gd name="connsiteX5" fmla="*/ 675599 w 1917711"/>
              <a:gd name="connsiteY5" fmla="*/ 75290 h 2045946"/>
              <a:gd name="connsiteX0" fmla="*/ 675599 w 1917711"/>
              <a:gd name="connsiteY0" fmla="*/ 75290 h 2057063"/>
              <a:gd name="connsiteX1" fmla="*/ 1692499 w 1917711"/>
              <a:gd name="connsiteY1" fmla="*/ 640797 h 2057063"/>
              <a:gd name="connsiteX2" fmla="*/ 1592393 w 1917711"/>
              <a:gd name="connsiteY2" fmla="*/ 1509940 h 2057063"/>
              <a:gd name="connsiteX3" fmla="*/ 412264 w 1917711"/>
              <a:gd name="connsiteY3" fmla="*/ 1755581 h 2057063"/>
              <a:gd name="connsiteX4" fmla="*/ 381391 w 1917711"/>
              <a:gd name="connsiteY4" fmla="*/ 195779 h 2057063"/>
              <a:gd name="connsiteX5" fmla="*/ 675599 w 1917711"/>
              <a:gd name="connsiteY5" fmla="*/ 75290 h 2057063"/>
              <a:gd name="connsiteX0" fmla="*/ 675599 w 1970100"/>
              <a:gd name="connsiteY0" fmla="*/ 75290 h 2057063"/>
              <a:gd name="connsiteX1" fmla="*/ 1692499 w 1970100"/>
              <a:gd name="connsiteY1" fmla="*/ 640797 h 2057063"/>
              <a:gd name="connsiteX2" fmla="*/ 1592393 w 1970100"/>
              <a:gd name="connsiteY2" fmla="*/ 1509940 h 2057063"/>
              <a:gd name="connsiteX3" fmla="*/ 412264 w 1970100"/>
              <a:gd name="connsiteY3" fmla="*/ 1755581 h 2057063"/>
              <a:gd name="connsiteX4" fmla="*/ 381391 w 1970100"/>
              <a:gd name="connsiteY4" fmla="*/ 195779 h 2057063"/>
              <a:gd name="connsiteX5" fmla="*/ 675599 w 1970100"/>
              <a:gd name="connsiteY5" fmla="*/ 75290 h 2057063"/>
              <a:gd name="connsiteX0" fmla="*/ 675599 w 1970100"/>
              <a:gd name="connsiteY0" fmla="*/ 75290 h 1912609"/>
              <a:gd name="connsiteX1" fmla="*/ 1692499 w 1970100"/>
              <a:gd name="connsiteY1" fmla="*/ 640797 h 1912609"/>
              <a:gd name="connsiteX2" fmla="*/ 1592393 w 1970100"/>
              <a:gd name="connsiteY2" fmla="*/ 1509940 h 1912609"/>
              <a:gd name="connsiteX3" fmla="*/ 412264 w 1970100"/>
              <a:gd name="connsiteY3" fmla="*/ 1755581 h 1912609"/>
              <a:gd name="connsiteX4" fmla="*/ 381391 w 1970100"/>
              <a:gd name="connsiteY4" fmla="*/ 195779 h 1912609"/>
              <a:gd name="connsiteX5" fmla="*/ 675599 w 1970100"/>
              <a:gd name="connsiteY5" fmla="*/ 75290 h 1912609"/>
              <a:gd name="connsiteX0" fmla="*/ 540067 w 1834568"/>
              <a:gd name="connsiteY0" fmla="*/ 75290 h 2205883"/>
              <a:gd name="connsiteX1" fmla="*/ 1556967 w 1834568"/>
              <a:gd name="connsiteY1" fmla="*/ 640797 h 2205883"/>
              <a:gd name="connsiteX2" fmla="*/ 1456861 w 1834568"/>
              <a:gd name="connsiteY2" fmla="*/ 1509940 h 2205883"/>
              <a:gd name="connsiteX3" fmla="*/ 521661 w 1834568"/>
              <a:gd name="connsiteY3" fmla="*/ 2098481 h 2205883"/>
              <a:gd name="connsiteX4" fmla="*/ 245859 w 1834568"/>
              <a:gd name="connsiteY4" fmla="*/ 195779 h 2205883"/>
              <a:gd name="connsiteX5" fmla="*/ 540067 w 1834568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616224 w 1910725"/>
              <a:gd name="connsiteY0" fmla="*/ 75290 h 2205883"/>
              <a:gd name="connsiteX1" fmla="*/ 1633124 w 1910725"/>
              <a:gd name="connsiteY1" fmla="*/ 640797 h 2205883"/>
              <a:gd name="connsiteX2" fmla="*/ 1533018 w 1910725"/>
              <a:gd name="connsiteY2" fmla="*/ 1509940 h 2205883"/>
              <a:gd name="connsiteX3" fmla="*/ 597818 w 1910725"/>
              <a:gd name="connsiteY3" fmla="*/ 2098481 h 2205883"/>
              <a:gd name="connsiteX4" fmla="*/ 191387 w 1910725"/>
              <a:gd name="connsiteY4" fmla="*/ 571336 h 2205883"/>
              <a:gd name="connsiteX5" fmla="*/ 616224 w 1910725"/>
              <a:gd name="connsiteY5" fmla="*/ 75290 h 2205883"/>
              <a:gd name="connsiteX0" fmla="*/ 567767 w 1862268"/>
              <a:gd name="connsiteY0" fmla="*/ 75290 h 2205883"/>
              <a:gd name="connsiteX1" fmla="*/ 1584667 w 1862268"/>
              <a:gd name="connsiteY1" fmla="*/ 640797 h 2205883"/>
              <a:gd name="connsiteX2" fmla="*/ 1484561 w 1862268"/>
              <a:gd name="connsiteY2" fmla="*/ 1509940 h 2205883"/>
              <a:gd name="connsiteX3" fmla="*/ 549361 w 1862268"/>
              <a:gd name="connsiteY3" fmla="*/ 2098481 h 2205883"/>
              <a:gd name="connsiteX4" fmla="*/ 142930 w 1862268"/>
              <a:gd name="connsiteY4" fmla="*/ 571336 h 2205883"/>
              <a:gd name="connsiteX5" fmla="*/ 567767 w 1862268"/>
              <a:gd name="connsiteY5" fmla="*/ 75290 h 2205883"/>
              <a:gd name="connsiteX0" fmla="*/ 729365 w 2023866"/>
              <a:gd name="connsiteY0" fmla="*/ 75290 h 2205883"/>
              <a:gd name="connsiteX1" fmla="*/ 1746265 w 2023866"/>
              <a:gd name="connsiteY1" fmla="*/ 640797 h 2205883"/>
              <a:gd name="connsiteX2" fmla="*/ 1646159 w 2023866"/>
              <a:gd name="connsiteY2" fmla="*/ 1509940 h 2205883"/>
              <a:gd name="connsiteX3" fmla="*/ 710959 w 2023866"/>
              <a:gd name="connsiteY3" fmla="*/ 2098481 h 2205883"/>
              <a:gd name="connsiteX4" fmla="*/ 75928 w 2023866"/>
              <a:gd name="connsiteY4" fmla="*/ 424379 h 2205883"/>
              <a:gd name="connsiteX5" fmla="*/ 729365 w 2023866"/>
              <a:gd name="connsiteY5" fmla="*/ 75290 h 220588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64051 w 2023866"/>
              <a:gd name="connsiteY0" fmla="*/ 39544 h 2676323"/>
              <a:gd name="connsiteX1" fmla="*/ 1746265 w 2023866"/>
              <a:gd name="connsiteY1" fmla="*/ 1111237 h 2676323"/>
              <a:gd name="connsiteX2" fmla="*/ 1646159 w 2023866"/>
              <a:gd name="connsiteY2" fmla="*/ 1980380 h 2676323"/>
              <a:gd name="connsiteX3" fmla="*/ 710959 w 2023866"/>
              <a:gd name="connsiteY3" fmla="*/ 2568921 h 2676323"/>
              <a:gd name="connsiteX4" fmla="*/ 75928 w 2023866"/>
              <a:gd name="connsiteY4" fmla="*/ 894819 h 2676323"/>
              <a:gd name="connsiteX5" fmla="*/ 664051 w 2023866"/>
              <a:gd name="connsiteY5" fmla="*/ 39544 h 2676323"/>
              <a:gd name="connsiteX0" fmla="*/ 641779 w 2001594"/>
              <a:gd name="connsiteY0" fmla="*/ 39544 h 2676323"/>
              <a:gd name="connsiteX1" fmla="*/ 1723993 w 2001594"/>
              <a:gd name="connsiteY1" fmla="*/ 1111237 h 2676323"/>
              <a:gd name="connsiteX2" fmla="*/ 1623887 w 2001594"/>
              <a:gd name="connsiteY2" fmla="*/ 1980380 h 2676323"/>
              <a:gd name="connsiteX3" fmla="*/ 688687 w 2001594"/>
              <a:gd name="connsiteY3" fmla="*/ 2568921 h 2676323"/>
              <a:gd name="connsiteX4" fmla="*/ 53656 w 2001594"/>
              <a:gd name="connsiteY4" fmla="*/ 894819 h 2676323"/>
              <a:gd name="connsiteX5" fmla="*/ 641779 w 2001594"/>
              <a:gd name="connsiteY5" fmla="*/ 39544 h 2676323"/>
              <a:gd name="connsiteX0" fmla="*/ 641779 w 2001594"/>
              <a:gd name="connsiteY0" fmla="*/ 36589 h 2673368"/>
              <a:gd name="connsiteX1" fmla="*/ 1723993 w 2001594"/>
              <a:gd name="connsiteY1" fmla="*/ 1108282 h 2673368"/>
              <a:gd name="connsiteX2" fmla="*/ 1623887 w 2001594"/>
              <a:gd name="connsiteY2" fmla="*/ 1977425 h 2673368"/>
              <a:gd name="connsiteX3" fmla="*/ 688687 w 2001594"/>
              <a:gd name="connsiteY3" fmla="*/ 2565966 h 2673368"/>
              <a:gd name="connsiteX4" fmla="*/ 53656 w 2001594"/>
              <a:gd name="connsiteY4" fmla="*/ 891864 h 2673368"/>
              <a:gd name="connsiteX5" fmla="*/ 641779 w 2001594"/>
              <a:gd name="connsiteY5" fmla="*/ 36589 h 2673368"/>
              <a:gd name="connsiteX0" fmla="*/ 641779 w 2081886"/>
              <a:gd name="connsiteY0" fmla="*/ 36589 h 2673368"/>
              <a:gd name="connsiteX1" fmla="*/ 1723993 w 2081886"/>
              <a:gd name="connsiteY1" fmla="*/ 1108282 h 2673368"/>
              <a:gd name="connsiteX2" fmla="*/ 1623887 w 2081886"/>
              <a:gd name="connsiteY2" fmla="*/ 1977425 h 2673368"/>
              <a:gd name="connsiteX3" fmla="*/ 688687 w 2081886"/>
              <a:gd name="connsiteY3" fmla="*/ 2565966 h 2673368"/>
              <a:gd name="connsiteX4" fmla="*/ 53656 w 2081886"/>
              <a:gd name="connsiteY4" fmla="*/ 891864 h 2673368"/>
              <a:gd name="connsiteX5" fmla="*/ 641779 w 2081886"/>
              <a:gd name="connsiteY5" fmla="*/ 36589 h 2673368"/>
              <a:gd name="connsiteX0" fmla="*/ 641779 w 2081886"/>
              <a:gd name="connsiteY0" fmla="*/ 36589 h 2765277"/>
              <a:gd name="connsiteX1" fmla="*/ 1723993 w 2081886"/>
              <a:gd name="connsiteY1" fmla="*/ 1108282 h 2765277"/>
              <a:gd name="connsiteX2" fmla="*/ 1623887 w 2081886"/>
              <a:gd name="connsiteY2" fmla="*/ 1977425 h 2765277"/>
              <a:gd name="connsiteX3" fmla="*/ 688687 w 2081886"/>
              <a:gd name="connsiteY3" fmla="*/ 2565966 h 2765277"/>
              <a:gd name="connsiteX4" fmla="*/ 53656 w 2081886"/>
              <a:gd name="connsiteY4" fmla="*/ 891864 h 2765277"/>
              <a:gd name="connsiteX5" fmla="*/ 641779 w 2081886"/>
              <a:gd name="connsiteY5" fmla="*/ 36589 h 2765277"/>
              <a:gd name="connsiteX0" fmla="*/ 691288 w 1996526"/>
              <a:gd name="connsiteY0" fmla="*/ 36589 h 2623565"/>
              <a:gd name="connsiteX1" fmla="*/ 1773502 w 1996526"/>
              <a:gd name="connsiteY1" fmla="*/ 1108282 h 2623565"/>
              <a:gd name="connsiteX2" fmla="*/ 1673396 w 1996526"/>
              <a:gd name="connsiteY2" fmla="*/ 1977425 h 2623565"/>
              <a:gd name="connsiteX3" fmla="*/ 480774 w 1996526"/>
              <a:gd name="connsiteY3" fmla="*/ 2397651 h 2623565"/>
              <a:gd name="connsiteX4" fmla="*/ 103165 w 1996526"/>
              <a:gd name="connsiteY4" fmla="*/ 891864 h 2623565"/>
              <a:gd name="connsiteX5" fmla="*/ 691288 w 1996526"/>
              <a:gd name="connsiteY5" fmla="*/ 36589 h 2623565"/>
              <a:gd name="connsiteX0" fmla="*/ 630353 w 1716295"/>
              <a:gd name="connsiteY0" fmla="*/ 37170 h 2399250"/>
              <a:gd name="connsiteX1" fmla="*/ 1712567 w 1716295"/>
              <a:gd name="connsiteY1" fmla="*/ 1108863 h 2399250"/>
              <a:gd name="connsiteX2" fmla="*/ 419839 w 1716295"/>
              <a:gd name="connsiteY2" fmla="*/ 2398232 h 2399250"/>
              <a:gd name="connsiteX3" fmla="*/ 42230 w 1716295"/>
              <a:gd name="connsiteY3" fmla="*/ 892445 h 2399250"/>
              <a:gd name="connsiteX4" fmla="*/ 630353 w 1716295"/>
              <a:gd name="connsiteY4" fmla="*/ 37170 h 2399250"/>
              <a:gd name="connsiteX0" fmla="*/ 633426 w 1718141"/>
              <a:gd name="connsiteY0" fmla="*/ 36500 h 2272451"/>
              <a:gd name="connsiteX1" fmla="*/ 1715640 w 1718141"/>
              <a:gd name="connsiteY1" fmla="*/ 1108193 h 2272451"/>
              <a:gd name="connsiteX2" fmla="*/ 466645 w 1718141"/>
              <a:gd name="connsiteY2" fmla="*/ 2271307 h 2272451"/>
              <a:gd name="connsiteX3" fmla="*/ 45303 w 1718141"/>
              <a:gd name="connsiteY3" fmla="*/ 891775 h 2272451"/>
              <a:gd name="connsiteX4" fmla="*/ 633426 w 1718141"/>
              <a:gd name="connsiteY4" fmla="*/ 36500 h 2272451"/>
              <a:gd name="connsiteX0" fmla="*/ 664309 w 1749024"/>
              <a:gd name="connsiteY0" fmla="*/ 36500 h 2283909"/>
              <a:gd name="connsiteX1" fmla="*/ 1746523 w 1749024"/>
              <a:gd name="connsiteY1" fmla="*/ 1108193 h 2283909"/>
              <a:gd name="connsiteX2" fmla="*/ 497528 w 1749024"/>
              <a:gd name="connsiteY2" fmla="*/ 2271307 h 2283909"/>
              <a:gd name="connsiteX3" fmla="*/ 76186 w 1749024"/>
              <a:gd name="connsiteY3" fmla="*/ 891775 h 2283909"/>
              <a:gd name="connsiteX4" fmla="*/ 664309 w 1749024"/>
              <a:gd name="connsiteY4" fmla="*/ 36500 h 2283909"/>
              <a:gd name="connsiteX0" fmla="*/ 729494 w 1814209"/>
              <a:gd name="connsiteY0" fmla="*/ 36500 h 2283909"/>
              <a:gd name="connsiteX1" fmla="*/ 1811708 w 1814209"/>
              <a:gd name="connsiteY1" fmla="*/ 1108193 h 2283909"/>
              <a:gd name="connsiteX2" fmla="*/ 562713 w 1814209"/>
              <a:gd name="connsiteY2" fmla="*/ 2271307 h 2283909"/>
              <a:gd name="connsiteX3" fmla="*/ 141371 w 1814209"/>
              <a:gd name="connsiteY3" fmla="*/ 891775 h 2283909"/>
              <a:gd name="connsiteX4" fmla="*/ 729494 w 1814209"/>
              <a:gd name="connsiteY4" fmla="*/ 36500 h 2283909"/>
              <a:gd name="connsiteX0" fmla="*/ 785755 w 1868670"/>
              <a:gd name="connsiteY0" fmla="*/ 1668 h 2237061"/>
              <a:gd name="connsiteX1" fmla="*/ 1867969 w 1868670"/>
              <a:gd name="connsiteY1" fmla="*/ 1073361 h 2237061"/>
              <a:gd name="connsiteX2" fmla="*/ 618974 w 1868670"/>
              <a:gd name="connsiteY2" fmla="*/ 2236475 h 2237061"/>
              <a:gd name="connsiteX3" fmla="*/ 42135 w 1868670"/>
              <a:gd name="connsiteY3" fmla="*/ 920071 h 2237061"/>
              <a:gd name="connsiteX4" fmla="*/ 785755 w 1868670"/>
              <a:gd name="connsiteY4" fmla="*/ 1668 h 223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670" h="2237061">
                <a:moveTo>
                  <a:pt x="785755" y="1668"/>
                </a:moveTo>
                <a:cubicBezTo>
                  <a:pt x="1090061" y="27216"/>
                  <a:pt x="1895766" y="700893"/>
                  <a:pt x="1867969" y="1073361"/>
                </a:cubicBezTo>
                <a:cubicBezTo>
                  <a:pt x="1840172" y="1445829"/>
                  <a:pt x="923280" y="2262023"/>
                  <a:pt x="618974" y="2236475"/>
                </a:cubicBezTo>
                <a:cubicBezTo>
                  <a:pt x="314668" y="2210927"/>
                  <a:pt x="-141157" y="1597658"/>
                  <a:pt x="42135" y="920071"/>
                </a:cubicBezTo>
                <a:cubicBezTo>
                  <a:pt x="225427" y="242484"/>
                  <a:pt x="481449" y="-23880"/>
                  <a:pt x="785755" y="16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44028" y="3548624"/>
            <a:ext cx="1734249" cy="1833764"/>
          </a:xfrm>
          <a:custGeom>
            <a:avLst/>
            <a:gdLst>
              <a:gd name="connsiteX0" fmla="*/ 1224106 w 1734249"/>
              <a:gd name="connsiteY0" fmla="*/ 21 h 1833764"/>
              <a:gd name="connsiteX1" fmla="*/ 1666240 w 1734249"/>
              <a:gd name="connsiteY1" fmla="*/ 323880 h 1833764"/>
              <a:gd name="connsiteX2" fmla="*/ 1568898 w 1734249"/>
              <a:gd name="connsiteY2" fmla="*/ 1570123 h 1833764"/>
              <a:gd name="connsiteX3" fmla="*/ 395587 w 1734249"/>
              <a:gd name="connsiteY3" fmla="*/ 1640103 h 1833764"/>
              <a:gd name="connsiteX4" fmla="*/ 578074 w 1734249"/>
              <a:gd name="connsiteY4" fmla="*/ 194601 h 1833764"/>
              <a:gd name="connsiteX5" fmla="*/ 1224106 w 1734249"/>
              <a:gd name="connsiteY5" fmla="*/ 21 h 183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249" h="1833764">
                <a:moveTo>
                  <a:pt x="1224106" y="21"/>
                </a:moveTo>
                <a:cubicBezTo>
                  <a:pt x="1427389" y="-1510"/>
                  <a:pt x="1596689" y="83365"/>
                  <a:pt x="1666240" y="323880"/>
                </a:cubicBezTo>
                <a:cubicBezTo>
                  <a:pt x="1793147" y="880252"/>
                  <a:pt x="1732056" y="1302302"/>
                  <a:pt x="1568898" y="1570123"/>
                </a:cubicBezTo>
                <a:cubicBezTo>
                  <a:pt x="1324723" y="1888370"/>
                  <a:pt x="846790" y="1926750"/>
                  <a:pt x="395587" y="1640103"/>
                </a:cubicBezTo>
                <a:cubicBezTo>
                  <a:pt x="-379917" y="1230080"/>
                  <a:pt x="151435" y="412838"/>
                  <a:pt x="578074" y="194601"/>
                </a:cubicBezTo>
                <a:cubicBezTo>
                  <a:pt x="783558" y="89491"/>
                  <a:pt x="1020824" y="1553"/>
                  <a:pt x="1224106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086418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3053442"/>
            <a:ext cx="6074228" cy="38045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42359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87006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982565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385760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649168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44727" y="5018107"/>
            <a:ext cx="424752" cy="4247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7769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28272" y="0"/>
            <a:ext cx="5963728" cy="68580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92729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49400" y="4807763"/>
            <a:ext cx="5461000" cy="2048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>
                <a:latin typeface="Avenir Next LT Pro" panose="020B05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1491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8">
            <a:extLst>
              <a:ext uri="{FF2B5EF4-FFF2-40B4-BE49-F238E27FC236}">
                <a16:creationId xmlns:a16="http://schemas.microsoft.com/office/drawing/2014/main" id="{1228AE9F-8313-4994-8682-CBD53D1796D6}"/>
              </a:ext>
            </a:extLst>
          </p:cNvPr>
          <p:cNvSpPr/>
          <p:nvPr userDrawn="1"/>
        </p:nvSpPr>
        <p:spPr>
          <a:xfrm>
            <a:off x="0" y="4379496"/>
            <a:ext cx="12192000" cy="2478505"/>
          </a:xfrm>
          <a:custGeom>
            <a:avLst/>
            <a:gdLst>
              <a:gd name="connsiteX0" fmla="*/ 6360695 w 12192000"/>
              <a:gd name="connsiteY0" fmla="*/ 0 h 2478505"/>
              <a:gd name="connsiteX1" fmla="*/ 11875481 w 12192000"/>
              <a:gd name="connsiteY1" fmla="*/ 796865 h 2478505"/>
              <a:gd name="connsiteX2" fmla="*/ 12192000 w 12192000"/>
              <a:gd name="connsiteY2" fmla="*/ 926555 h 2478505"/>
              <a:gd name="connsiteX3" fmla="*/ 12192000 w 12192000"/>
              <a:gd name="connsiteY3" fmla="*/ 2478505 h 2478505"/>
              <a:gd name="connsiteX4" fmla="*/ 0 w 12192000"/>
              <a:gd name="connsiteY4" fmla="*/ 2478505 h 2478505"/>
              <a:gd name="connsiteX5" fmla="*/ 0 w 12192000"/>
              <a:gd name="connsiteY5" fmla="*/ 1194649 h 2478505"/>
              <a:gd name="connsiteX6" fmla="*/ 76512 w 12192000"/>
              <a:gd name="connsiteY6" fmla="*/ 1145984 h 2478505"/>
              <a:gd name="connsiteX7" fmla="*/ 6360695 w 12192000"/>
              <a:gd name="connsiteY7" fmla="*/ 0 h 24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78505">
                <a:moveTo>
                  <a:pt x="6360695" y="0"/>
                </a:moveTo>
                <a:cubicBezTo>
                  <a:pt x="8580908" y="0"/>
                  <a:pt x="10564660" y="310200"/>
                  <a:pt x="11875481" y="796865"/>
                </a:cubicBezTo>
                <a:lnTo>
                  <a:pt x="12192000" y="926555"/>
                </a:lnTo>
                <a:lnTo>
                  <a:pt x="12192000" y="2478505"/>
                </a:lnTo>
                <a:lnTo>
                  <a:pt x="0" y="2478505"/>
                </a:lnTo>
                <a:lnTo>
                  <a:pt x="0" y="1194649"/>
                </a:lnTo>
                <a:lnTo>
                  <a:pt x="76512" y="1145984"/>
                </a:lnTo>
                <a:cubicBezTo>
                  <a:pt x="1286740" y="463384"/>
                  <a:pt x="3647102" y="0"/>
                  <a:pt x="6360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131685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6593701" y="2989848"/>
            <a:ext cx="4222376" cy="2971800"/>
          </a:xfrm>
          <a:custGeom>
            <a:avLst/>
            <a:gdLst>
              <a:gd name="connsiteX0" fmla="*/ 0 w 4222376"/>
              <a:gd name="connsiteY0" fmla="*/ 0 h 2971800"/>
              <a:gd name="connsiteX1" fmla="*/ 4222376 w 4222376"/>
              <a:gd name="connsiteY1" fmla="*/ 0 h 2971800"/>
              <a:gd name="connsiteX2" fmla="*/ 4222376 w 4222376"/>
              <a:gd name="connsiteY2" fmla="*/ 2160501 h 2971800"/>
              <a:gd name="connsiteX3" fmla="*/ 3411077 w 4222376"/>
              <a:gd name="connsiteY3" fmla="*/ 2971800 h 2971800"/>
              <a:gd name="connsiteX4" fmla="*/ 0 w 4222376"/>
              <a:gd name="connsiteY4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2376" h="2971800">
                <a:moveTo>
                  <a:pt x="0" y="0"/>
                </a:moveTo>
                <a:lnTo>
                  <a:pt x="4222376" y="0"/>
                </a:lnTo>
                <a:lnTo>
                  <a:pt x="4222376" y="2160501"/>
                </a:lnTo>
                <a:cubicBezTo>
                  <a:pt x="4222376" y="2608569"/>
                  <a:pt x="3859145" y="2971800"/>
                  <a:pt x="3411077" y="2971800"/>
                </a:cubicBezTo>
                <a:lnTo>
                  <a:pt x="0" y="2971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269400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67596" y="3440514"/>
            <a:ext cx="1286870" cy="1177048"/>
          </a:xfrm>
          <a:custGeom>
            <a:avLst/>
            <a:gdLst>
              <a:gd name="connsiteX0" fmla="*/ 452450 w 3086100"/>
              <a:gd name="connsiteY0" fmla="*/ 0 h 2114550"/>
              <a:gd name="connsiteX1" fmla="*/ 2633650 w 3086100"/>
              <a:gd name="connsiteY1" fmla="*/ 0 h 2114550"/>
              <a:gd name="connsiteX2" fmla="*/ 3086100 w 3086100"/>
              <a:gd name="connsiteY2" fmla="*/ 452450 h 2114550"/>
              <a:gd name="connsiteX3" fmla="*/ 3086100 w 3086100"/>
              <a:gd name="connsiteY3" fmla="*/ 1662100 h 2114550"/>
              <a:gd name="connsiteX4" fmla="*/ 2633650 w 3086100"/>
              <a:gd name="connsiteY4" fmla="*/ 2114550 h 2114550"/>
              <a:gd name="connsiteX5" fmla="*/ 452450 w 3086100"/>
              <a:gd name="connsiteY5" fmla="*/ 2114550 h 2114550"/>
              <a:gd name="connsiteX6" fmla="*/ 0 w 3086100"/>
              <a:gd name="connsiteY6" fmla="*/ 1662100 h 2114550"/>
              <a:gd name="connsiteX7" fmla="*/ 0 w 3086100"/>
              <a:gd name="connsiteY7" fmla="*/ 452450 h 2114550"/>
              <a:gd name="connsiteX8" fmla="*/ 452450 w 3086100"/>
              <a:gd name="connsiteY8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6100" h="2114550">
                <a:moveTo>
                  <a:pt x="452450" y="0"/>
                </a:moveTo>
                <a:lnTo>
                  <a:pt x="2633650" y="0"/>
                </a:lnTo>
                <a:cubicBezTo>
                  <a:pt x="2883531" y="0"/>
                  <a:pt x="3086100" y="202569"/>
                  <a:pt x="3086100" y="452450"/>
                </a:cubicBezTo>
                <a:lnTo>
                  <a:pt x="3086100" y="1662100"/>
                </a:lnTo>
                <a:cubicBezTo>
                  <a:pt x="3086100" y="1911981"/>
                  <a:pt x="2883531" y="2114550"/>
                  <a:pt x="2633650" y="2114550"/>
                </a:cubicBezTo>
                <a:lnTo>
                  <a:pt x="452450" y="2114550"/>
                </a:lnTo>
                <a:cubicBezTo>
                  <a:pt x="202569" y="2114550"/>
                  <a:pt x="0" y="1911981"/>
                  <a:pt x="0" y="1662100"/>
                </a:cubicBezTo>
                <a:lnTo>
                  <a:pt x="0" y="452450"/>
                </a:lnTo>
                <a:cubicBezTo>
                  <a:pt x="0" y="202569"/>
                  <a:pt x="202569" y="0"/>
                  <a:pt x="452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6463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1292326" y="4184262"/>
            <a:ext cx="1725738" cy="1764261"/>
          </a:xfrm>
          <a:custGeom>
            <a:avLst/>
            <a:gdLst>
              <a:gd name="connsiteX0" fmla="*/ 0 w 2272553"/>
              <a:gd name="connsiteY0" fmla="*/ 0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0 w 2272553"/>
              <a:gd name="connsiteY4" fmla="*/ 0 h 2514600"/>
              <a:gd name="connsiteX0" fmla="*/ 322729 w 2272553"/>
              <a:gd name="connsiteY0" fmla="*/ 524435 h 2514600"/>
              <a:gd name="connsiteX1" fmla="*/ 2272553 w 2272553"/>
              <a:gd name="connsiteY1" fmla="*/ 0 h 2514600"/>
              <a:gd name="connsiteX2" fmla="*/ 2272553 w 2272553"/>
              <a:gd name="connsiteY2" fmla="*/ 2514600 h 2514600"/>
              <a:gd name="connsiteX3" fmla="*/ 0 w 2272553"/>
              <a:gd name="connsiteY3" fmla="*/ 2514600 h 2514600"/>
              <a:gd name="connsiteX4" fmla="*/ 322729 w 2272553"/>
              <a:gd name="connsiteY4" fmla="*/ 524435 h 2514600"/>
              <a:gd name="connsiteX0" fmla="*/ 322729 w 2272553"/>
              <a:gd name="connsiteY0" fmla="*/ 0 h 1990165"/>
              <a:gd name="connsiteX1" fmla="*/ 1667435 w 2272553"/>
              <a:gd name="connsiteY1" fmla="*/ 349624 h 1990165"/>
              <a:gd name="connsiteX2" fmla="*/ 2272553 w 2272553"/>
              <a:gd name="connsiteY2" fmla="*/ 1990165 h 1990165"/>
              <a:gd name="connsiteX3" fmla="*/ 0 w 2272553"/>
              <a:gd name="connsiteY3" fmla="*/ 1990165 h 1990165"/>
              <a:gd name="connsiteX4" fmla="*/ 322729 w 2272553"/>
              <a:gd name="connsiteY4" fmla="*/ 0 h 1990165"/>
              <a:gd name="connsiteX0" fmla="*/ 322729 w 1721223"/>
              <a:gd name="connsiteY0" fmla="*/ 0 h 1990165"/>
              <a:gd name="connsiteX1" fmla="*/ 1667435 w 1721223"/>
              <a:gd name="connsiteY1" fmla="*/ 349624 h 1990165"/>
              <a:gd name="connsiteX2" fmla="*/ 1721223 w 1721223"/>
              <a:gd name="connsiteY2" fmla="*/ 1385047 h 1990165"/>
              <a:gd name="connsiteX3" fmla="*/ 0 w 1721223"/>
              <a:gd name="connsiteY3" fmla="*/ 1990165 h 1990165"/>
              <a:gd name="connsiteX4" fmla="*/ 322729 w 1721223"/>
              <a:gd name="connsiteY4" fmla="*/ 0 h 1990165"/>
              <a:gd name="connsiteX0" fmla="*/ 0 w 1398494"/>
              <a:gd name="connsiteY0" fmla="*/ 0 h 1438835"/>
              <a:gd name="connsiteX1" fmla="*/ 1344706 w 1398494"/>
              <a:gd name="connsiteY1" fmla="*/ 349624 h 1438835"/>
              <a:gd name="connsiteX2" fmla="*/ 1398494 w 1398494"/>
              <a:gd name="connsiteY2" fmla="*/ 1385047 h 1438835"/>
              <a:gd name="connsiteX3" fmla="*/ 161366 w 1398494"/>
              <a:gd name="connsiteY3" fmla="*/ 1438835 h 1438835"/>
              <a:gd name="connsiteX4" fmla="*/ 0 w 1398494"/>
              <a:gd name="connsiteY4" fmla="*/ 0 h 1438835"/>
              <a:gd name="connsiteX0" fmla="*/ 135744 w 1534238"/>
              <a:gd name="connsiteY0" fmla="*/ 0 h 1438835"/>
              <a:gd name="connsiteX1" fmla="*/ 1480450 w 1534238"/>
              <a:gd name="connsiteY1" fmla="*/ 349624 h 1438835"/>
              <a:gd name="connsiteX2" fmla="*/ 1534238 w 1534238"/>
              <a:gd name="connsiteY2" fmla="*/ 1385047 h 1438835"/>
              <a:gd name="connsiteX3" fmla="*/ 297110 w 1534238"/>
              <a:gd name="connsiteY3" fmla="*/ 1438835 h 1438835"/>
              <a:gd name="connsiteX4" fmla="*/ 135744 w 1534238"/>
              <a:gd name="connsiteY4" fmla="*/ 0 h 1438835"/>
              <a:gd name="connsiteX0" fmla="*/ 155107 w 1553601"/>
              <a:gd name="connsiteY0" fmla="*/ 0 h 1438835"/>
              <a:gd name="connsiteX1" fmla="*/ 1499813 w 1553601"/>
              <a:gd name="connsiteY1" fmla="*/ 349624 h 1438835"/>
              <a:gd name="connsiteX2" fmla="*/ 1553601 w 1553601"/>
              <a:gd name="connsiteY2" fmla="*/ 1385047 h 1438835"/>
              <a:gd name="connsiteX3" fmla="*/ 316473 w 1553601"/>
              <a:gd name="connsiteY3" fmla="*/ 1438835 h 1438835"/>
              <a:gd name="connsiteX4" fmla="*/ 155107 w 1553601"/>
              <a:gd name="connsiteY4" fmla="*/ 0 h 1438835"/>
              <a:gd name="connsiteX0" fmla="*/ 155107 w 1553601"/>
              <a:gd name="connsiteY0" fmla="*/ 150979 h 1589814"/>
              <a:gd name="connsiteX1" fmla="*/ 1499813 w 1553601"/>
              <a:gd name="connsiteY1" fmla="*/ 500603 h 1589814"/>
              <a:gd name="connsiteX2" fmla="*/ 1553601 w 1553601"/>
              <a:gd name="connsiteY2" fmla="*/ 1536026 h 1589814"/>
              <a:gd name="connsiteX3" fmla="*/ 316473 w 1553601"/>
              <a:gd name="connsiteY3" fmla="*/ 1589814 h 1589814"/>
              <a:gd name="connsiteX4" fmla="*/ 155107 w 1553601"/>
              <a:gd name="connsiteY4" fmla="*/ 150979 h 1589814"/>
              <a:gd name="connsiteX0" fmla="*/ 155107 w 1553601"/>
              <a:gd name="connsiteY0" fmla="*/ 131779 h 1570614"/>
              <a:gd name="connsiteX1" fmla="*/ 1499813 w 1553601"/>
              <a:gd name="connsiteY1" fmla="*/ 481403 h 1570614"/>
              <a:gd name="connsiteX2" fmla="*/ 1553601 w 1553601"/>
              <a:gd name="connsiteY2" fmla="*/ 1516826 h 1570614"/>
              <a:gd name="connsiteX3" fmla="*/ 316473 w 1553601"/>
              <a:gd name="connsiteY3" fmla="*/ 1570614 h 1570614"/>
              <a:gd name="connsiteX4" fmla="*/ 155107 w 1553601"/>
              <a:gd name="connsiteY4" fmla="*/ 131779 h 1570614"/>
              <a:gd name="connsiteX0" fmla="*/ 155107 w 1691693"/>
              <a:gd name="connsiteY0" fmla="*/ 131779 h 1570614"/>
              <a:gd name="connsiteX1" fmla="*/ 1499813 w 1691693"/>
              <a:gd name="connsiteY1" fmla="*/ 481403 h 1570614"/>
              <a:gd name="connsiteX2" fmla="*/ 1553601 w 1691693"/>
              <a:gd name="connsiteY2" fmla="*/ 1516826 h 1570614"/>
              <a:gd name="connsiteX3" fmla="*/ 316473 w 1691693"/>
              <a:gd name="connsiteY3" fmla="*/ 1570614 h 1570614"/>
              <a:gd name="connsiteX4" fmla="*/ 155107 w 1691693"/>
              <a:gd name="connsiteY4" fmla="*/ 131779 h 1570614"/>
              <a:gd name="connsiteX0" fmla="*/ 155107 w 1764561"/>
              <a:gd name="connsiteY0" fmla="*/ 131779 h 1570614"/>
              <a:gd name="connsiteX1" fmla="*/ 1499813 w 1764561"/>
              <a:gd name="connsiteY1" fmla="*/ 481403 h 1570614"/>
              <a:gd name="connsiteX2" fmla="*/ 1553601 w 1764561"/>
              <a:gd name="connsiteY2" fmla="*/ 1516826 h 1570614"/>
              <a:gd name="connsiteX3" fmla="*/ 316473 w 1764561"/>
              <a:gd name="connsiteY3" fmla="*/ 1570614 h 1570614"/>
              <a:gd name="connsiteX4" fmla="*/ 155107 w 1764561"/>
              <a:gd name="connsiteY4" fmla="*/ 131779 h 1570614"/>
              <a:gd name="connsiteX0" fmla="*/ 155107 w 1764561"/>
              <a:gd name="connsiteY0" fmla="*/ 131779 h 1702753"/>
              <a:gd name="connsiteX1" fmla="*/ 1499813 w 1764561"/>
              <a:gd name="connsiteY1" fmla="*/ 481403 h 1702753"/>
              <a:gd name="connsiteX2" fmla="*/ 1553601 w 1764561"/>
              <a:gd name="connsiteY2" fmla="*/ 1516826 h 1702753"/>
              <a:gd name="connsiteX3" fmla="*/ 316473 w 1764561"/>
              <a:gd name="connsiteY3" fmla="*/ 1570614 h 1702753"/>
              <a:gd name="connsiteX4" fmla="*/ 155107 w 1764561"/>
              <a:gd name="connsiteY4" fmla="*/ 131779 h 1702753"/>
              <a:gd name="connsiteX0" fmla="*/ 155107 w 1764561"/>
              <a:gd name="connsiteY0" fmla="*/ 131779 h 1762233"/>
              <a:gd name="connsiteX1" fmla="*/ 1499813 w 1764561"/>
              <a:gd name="connsiteY1" fmla="*/ 481403 h 1762233"/>
              <a:gd name="connsiteX2" fmla="*/ 1553601 w 1764561"/>
              <a:gd name="connsiteY2" fmla="*/ 1516826 h 1762233"/>
              <a:gd name="connsiteX3" fmla="*/ 316473 w 1764561"/>
              <a:gd name="connsiteY3" fmla="*/ 1570614 h 1762233"/>
              <a:gd name="connsiteX4" fmla="*/ 155107 w 1764561"/>
              <a:gd name="connsiteY4" fmla="*/ 131779 h 1762233"/>
              <a:gd name="connsiteX0" fmla="*/ 245575 w 1721679"/>
              <a:gd name="connsiteY0" fmla="*/ 125515 h 1813119"/>
              <a:gd name="connsiteX1" fmla="*/ 1456931 w 1721679"/>
              <a:gd name="connsiteY1" fmla="*/ 532289 h 1813119"/>
              <a:gd name="connsiteX2" fmla="*/ 1510719 w 1721679"/>
              <a:gd name="connsiteY2" fmla="*/ 1567712 h 1813119"/>
              <a:gd name="connsiteX3" fmla="*/ 273591 w 1721679"/>
              <a:gd name="connsiteY3" fmla="*/ 1621500 h 1813119"/>
              <a:gd name="connsiteX4" fmla="*/ 245575 w 1721679"/>
              <a:gd name="connsiteY4" fmla="*/ 125515 h 1813119"/>
              <a:gd name="connsiteX0" fmla="*/ 225214 w 1701318"/>
              <a:gd name="connsiteY0" fmla="*/ 125515 h 1801140"/>
              <a:gd name="connsiteX1" fmla="*/ 1436570 w 1701318"/>
              <a:gd name="connsiteY1" fmla="*/ 532289 h 1801140"/>
              <a:gd name="connsiteX2" fmla="*/ 1490358 w 1701318"/>
              <a:gd name="connsiteY2" fmla="*/ 1567712 h 1801140"/>
              <a:gd name="connsiteX3" fmla="*/ 281805 w 1701318"/>
              <a:gd name="connsiteY3" fmla="*/ 1592925 h 1801140"/>
              <a:gd name="connsiteX4" fmla="*/ 225214 w 1701318"/>
              <a:gd name="connsiteY4" fmla="*/ 125515 h 1801140"/>
              <a:gd name="connsiteX0" fmla="*/ 258938 w 1735042"/>
              <a:gd name="connsiteY0" fmla="*/ 125515 h 1801140"/>
              <a:gd name="connsiteX1" fmla="*/ 1470294 w 1735042"/>
              <a:gd name="connsiteY1" fmla="*/ 532289 h 1801140"/>
              <a:gd name="connsiteX2" fmla="*/ 1524082 w 1735042"/>
              <a:gd name="connsiteY2" fmla="*/ 1567712 h 1801140"/>
              <a:gd name="connsiteX3" fmla="*/ 315529 w 1735042"/>
              <a:gd name="connsiteY3" fmla="*/ 1592925 h 1801140"/>
              <a:gd name="connsiteX4" fmla="*/ 258938 w 1735042"/>
              <a:gd name="connsiteY4" fmla="*/ 125515 h 1801140"/>
              <a:gd name="connsiteX0" fmla="*/ 258938 w 1735042"/>
              <a:gd name="connsiteY0" fmla="*/ 125515 h 1764839"/>
              <a:gd name="connsiteX1" fmla="*/ 1470294 w 1735042"/>
              <a:gd name="connsiteY1" fmla="*/ 532289 h 1764839"/>
              <a:gd name="connsiteX2" fmla="*/ 1524082 w 1735042"/>
              <a:gd name="connsiteY2" fmla="*/ 1567712 h 1764839"/>
              <a:gd name="connsiteX3" fmla="*/ 315529 w 1735042"/>
              <a:gd name="connsiteY3" fmla="*/ 1592925 h 1764839"/>
              <a:gd name="connsiteX4" fmla="*/ 258938 w 1735042"/>
              <a:gd name="connsiteY4" fmla="*/ 125515 h 1764839"/>
              <a:gd name="connsiteX0" fmla="*/ 258938 w 1735042"/>
              <a:gd name="connsiteY0" fmla="*/ 125515 h 1757467"/>
              <a:gd name="connsiteX1" fmla="*/ 1470294 w 1735042"/>
              <a:gd name="connsiteY1" fmla="*/ 532289 h 1757467"/>
              <a:gd name="connsiteX2" fmla="*/ 1524082 w 1735042"/>
              <a:gd name="connsiteY2" fmla="*/ 1567712 h 1757467"/>
              <a:gd name="connsiteX3" fmla="*/ 315529 w 1735042"/>
              <a:gd name="connsiteY3" fmla="*/ 1592925 h 1757467"/>
              <a:gd name="connsiteX4" fmla="*/ 258938 w 1735042"/>
              <a:gd name="connsiteY4" fmla="*/ 125515 h 1757467"/>
              <a:gd name="connsiteX0" fmla="*/ 258938 w 1735042"/>
              <a:gd name="connsiteY0" fmla="*/ 125515 h 1782744"/>
              <a:gd name="connsiteX1" fmla="*/ 1470294 w 1735042"/>
              <a:gd name="connsiteY1" fmla="*/ 532289 h 1782744"/>
              <a:gd name="connsiteX2" fmla="*/ 1524082 w 1735042"/>
              <a:gd name="connsiteY2" fmla="*/ 1567712 h 1782744"/>
              <a:gd name="connsiteX3" fmla="*/ 315529 w 1735042"/>
              <a:gd name="connsiteY3" fmla="*/ 1592925 h 1782744"/>
              <a:gd name="connsiteX4" fmla="*/ 258938 w 1735042"/>
              <a:gd name="connsiteY4" fmla="*/ 125515 h 1782744"/>
              <a:gd name="connsiteX0" fmla="*/ 258938 w 1735042"/>
              <a:gd name="connsiteY0" fmla="*/ 125515 h 1802774"/>
              <a:gd name="connsiteX1" fmla="*/ 1470294 w 1735042"/>
              <a:gd name="connsiteY1" fmla="*/ 532289 h 1802774"/>
              <a:gd name="connsiteX2" fmla="*/ 1524082 w 1735042"/>
              <a:gd name="connsiteY2" fmla="*/ 1567712 h 1802774"/>
              <a:gd name="connsiteX3" fmla="*/ 315529 w 1735042"/>
              <a:gd name="connsiteY3" fmla="*/ 1592925 h 1802774"/>
              <a:gd name="connsiteX4" fmla="*/ 258938 w 1735042"/>
              <a:gd name="connsiteY4" fmla="*/ 125515 h 1802774"/>
              <a:gd name="connsiteX0" fmla="*/ 258938 w 1735042"/>
              <a:gd name="connsiteY0" fmla="*/ 125515 h 1773855"/>
              <a:gd name="connsiteX1" fmla="*/ 1470294 w 1735042"/>
              <a:gd name="connsiteY1" fmla="*/ 532289 h 1773855"/>
              <a:gd name="connsiteX2" fmla="*/ 1524082 w 1735042"/>
              <a:gd name="connsiteY2" fmla="*/ 1567712 h 1773855"/>
              <a:gd name="connsiteX3" fmla="*/ 315529 w 1735042"/>
              <a:gd name="connsiteY3" fmla="*/ 1592925 h 1773855"/>
              <a:gd name="connsiteX4" fmla="*/ 258938 w 1735042"/>
              <a:gd name="connsiteY4" fmla="*/ 125515 h 1773855"/>
              <a:gd name="connsiteX0" fmla="*/ 258938 w 1735042"/>
              <a:gd name="connsiteY0" fmla="*/ 125515 h 1782291"/>
              <a:gd name="connsiteX1" fmla="*/ 1470294 w 1735042"/>
              <a:gd name="connsiteY1" fmla="*/ 532289 h 1782291"/>
              <a:gd name="connsiteX2" fmla="*/ 1524082 w 1735042"/>
              <a:gd name="connsiteY2" fmla="*/ 1567712 h 1782291"/>
              <a:gd name="connsiteX3" fmla="*/ 315529 w 1735042"/>
              <a:gd name="connsiteY3" fmla="*/ 1592925 h 1782291"/>
              <a:gd name="connsiteX4" fmla="*/ 258938 w 1735042"/>
              <a:gd name="connsiteY4" fmla="*/ 125515 h 1782291"/>
              <a:gd name="connsiteX0" fmla="*/ 258938 w 1735042"/>
              <a:gd name="connsiteY0" fmla="*/ 141884 h 1798660"/>
              <a:gd name="connsiteX1" fmla="*/ 1470294 w 1735042"/>
              <a:gd name="connsiteY1" fmla="*/ 548658 h 1798660"/>
              <a:gd name="connsiteX2" fmla="*/ 1524082 w 1735042"/>
              <a:gd name="connsiteY2" fmla="*/ 1584081 h 1798660"/>
              <a:gd name="connsiteX3" fmla="*/ 315529 w 1735042"/>
              <a:gd name="connsiteY3" fmla="*/ 1609294 h 1798660"/>
              <a:gd name="connsiteX4" fmla="*/ 258938 w 1735042"/>
              <a:gd name="connsiteY4" fmla="*/ 141884 h 1798660"/>
              <a:gd name="connsiteX0" fmla="*/ 258938 w 1735042"/>
              <a:gd name="connsiteY0" fmla="*/ 96307 h 1753083"/>
              <a:gd name="connsiteX1" fmla="*/ 1470294 w 1735042"/>
              <a:gd name="connsiteY1" fmla="*/ 503081 h 1753083"/>
              <a:gd name="connsiteX2" fmla="*/ 1524082 w 1735042"/>
              <a:gd name="connsiteY2" fmla="*/ 1538504 h 1753083"/>
              <a:gd name="connsiteX3" fmla="*/ 315529 w 1735042"/>
              <a:gd name="connsiteY3" fmla="*/ 1563717 h 1753083"/>
              <a:gd name="connsiteX4" fmla="*/ 258938 w 1735042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9538"/>
              <a:gd name="connsiteY0" fmla="*/ 96307 h 1753083"/>
              <a:gd name="connsiteX1" fmla="*/ 1484790 w 1749538"/>
              <a:gd name="connsiteY1" fmla="*/ 503081 h 1753083"/>
              <a:gd name="connsiteX2" fmla="*/ 1538578 w 1749538"/>
              <a:gd name="connsiteY2" fmla="*/ 1538504 h 1753083"/>
              <a:gd name="connsiteX3" fmla="*/ 330025 w 1749538"/>
              <a:gd name="connsiteY3" fmla="*/ 1563717 h 1753083"/>
              <a:gd name="connsiteX4" fmla="*/ 273434 w 1749538"/>
              <a:gd name="connsiteY4" fmla="*/ 96307 h 1753083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6307 h 1741345"/>
              <a:gd name="connsiteX1" fmla="*/ 1484790 w 1741059"/>
              <a:gd name="connsiteY1" fmla="*/ 503081 h 1741345"/>
              <a:gd name="connsiteX2" fmla="*/ 1519528 w 1741059"/>
              <a:gd name="connsiteY2" fmla="*/ 1519454 h 1741345"/>
              <a:gd name="connsiteX3" fmla="*/ 330025 w 1741059"/>
              <a:gd name="connsiteY3" fmla="*/ 1563717 h 1741345"/>
              <a:gd name="connsiteX4" fmla="*/ 273434 w 1741059"/>
              <a:gd name="connsiteY4" fmla="*/ 96307 h 1741345"/>
              <a:gd name="connsiteX0" fmla="*/ 273434 w 1741059"/>
              <a:gd name="connsiteY0" fmla="*/ 99249 h 1744287"/>
              <a:gd name="connsiteX1" fmla="*/ 1484790 w 1741059"/>
              <a:gd name="connsiteY1" fmla="*/ 506023 h 1744287"/>
              <a:gd name="connsiteX2" fmla="*/ 1519528 w 1741059"/>
              <a:gd name="connsiteY2" fmla="*/ 1522396 h 1744287"/>
              <a:gd name="connsiteX3" fmla="*/ 330025 w 1741059"/>
              <a:gd name="connsiteY3" fmla="*/ 1566659 h 1744287"/>
              <a:gd name="connsiteX4" fmla="*/ 273434 w 1741059"/>
              <a:gd name="connsiteY4" fmla="*/ 99249 h 1744287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3434 w 1741059"/>
              <a:gd name="connsiteY0" fmla="*/ 56657 h 1701695"/>
              <a:gd name="connsiteX1" fmla="*/ 1484790 w 1741059"/>
              <a:gd name="connsiteY1" fmla="*/ 463431 h 1701695"/>
              <a:gd name="connsiteX2" fmla="*/ 1519528 w 1741059"/>
              <a:gd name="connsiteY2" fmla="*/ 1479804 h 1701695"/>
              <a:gd name="connsiteX3" fmla="*/ 330025 w 1741059"/>
              <a:gd name="connsiteY3" fmla="*/ 1524067 h 1701695"/>
              <a:gd name="connsiteX4" fmla="*/ 273434 w 1741059"/>
              <a:gd name="connsiteY4" fmla="*/ 56657 h 1701695"/>
              <a:gd name="connsiteX0" fmla="*/ 278866 w 1746491"/>
              <a:gd name="connsiteY0" fmla="*/ 102264 h 1747302"/>
              <a:gd name="connsiteX1" fmla="*/ 1490222 w 1746491"/>
              <a:gd name="connsiteY1" fmla="*/ 509038 h 1747302"/>
              <a:gd name="connsiteX2" fmla="*/ 1524960 w 1746491"/>
              <a:gd name="connsiteY2" fmla="*/ 1525411 h 1747302"/>
              <a:gd name="connsiteX3" fmla="*/ 335457 w 1746491"/>
              <a:gd name="connsiteY3" fmla="*/ 1569674 h 1747302"/>
              <a:gd name="connsiteX4" fmla="*/ 278866 w 1746491"/>
              <a:gd name="connsiteY4" fmla="*/ 102264 h 1747302"/>
              <a:gd name="connsiteX0" fmla="*/ 268885 w 1736510"/>
              <a:gd name="connsiteY0" fmla="*/ 162029 h 1807067"/>
              <a:gd name="connsiteX1" fmla="*/ 1480241 w 1736510"/>
              <a:gd name="connsiteY1" fmla="*/ 568803 h 1807067"/>
              <a:gd name="connsiteX2" fmla="*/ 1514979 w 1736510"/>
              <a:gd name="connsiteY2" fmla="*/ 1585176 h 1807067"/>
              <a:gd name="connsiteX3" fmla="*/ 325476 w 1736510"/>
              <a:gd name="connsiteY3" fmla="*/ 1629439 h 1807067"/>
              <a:gd name="connsiteX4" fmla="*/ 268885 w 1736510"/>
              <a:gd name="connsiteY4" fmla="*/ 162029 h 1807067"/>
              <a:gd name="connsiteX0" fmla="*/ 274505 w 1742130"/>
              <a:gd name="connsiteY0" fmla="*/ 102246 h 1747284"/>
              <a:gd name="connsiteX1" fmla="*/ 1485861 w 1742130"/>
              <a:gd name="connsiteY1" fmla="*/ 509020 h 1747284"/>
              <a:gd name="connsiteX2" fmla="*/ 1520599 w 1742130"/>
              <a:gd name="connsiteY2" fmla="*/ 1525393 h 1747284"/>
              <a:gd name="connsiteX3" fmla="*/ 331096 w 1742130"/>
              <a:gd name="connsiteY3" fmla="*/ 1569656 h 1747284"/>
              <a:gd name="connsiteX4" fmla="*/ 274505 w 1742130"/>
              <a:gd name="connsiteY4" fmla="*/ 102246 h 1747284"/>
              <a:gd name="connsiteX0" fmla="*/ 267112 w 1734737"/>
              <a:gd name="connsiteY0" fmla="*/ 190362 h 1835400"/>
              <a:gd name="connsiteX1" fmla="*/ 1478468 w 1734737"/>
              <a:gd name="connsiteY1" fmla="*/ 597136 h 1835400"/>
              <a:gd name="connsiteX2" fmla="*/ 1513206 w 1734737"/>
              <a:gd name="connsiteY2" fmla="*/ 1613509 h 1835400"/>
              <a:gd name="connsiteX3" fmla="*/ 323703 w 1734737"/>
              <a:gd name="connsiteY3" fmla="*/ 1657772 h 1835400"/>
              <a:gd name="connsiteX4" fmla="*/ 267112 w 1734737"/>
              <a:gd name="connsiteY4" fmla="*/ 190362 h 1835400"/>
              <a:gd name="connsiteX0" fmla="*/ 273297 w 1740922"/>
              <a:gd name="connsiteY0" fmla="*/ 106061 h 1751099"/>
              <a:gd name="connsiteX1" fmla="*/ 1484653 w 1740922"/>
              <a:gd name="connsiteY1" fmla="*/ 512835 h 1751099"/>
              <a:gd name="connsiteX2" fmla="*/ 1519391 w 1740922"/>
              <a:gd name="connsiteY2" fmla="*/ 1529208 h 1751099"/>
              <a:gd name="connsiteX3" fmla="*/ 329888 w 1740922"/>
              <a:gd name="connsiteY3" fmla="*/ 1573471 h 1751099"/>
              <a:gd name="connsiteX4" fmla="*/ 273297 w 1740922"/>
              <a:gd name="connsiteY4" fmla="*/ 106061 h 1751099"/>
              <a:gd name="connsiteX0" fmla="*/ 273297 w 1729435"/>
              <a:gd name="connsiteY0" fmla="*/ 106061 h 1751099"/>
              <a:gd name="connsiteX1" fmla="*/ 1484653 w 1729435"/>
              <a:gd name="connsiteY1" fmla="*/ 512835 h 1751099"/>
              <a:gd name="connsiteX2" fmla="*/ 1519391 w 1729435"/>
              <a:gd name="connsiteY2" fmla="*/ 1529208 h 1751099"/>
              <a:gd name="connsiteX3" fmla="*/ 329888 w 1729435"/>
              <a:gd name="connsiteY3" fmla="*/ 1573471 h 1751099"/>
              <a:gd name="connsiteX4" fmla="*/ 273297 w 1729435"/>
              <a:gd name="connsiteY4" fmla="*/ 106061 h 1751099"/>
              <a:gd name="connsiteX0" fmla="*/ 260732 w 1716870"/>
              <a:gd name="connsiteY0" fmla="*/ 106061 h 1751099"/>
              <a:gd name="connsiteX1" fmla="*/ 1472088 w 1716870"/>
              <a:gd name="connsiteY1" fmla="*/ 512835 h 1751099"/>
              <a:gd name="connsiteX2" fmla="*/ 1506826 w 1716870"/>
              <a:gd name="connsiteY2" fmla="*/ 1529208 h 1751099"/>
              <a:gd name="connsiteX3" fmla="*/ 317323 w 1716870"/>
              <a:gd name="connsiteY3" fmla="*/ 1573471 h 1751099"/>
              <a:gd name="connsiteX4" fmla="*/ 260732 w 1716870"/>
              <a:gd name="connsiteY4" fmla="*/ 106061 h 1751099"/>
              <a:gd name="connsiteX0" fmla="*/ 261454 w 1717592"/>
              <a:gd name="connsiteY0" fmla="*/ 90485 h 1735523"/>
              <a:gd name="connsiteX1" fmla="*/ 1472810 w 1717592"/>
              <a:gd name="connsiteY1" fmla="*/ 497259 h 1735523"/>
              <a:gd name="connsiteX2" fmla="*/ 1507548 w 1717592"/>
              <a:gd name="connsiteY2" fmla="*/ 1513632 h 1735523"/>
              <a:gd name="connsiteX3" fmla="*/ 318045 w 1717592"/>
              <a:gd name="connsiteY3" fmla="*/ 1557895 h 1735523"/>
              <a:gd name="connsiteX4" fmla="*/ 261454 w 1717592"/>
              <a:gd name="connsiteY4" fmla="*/ 90485 h 1735523"/>
              <a:gd name="connsiteX0" fmla="*/ 274572 w 1711660"/>
              <a:gd name="connsiteY0" fmla="*/ 91734 h 1727247"/>
              <a:gd name="connsiteX1" fmla="*/ 1466878 w 1711660"/>
              <a:gd name="connsiteY1" fmla="*/ 488983 h 1727247"/>
              <a:gd name="connsiteX2" fmla="*/ 1501616 w 1711660"/>
              <a:gd name="connsiteY2" fmla="*/ 1505356 h 1727247"/>
              <a:gd name="connsiteX3" fmla="*/ 312113 w 1711660"/>
              <a:gd name="connsiteY3" fmla="*/ 1549619 h 1727247"/>
              <a:gd name="connsiteX4" fmla="*/ 274572 w 1711660"/>
              <a:gd name="connsiteY4" fmla="*/ 91734 h 1727247"/>
              <a:gd name="connsiteX0" fmla="*/ 273992 w 1711080"/>
              <a:gd name="connsiteY0" fmla="*/ 107394 h 1742907"/>
              <a:gd name="connsiteX1" fmla="*/ 1466298 w 1711080"/>
              <a:gd name="connsiteY1" fmla="*/ 504643 h 1742907"/>
              <a:gd name="connsiteX2" fmla="*/ 1501036 w 1711080"/>
              <a:gd name="connsiteY2" fmla="*/ 1521016 h 1742907"/>
              <a:gd name="connsiteX3" fmla="*/ 311533 w 1711080"/>
              <a:gd name="connsiteY3" fmla="*/ 1565279 h 1742907"/>
              <a:gd name="connsiteX4" fmla="*/ 273992 w 1711080"/>
              <a:gd name="connsiteY4" fmla="*/ 107394 h 1742907"/>
              <a:gd name="connsiteX0" fmla="*/ 273992 w 1722567"/>
              <a:gd name="connsiteY0" fmla="*/ 107394 h 1742907"/>
              <a:gd name="connsiteX1" fmla="*/ 1466298 w 1722567"/>
              <a:gd name="connsiteY1" fmla="*/ 504643 h 1742907"/>
              <a:gd name="connsiteX2" fmla="*/ 1501036 w 1722567"/>
              <a:gd name="connsiteY2" fmla="*/ 1521016 h 1742907"/>
              <a:gd name="connsiteX3" fmla="*/ 311533 w 1722567"/>
              <a:gd name="connsiteY3" fmla="*/ 1565279 h 1742907"/>
              <a:gd name="connsiteX4" fmla="*/ 273992 w 1722567"/>
              <a:gd name="connsiteY4" fmla="*/ 107394 h 1742907"/>
              <a:gd name="connsiteX0" fmla="*/ 282397 w 1730972"/>
              <a:gd name="connsiteY0" fmla="*/ 107394 h 1742907"/>
              <a:gd name="connsiteX1" fmla="*/ 1474703 w 1730972"/>
              <a:gd name="connsiteY1" fmla="*/ 504643 h 1742907"/>
              <a:gd name="connsiteX2" fmla="*/ 1509441 w 1730972"/>
              <a:gd name="connsiteY2" fmla="*/ 1521016 h 1742907"/>
              <a:gd name="connsiteX3" fmla="*/ 319938 w 1730972"/>
              <a:gd name="connsiteY3" fmla="*/ 1565279 h 1742907"/>
              <a:gd name="connsiteX4" fmla="*/ 282397 w 1730972"/>
              <a:gd name="connsiteY4" fmla="*/ 107394 h 1742907"/>
              <a:gd name="connsiteX0" fmla="*/ 282397 w 1730972"/>
              <a:gd name="connsiteY0" fmla="*/ 107394 h 1758441"/>
              <a:gd name="connsiteX1" fmla="*/ 1474703 w 1730972"/>
              <a:gd name="connsiteY1" fmla="*/ 504643 h 1758441"/>
              <a:gd name="connsiteX2" fmla="*/ 1509441 w 1730972"/>
              <a:gd name="connsiteY2" fmla="*/ 1521016 h 1758441"/>
              <a:gd name="connsiteX3" fmla="*/ 319938 w 1730972"/>
              <a:gd name="connsiteY3" fmla="*/ 1565279 h 1758441"/>
              <a:gd name="connsiteX4" fmla="*/ 282397 w 1730972"/>
              <a:gd name="connsiteY4" fmla="*/ 107394 h 1758441"/>
              <a:gd name="connsiteX0" fmla="*/ 282397 w 1730972"/>
              <a:gd name="connsiteY0" fmla="*/ 107394 h 1774904"/>
              <a:gd name="connsiteX1" fmla="*/ 1474703 w 1730972"/>
              <a:gd name="connsiteY1" fmla="*/ 504643 h 1774904"/>
              <a:gd name="connsiteX2" fmla="*/ 1509441 w 1730972"/>
              <a:gd name="connsiteY2" fmla="*/ 1521016 h 1774904"/>
              <a:gd name="connsiteX3" fmla="*/ 319938 w 1730972"/>
              <a:gd name="connsiteY3" fmla="*/ 1565279 h 1774904"/>
              <a:gd name="connsiteX4" fmla="*/ 282397 w 1730972"/>
              <a:gd name="connsiteY4" fmla="*/ 107394 h 1774904"/>
              <a:gd name="connsiteX0" fmla="*/ 282397 w 1730972"/>
              <a:gd name="connsiteY0" fmla="*/ 107394 h 1749266"/>
              <a:gd name="connsiteX1" fmla="*/ 1474703 w 1730972"/>
              <a:gd name="connsiteY1" fmla="*/ 504643 h 1749266"/>
              <a:gd name="connsiteX2" fmla="*/ 1509441 w 1730972"/>
              <a:gd name="connsiteY2" fmla="*/ 1521016 h 1749266"/>
              <a:gd name="connsiteX3" fmla="*/ 319938 w 1730972"/>
              <a:gd name="connsiteY3" fmla="*/ 1565279 h 1749266"/>
              <a:gd name="connsiteX4" fmla="*/ 282397 w 1730972"/>
              <a:gd name="connsiteY4" fmla="*/ 107394 h 1749266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282397 w 1730972"/>
              <a:gd name="connsiteY0" fmla="*/ 107394 h 1745704"/>
              <a:gd name="connsiteX1" fmla="*/ 1474703 w 1730972"/>
              <a:gd name="connsiteY1" fmla="*/ 504643 h 1745704"/>
              <a:gd name="connsiteX2" fmla="*/ 1509441 w 1730972"/>
              <a:gd name="connsiteY2" fmla="*/ 1521016 h 1745704"/>
              <a:gd name="connsiteX3" fmla="*/ 319938 w 1730972"/>
              <a:gd name="connsiteY3" fmla="*/ 1565279 h 1745704"/>
              <a:gd name="connsiteX4" fmla="*/ 282397 w 1730972"/>
              <a:gd name="connsiteY4" fmla="*/ 107394 h 1745704"/>
              <a:gd name="connsiteX0" fmla="*/ 314897 w 1756379"/>
              <a:gd name="connsiteY0" fmla="*/ 48351 h 1686661"/>
              <a:gd name="connsiteX1" fmla="*/ 1494503 w 1756379"/>
              <a:gd name="connsiteY1" fmla="*/ 451950 h 1686661"/>
              <a:gd name="connsiteX2" fmla="*/ 1541941 w 1756379"/>
              <a:gd name="connsiteY2" fmla="*/ 1461973 h 1686661"/>
              <a:gd name="connsiteX3" fmla="*/ 352438 w 1756379"/>
              <a:gd name="connsiteY3" fmla="*/ 1506236 h 1686661"/>
              <a:gd name="connsiteX4" fmla="*/ 314897 w 1756379"/>
              <a:gd name="connsiteY4" fmla="*/ 48351 h 1686661"/>
              <a:gd name="connsiteX0" fmla="*/ 314897 w 1756379"/>
              <a:gd name="connsiteY0" fmla="*/ 112516 h 1750826"/>
              <a:gd name="connsiteX1" fmla="*/ 1494503 w 1756379"/>
              <a:gd name="connsiteY1" fmla="*/ 516115 h 1750826"/>
              <a:gd name="connsiteX2" fmla="*/ 1541941 w 1756379"/>
              <a:gd name="connsiteY2" fmla="*/ 1526138 h 1750826"/>
              <a:gd name="connsiteX3" fmla="*/ 352438 w 1756379"/>
              <a:gd name="connsiteY3" fmla="*/ 1570401 h 1750826"/>
              <a:gd name="connsiteX4" fmla="*/ 314897 w 1756379"/>
              <a:gd name="connsiteY4" fmla="*/ 112516 h 1750826"/>
              <a:gd name="connsiteX0" fmla="*/ 304129 w 1745611"/>
              <a:gd name="connsiteY0" fmla="*/ 121341 h 1759651"/>
              <a:gd name="connsiteX1" fmla="*/ 1483735 w 1745611"/>
              <a:gd name="connsiteY1" fmla="*/ 524940 h 1759651"/>
              <a:gd name="connsiteX2" fmla="*/ 1531173 w 1745611"/>
              <a:gd name="connsiteY2" fmla="*/ 1534963 h 1759651"/>
              <a:gd name="connsiteX3" fmla="*/ 341670 w 1745611"/>
              <a:gd name="connsiteY3" fmla="*/ 1579226 h 1759651"/>
              <a:gd name="connsiteX4" fmla="*/ 304129 w 1745611"/>
              <a:gd name="connsiteY4" fmla="*/ 121341 h 1759651"/>
              <a:gd name="connsiteX0" fmla="*/ 305324 w 1746806"/>
              <a:gd name="connsiteY0" fmla="*/ 117152 h 1755462"/>
              <a:gd name="connsiteX1" fmla="*/ 1484930 w 1746806"/>
              <a:gd name="connsiteY1" fmla="*/ 520751 h 1755462"/>
              <a:gd name="connsiteX2" fmla="*/ 1532368 w 1746806"/>
              <a:gd name="connsiteY2" fmla="*/ 1530774 h 1755462"/>
              <a:gd name="connsiteX3" fmla="*/ 342865 w 1746806"/>
              <a:gd name="connsiteY3" fmla="*/ 1575037 h 1755462"/>
              <a:gd name="connsiteX4" fmla="*/ 305324 w 1746806"/>
              <a:gd name="connsiteY4" fmla="*/ 117152 h 1755462"/>
              <a:gd name="connsiteX0" fmla="*/ 288763 w 1730245"/>
              <a:gd name="connsiteY0" fmla="*/ 117152 h 1755462"/>
              <a:gd name="connsiteX1" fmla="*/ 1468369 w 1730245"/>
              <a:gd name="connsiteY1" fmla="*/ 520751 h 1755462"/>
              <a:gd name="connsiteX2" fmla="*/ 1515807 w 1730245"/>
              <a:gd name="connsiteY2" fmla="*/ 1530774 h 1755462"/>
              <a:gd name="connsiteX3" fmla="*/ 326304 w 1730245"/>
              <a:gd name="connsiteY3" fmla="*/ 1575037 h 1755462"/>
              <a:gd name="connsiteX4" fmla="*/ 288763 w 1730245"/>
              <a:gd name="connsiteY4" fmla="*/ 117152 h 1755462"/>
              <a:gd name="connsiteX0" fmla="*/ 288763 w 1739798"/>
              <a:gd name="connsiteY0" fmla="*/ 117152 h 1755462"/>
              <a:gd name="connsiteX1" fmla="*/ 1468369 w 1739798"/>
              <a:gd name="connsiteY1" fmla="*/ 520751 h 1755462"/>
              <a:gd name="connsiteX2" fmla="*/ 1515807 w 1739798"/>
              <a:gd name="connsiteY2" fmla="*/ 1530774 h 1755462"/>
              <a:gd name="connsiteX3" fmla="*/ 326304 w 1739798"/>
              <a:gd name="connsiteY3" fmla="*/ 1575037 h 1755462"/>
              <a:gd name="connsiteX4" fmla="*/ 288763 w 1739798"/>
              <a:gd name="connsiteY4" fmla="*/ 117152 h 1755462"/>
              <a:gd name="connsiteX0" fmla="*/ 282179 w 1733214"/>
              <a:gd name="connsiteY0" fmla="*/ 112168 h 1748138"/>
              <a:gd name="connsiteX1" fmla="*/ 1461785 w 1733214"/>
              <a:gd name="connsiteY1" fmla="*/ 515767 h 1748138"/>
              <a:gd name="connsiteX2" fmla="*/ 1509223 w 1733214"/>
              <a:gd name="connsiteY2" fmla="*/ 1525790 h 1748138"/>
              <a:gd name="connsiteX3" fmla="*/ 343532 w 1733214"/>
              <a:gd name="connsiteY3" fmla="*/ 1565290 h 1748138"/>
              <a:gd name="connsiteX4" fmla="*/ 282179 w 1733214"/>
              <a:gd name="connsiteY4" fmla="*/ 112168 h 1748138"/>
              <a:gd name="connsiteX0" fmla="*/ 296424 w 1747459"/>
              <a:gd name="connsiteY0" fmla="*/ 112168 h 1748138"/>
              <a:gd name="connsiteX1" fmla="*/ 1476030 w 1747459"/>
              <a:gd name="connsiteY1" fmla="*/ 515767 h 1748138"/>
              <a:gd name="connsiteX2" fmla="*/ 1523468 w 1747459"/>
              <a:gd name="connsiteY2" fmla="*/ 1525790 h 1748138"/>
              <a:gd name="connsiteX3" fmla="*/ 357777 w 1747459"/>
              <a:gd name="connsiteY3" fmla="*/ 1565290 h 1748138"/>
              <a:gd name="connsiteX4" fmla="*/ 296424 w 1747459"/>
              <a:gd name="connsiteY4" fmla="*/ 112168 h 1748138"/>
              <a:gd name="connsiteX0" fmla="*/ 296424 w 1747459"/>
              <a:gd name="connsiteY0" fmla="*/ 112168 h 1755230"/>
              <a:gd name="connsiteX1" fmla="*/ 1476030 w 1747459"/>
              <a:gd name="connsiteY1" fmla="*/ 515767 h 1755230"/>
              <a:gd name="connsiteX2" fmla="*/ 1523468 w 1747459"/>
              <a:gd name="connsiteY2" fmla="*/ 1525790 h 1755230"/>
              <a:gd name="connsiteX3" fmla="*/ 357777 w 1747459"/>
              <a:gd name="connsiteY3" fmla="*/ 1565290 h 1755230"/>
              <a:gd name="connsiteX4" fmla="*/ 296424 w 1747459"/>
              <a:gd name="connsiteY4" fmla="*/ 112168 h 1755230"/>
              <a:gd name="connsiteX0" fmla="*/ 287124 w 1651585"/>
              <a:gd name="connsiteY0" fmla="*/ 314860 h 1957922"/>
              <a:gd name="connsiteX1" fmla="*/ 1276230 w 1651585"/>
              <a:gd name="connsiteY1" fmla="*/ 346984 h 1957922"/>
              <a:gd name="connsiteX2" fmla="*/ 1514168 w 1651585"/>
              <a:gd name="connsiteY2" fmla="*/ 1728482 h 1957922"/>
              <a:gd name="connsiteX3" fmla="*/ 348477 w 1651585"/>
              <a:gd name="connsiteY3" fmla="*/ 1767982 h 1957922"/>
              <a:gd name="connsiteX4" fmla="*/ 287124 w 1651585"/>
              <a:gd name="connsiteY4" fmla="*/ 314860 h 1957922"/>
              <a:gd name="connsiteX0" fmla="*/ 146098 w 1767734"/>
              <a:gd name="connsiteY0" fmla="*/ 693073 h 1831310"/>
              <a:gd name="connsiteX1" fmla="*/ 1392379 w 1767734"/>
              <a:gd name="connsiteY1" fmla="*/ 220372 h 1831310"/>
              <a:gd name="connsiteX2" fmla="*/ 1630317 w 1767734"/>
              <a:gd name="connsiteY2" fmla="*/ 1601870 h 1831310"/>
              <a:gd name="connsiteX3" fmla="*/ 464626 w 1767734"/>
              <a:gd name="connsiteY3" fmla="*/ 1641370 h 1831310"/>
              <a:gd name="connsiteX4" fmla="*/ 146098 w 1767734"/>
              <a:gd name="connsiteY4" fmla="*/ 693073 h 1831310"/>
              <a:gd name="connsiteX0" fmla="*/ 146098 w 1767734"/>
              <a:gd name="connsiteY0" fmla="*/ 597520 h 1735757"/>
              <a:gd name="connsiteX1" fmla="*/ 1392379 w 1767734"/>
              <a:gd name="connsiteY1" fmla="*/ 124819 h 1735757"/>
              <a:gd name="connsiteX2" fmla="*/ 1630317 w 1767734"/>
              <a:gd name="connsiteY2" fmla="*/ 1506317 h 1735757"/>
              <a:gd name="connsiteX3" fmla="*/ 464626 w 1767734"/>
              <a:gd name="connsiteY3" fmla="*/ 1545817 h 1735757"/>
              <a:gd name="connsiteX4" fmla="*/ 146098 w 1767734"/>
              <a:gd name="connsiteY4" fmla="*/ 597520 h 1735757"/>
              <a:gd name="connsiteX0" fmla="*/ 142021 w 1773182"/>
              <a:gd name="connsiteY0" fmla="*/ 581033 h 1738320"/>
              <a:gd name="connsiteX1" fmla="*/ 1397827 w 1773182"/>
              <a:gd name="connsiteY1" fmla="*/ 127382 h 1738320"/>
              <a:gd name="connsiteX2" fmla="*/ 1635765 w 1773182"/>
              <a:gd name="connsiteY2" fmla="*/ 1508880 h 1738320"/>
              <a:gd name="connsiteX3" fmla="*/ 470074 w 1773182"/>
              <a:gd name="connsiteY3" fmla="*/ 1548380 h 1738320"/>
              <a:gd name="connsiteX4" fmla="*/ 142021 w 1773182"/>
              <a:gd name="connsiteY4" fmla="*/ 581033 h 1738320"/>
              <a:gd name="connsiteX0" fmla="*/ 142021 w 1682204"/>
              <a:gd name="connsiteY0" fmla="*/ 581033 h 1708044"/>
              <a:gd name="connsiteX1" fmla="*/ 1397827 w 1682204"/>
              <a:gd name="connsiteY1" fmla="*/ 127382 h 1708044"/>
              <a:gd name="connsiteX2" fmla="*/ 1473840 w 1682204"/>
              <a:gd name="connsiteY2" fmla="*/ 1442205 h 1708044"/>
              <a:gd name="connsiteX3" fmla="*/ 470074 w 1682204"/>
              <a:gd name="connsiteY3" fmla="*/ 1548380 h 1708044"/>
              <a:gd name="connsiteX4" fmla="*/ 142021 w 1682204"/>
              <a:gd name="connsiteY4" fmla="*/ 581033 h 1708044"/>
              <a:gd name="connsiteX0" fmla="*/ 142021 w 1710397"/>
              <a:gd name="connsiteY0" fmla="*/ 581033 h 1708044"/>
              <a:gd name="connsiteX1" fmla="*/ 1397827 w 1710397"/>
              <a:gd name="connsiteY1" fmla="*/ 127382 h 1708044"/>
              <a:gd name="connsiteX2" fmla="*/ 1473840 w 1710397"/>
              <a:gd name="connsiteY2" fmla="*/ 1442205 h 1708044"/>
              <a:gd name="connsiteX3" fmla="*/ 470074 w 1710397"/>
              <a:gd name="connsiteY3" fmla="*/ 1548380 h 1708044"/>
              <a:gd name="connsiteX4" fmla="*/ 142021 w 1710397"/>
              <a:gd name="connsiteY4" fmla="*/ 581033 h 1708044"/>
              <a:gd name="connsiteX0" fmla="*/ 313243 w 1881619"/>
              <a:gd name="connsiteY0" fmla="*/ 582632 h 1758263"/>
              <a:gd name="connsiteX1" fmla="*/ 1569049 w 1881619"/>
              <a:gd name="connsiteY1" fmla="*/ 128981 h 1758263"/>
              <a:gd name="connsiteX2" fmla="*/ 1645062 w 1881619"/>
              <a:gd name="connsiteY2" fmla="*/ 1443804 h 1758263"/>
              <a:gd name="connsiteX3" fmla="*/ 355546 w 1881619"/>
              <a:gd name="connsiteY3" fmla="*/ 1626179 h 1758263"/>
              <a:gd name="connsiteX4" fmla="*/ 313243 w 1881619"/>
              <a:gd name="connsiteY4" fmla="*/ 582632 h 1758263"/>
              <a:gd name="connsiteX0" fmla="*/ 139893 w 1708269"/>
              <a:gd name="connsiteY0" fmla="*/ 582632 h 1758263"/>
              <a:gd name="connsiteX1" fmla="*/ 1395699 w 1708269"/>
              <a:gd name="connsiteY1" fmla="*/ 128981 h 1758263"/>
              <a:gd name="connsiteX2" fmla="*/ 1471712 w 1708269"/>
              <a:gd name="connsiteY2" fmla="*/ 1443804 h 1758263"/>
              <a:gd name="connsiteX3" fmla="*/ 182196 w 1708269"/>
              <a:gd name="connsiteY3" fmla="*/ 1626179 h 1758263"/>
              <a:gd name="connsiteX4" fmla="*/ 139893 w 1708269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58263"/>
              <a:gd name="connsiteX1" fmla="*/ 1434470 w 1747040"/>
              <a:gd name="connsiteY1" fmla="*/ 128981 h 1758263"/>
              <a:gd name="connsiteX2" fmla="*/ 1510483 w 1747040"/>
              <a:gd name="connsiteY2" fmla="*/ 1443804 h 1758263"/>
              <a:gd name="connsiteX3" fmla="*/ 220967 w 1747040"/>
              <a:gd name="connsiteY3" fmla="*/ 1626179 h 1758263"/>
              <a:gd name="connsiteX4" fmla="*/ 178664 w 1747040"/>
              <a:gd name="connsiteY4" fmla="*/ 582632 h 1758263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22732"/>
              <a:gd name="connsiteX1" fmla="*/ 1434470 w 1747040"/>
              <a:gd name="connsiteY1" fmla="*/ 128981 h 1722732"/>
              <a:gd name="connsiteX2" fmla="*/ 1510483 w 1747040"/>
              <a:gd name="connsiteY2" fmla="*/ 1443804 h 1722732"/>
              <a:gd name="connsiteX3" fmla="*/ 220967 w 1747040"/>
              <a:gd name="connsiteY3" fmla="*/ 1626179 h 1722732"/>
              <a:gd name="connsiteX4" fmla="*/ 178664 w 1747040"/>
              <a:gd name="connsiteY4" fmla="*/ 582632 h 1722732"/>
              <a:gd name="connsiteX0" fmla="*/ 178664 w 1747040"/>
              <a:gd name="connsiteY0" fmla="*/ 582632 h 1737678"/>
              <a:gd name="connsiteX1" fmla="*/ 1434470 w 1747040"/>
              <a:gd name="connsiteY1" fmla="*/ 128981 h 1737678"/>
              <a:gd name="connsiteX2" fmla="*/ 1510483 w 1747040"/>
              <a:gd name="connsiteY2" fmla="*/ 1443804 h 1737678"/>
              <a:gd name="connsiteX3" fmla="*/ 220967 w 1747040"/>
              <a:gd name="connsiteY3" fmla="*/ 1626179 h 1737678"/>
              <a:gd name="connsiteX4" fmla="*/ 178664 w 1747040"/>
              <a:gd name="connsiteY4" fmla="*/ 582632 h 1737678"/>
              <a:gd name="connsiteX0" fmla="*/ 178664 w 1723429"/>
              <a:gd name="connsiteY0" fmla="*/ 582632 h 1737678"/>
              <a:gd name="connsiteX1" fmla="*/ 1434470 w 1723429"/>
              <a:gd name="connsiteY1" fmla="*/ 128981 h 1737678"/>
              <a:gd name="connsiteX2" fmla="*/ 1510483 w 1723429"/>
              <a:gd name="connsiteY2" fmla="*/ 1443804 h 1737678"/>
              <a:gd name="connsiteX3" fmla="*/ 220967 w 1723429"/>
              <a:gd name="connsiteY3" fmla="*/ 1626179 h 1737678"/>
              <a:gd name="connsiteX4" fmla="*/ 178664 w 1723429"/>
              <a:gd name="connsiteY4" fmla="*/ 582632 h 1737678"/>
              <a:gd name="connsiteX0" fmla="*/ 178664 w 1723429"/>
              <a:gd name="connsiteY0" fmla="*/ 582632 h 1764261"/>
              <a:gd name="connsiteX1" fmla="*/ 1434470 w 1723429"/>
              <a:gd name="connsiteY1" fmla="*/ 128981 h 1764261"/>
              <a:gd name="connsiteX2" fmla="*/ 1510483 w 1723429"/>
              <a:gd name="connsiteY2" fmla="*/ 1443804 h 1764261"/>
              <a:gd name="connsiteX3" fmla="*/ 220967 w 1723429"/>
              <a:gd name="connsiteY3" fmla="*/ 1626179 h 1764261"/>
              <a:gd name="connsiteX4" fmla="*/ 178664 w 1723429"/>
              <a:gd name="connsiteY4" fmla="*/ 582632 h 1764261"/>
              <a:gd name="connsiteX0" fmla="*/ 178664 w 1725738"/>
              <a:gd name="connsiteY0" fmla="*/ 582632 h 1764261"/>
              <a:gd name="connsiteX1" fmla="*/ 1434470 w 1725738"/>
              <a:gd name="connsiteY1" fmla="*/ 128981 h 1764261"/>
              <a:gd name="connsiteX2" fmla="*/ 1510483 w 1725738"/>
              <a:gd name="connsiteY2" fmla="*/ 1443804 h 1764261"/>
              <a:gd name="connsiteX3" fmla="*/ 220967 w 1725738"/>
              <a:gd name="connsiteY3" fmla="*/ 1626179 h 1764261"/>
              <a:gd name="connsiteX4" fmla="*/ 178664 w 1725738"/>
              <a:gd name="connsiteY4" fmla="*/ 582632 h 176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738" h="1764261">
                <a:moveTo>
                  <a:pt x="178664" y="582632"/>
                </a:moveTo>
                <a:cubicBezTo>
                  <a:pt x="380915" y="333099"/>
                  <a:pt x="960088" y="-260610"/>
                  <a:pt x="1434470" y="128981"/>
                </a:cubicBezTo>
                <a:cubicBezTo>
                  <a:pt x="1866177" y="590103"/>
                  <a:pt x="1753651" y="1220433"/>
                  <a:pt x="1510483" y="1443804"/>
                </a:cubicBezTo>
                <a:cubicBezTo>
                  <a:pt x="1197093" y="1784276"/>
                  <a:pt x="496910" y="1867106"/>
                  <a:pt x="220967" y="1626179"/>
                </a:cubicBezTo>
                <a:cubicBezTo>
                  <a:pt x="-108767" y="1477141"/>
                  <a:pt x="-23587" y="832165"/>
                  <a:pt x="178664" y="582632"/>
                </a:cubicBezTo>
                <a:close/>
              </a:path>
            </a:pathLst>
          </a:custGeom>
          <a:solidFill>
            <a:srgbClr val="F1FBFD"/>
          </a:solidFill>
          <a:ln>
            <a:noFill/>
          </a:ln>
          <a:effectLst>
            <a:outerShdw blurRad="1270000" sx="156000" sy="156000" algn="ctr" rotWithShape="0">
              <a:srgbClr val="F1FB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 flipH="1">
            <a:off x="0" y="2991172"/>
            <a:ext cx="6508375" cy="3866827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1970758" y="2991173"/>
            <a:ext cx="4537618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57" h="2076773">
                <a:moveTo>
                  <a:pt x="0" y="0"/>
                </a:moveTo>
                <a:lnTo>
                  <a:pt x="3376157" y="0"/>
                </a:lnTo>
                <a:lnTo>
                  <a:pt x="3376157" y="2076773"/>
                </a:lnTo>
                <a:lnTo>
                  <a:pt x="0" y="20767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355401" y="2991173"/>
            <a:ext cx="3391180" cy="2076773"/>
          </a:xfrm>
          <a:custGeom>
            <a:avLst/>
            <a:gdLst>
              <a:gd name="connsiteX0" fmla="*/ 0 w 3376157"/>
              <a:gd name="connsiteY0" fmla="*/ 0 h 2076773"/>
              <a:gd name="connsiteX1" fmla="*/ 3376157 w 3376157"/>
              <a:gd name="connsiteY1" fmla="*/ 0 h 2076773"/>
              <a:gd name="connsiteX2" fmla="*/ 3376157 w 3376157"/>
              <a:gd name="connsiteY2" fmla="*/ 2076773 h 2076773"/>
              <a:gd name="connsiteX3" fmla="*/ 0 w 3376157"/>
              <a:gd name="connsiteY3" fmla="*/ 2076773 h 2076773"/>
              <a:gd name="connsiteX4" fmla="*/ 0 w 3376157"/>
              <a:gd name="connsiteY4" fmla="*/ 0 h 2076773"/>
              <a:gd name="connsiteX0" fmla="*/ 0 w 3376157"/>
              <a:gd name="connsiteY0" fmla="*/ 0 h 2076773"/>
              <a:gd name="connsiteX1" fmla="*/ 886885 w 3376157"/>
              <a:gd name="connsiteY1" fmla="*/ 15263 h 2076773"/>
              <a:gd name="connsiteX2" fmla="*/ 3376157 w 3376157"/>
              <a:gd name="connsiteY2" fmla="*/ 0 h 2076773"/>
              <a:gd name="connsiteX3" fmla="*/ 3376157 w 3376157"/>
              <a:gd name="connsiteY3" fmla="*/ 2076773 h 2076773"/>
              <a:gd name="connsiteX4" fmla="*/ 0 w 3376157"/>
              <a:gd name="connsiteY4" fmla="*/ 2076773 h 2076773"/>
              <a:gd name="connsiteX5" fmla="*/ 0 w 3376157"/>
              <a:gd name="connsiteY5" fmla="*/ 0 h 2076773"/>
              <a:gd name="connsiteX0" fmla="*/ 13660 w 3389817"/>
              <a:gd name="connsiteY0" fmla="*/ 0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6" fmla="*/ 13660 w 3389817"/>
              <a:gd name="connsiteY6" fmla="*/ 0 h 2076773"/>
              <a:gd name="connsiteX0" fmla="*/ 0 w 3389817"/>
              <a:gd name="connsiteY0" fmla="*/ 791118 h 2076773"/>
              <a:gd name="connsiteX1" fmla="*/ 900545 w 3389817"/>
              <a:gd name="connsiteY1" fmla="*/ 15263 h 2076773"/>
              <a:gd name="connsiteX2" fmla="*/ 3389817 w 3389817"/>
              <a:gd name="connsiteY2" fmla="*/ 0 h 2076773"/>
              <a:gd name="connsiteX3" fmla="*/ 3389817 w 3389817"/>
              <a:gd name="connsiteY3" fmla="*/ 2076773 h 2076773"/>
              <a:gd name="connsiteX4" fmla="*/ 13660 w 3389817"/>
              <a:gd name="connsiteY4" fmla="*/ 2076773 h 2076773"/>
              <a:gd name="connsiteX5" fmla="*/ 0 w 3389817"/>
              <a:gd name="connsiteY5" fmla="*/ 791118 h 2076773"/>
              <a:gd name="connsiteX0" fmla="*/ 1193 w 3391010"/>
              <a:gd name="connsiteY0" fmla="*/ 791118 h 2076773"/>
              <a:gd name="connsiteX1" fmla="*/ 901738 w 3391010"/>
              <a:gd name="connsiteY1" fmla="*/ 15263 h 2076773"/>
              <a:gd name="connsiteX2" fmla="*/ 3391010 w 3391010"/>
              <a:gd name="connsiteY2" fmla="*/ 0 h 2076773"/>
              <a:gd name="connsiteX3" fmla="*/ 3391010 w 3391010"/>
              <a:gd name="connsiteY3" fmla="*/ 2076773 h 2076773"/>
              <a:gd name="connsiteX4" fmla="*/ 14853 w 3391010"/>
              <a:gd name="connsiteY4" fmla="*/ 2076773 h 2076773"/>
              <a:gd name="connsiteX5" fmla="*/ 1193 w 3391010"/>
              <a:gd name="connsiteY5" fmla="*/ 791118 h 2076773"/>
              <a:gd name="connsiteX0" fmla="*/ 1363 w 3391180"/>
              <a:gd name="connsiteY0" fmla="*/ 791118 h 2076773"/>
              <a:gd name="connsiteX1" fmla="*/ 901908 w 3391180"/>
              <a:gd name="connsiteY1" fmla="*/ 15263 h 2076773"/>
              <a:gd name="connsiteX2" fmla="*/ 3391180 w 3391180"/>
              <a:gd name="connsiteY2" fmla="*/ 0 h 2076773"/>
              <a:gd name="connsiteX3" fmla="*/ 3391180 w 3391180"/>
              <a:gd name="connsiteY3" fmla="*/ 2076773 h 2076773"/>
              <a:gd name="connsiteX4" fmla="*/ 15023 w 3391180"/>
              <a:gd name="connsiteY4" fmla="*/ 2076773 h 2076773"/>
              <a:gd name="connsiteX5" fmla="*/ 1363 w 3391180"/>
              <a:gd name="connsiteY5" fmla="*/ 791118 h 207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1180" h="2076773">
                <a:moveTo>
                  <a:pt x="1363" y="791118"/>
                </a:moveTo>
                <a:cubicBezTo>
                  <a:pt x="-30964" y="393954"/>
                  <a:pt x="518598" y="38353"/>
                  <a:pt x="901908" y="15263"/>
                </a:cubicBezTo>
                <a:lnTo>
                  <a:pt x="3391180" y="0"/>
                </a:lnTo>
                <a:lnTo>
                  <a:pt x="3391180" y="2076773"/>
                </a:lnTo>
                <a:lnTo>
                  <a:pt x="15023" y="2076773"/>
                </a:lnTo>
                <a:lnTo>
                  <a:pt x="1363" y="7911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336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5452842" y="0"/>
            <a:ext cx="4371361" cy="5617030"/>
          </a:xfrm>
          <a:custGeom>
            <a:avLst/>
            <a:gdLst>
              <a:gd name="connsiteX0" fmla="*/ 7021 w 3722677"/>
              <a:gd name="connsiteY0" fmla="*/ 0 h 4364264"/>
              <a:gd name="connsiteX1" fmla="*/ 3722677 w 3722677"/>
              <a:gd name="connsiteY1" fmla="*/ 0 h 4364264"/>
              <a:gd name="connsiteX2" fmla="*/ 3722677 w 3722677"/>
              <a:gd name="connsiteY2" fmla="*/ 2557533 h 4364264"/>
              <a:gd name="connsiteX3" fmla="*/ 1915946 w 3722677"/>
              <a:gd name="connsiteY3" fmla="*/ 4364264 h 4364264"/>
              <a:gd name="connsiteX4" fmla="*/ 0 w 3722677"/>
              <a:gd name="connsiteY4" fmla="*/ 4364264 h 4364264"/>
              <a:gd name="connsiteX5" fmla="*/ 0 w 3722677"/>
              <a:gd name="connsiteY5" fmla="*/ 4359729 h 4364264"/>
              <a:gd name="connsiteX6" fmla="*/ 7021 w 3722677"/>
              <a:gd name="connsiteY6" fmla="*/ 4359729 h 436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2677" h="4364264">
                <a:moveTo>
                  <a:pt x="7021" y="0"/>
                </a:moveTo>
                <a:lnTo>
                  <a:pt x="3722677" y="0"/>
                </a:lnTo>
                <a:lnTo>
                  <a:pt x="3722677" y="2557533"/>
                </a:lnTo>
                <a:cubicBezTo>
                  <a:pt x="3722677" y="3555363"/>
                  <a:pt x="2913776" y="4364264"/>
                  <a:pt x="1915946" y="4364264"/>
                </a:cubicBezTo>
                <a:lnTo>
                  <a:pt x="0" y="4364264"/>
                </a:lnTo>
                <a:lnTo>
                  <a:pt x="0" y="4359729"/>
                </a:lnTo>
                <a:lnTo>
                  <a:pt x="7021" y="43597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718753" y="0"/>
            <a:ext cx="2747737" cy="561703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0 h 6858000"/>
              <a:gd name="connsiteX1" fmla="*/ 4681431 w 12192000"/>
              <a:gd name="connsiteY1" fmla="*/ 712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85121 w 12277121"/>
              <a:gd name="connsiteY0" fmla="*/ 0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6" fmla="*/ 85121 w 12277121"/>
              <a:gd name="connsiteY6" fmla="*/ 0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4766552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1713428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1713428 h 6858000"/>
              <a:gd name="connsiteX0" fmla="*/ 0 w 12277121"/>
              <a:gd name="connsiteY0" fmla="*/ 2415544 h 6858000"/>
              <a:gd name="connsiteX1" fmla="*/ 8155755 w 12277121"/>
              <a:gd name="connsiteY1" fmla="*/ 7125 h 6858000"/>
              <a:gd name="connsiteX2" fmla="*/ 12277121 w 12277121"/>
              <a:gd name="connsiteY2" fmla="*/ 0 h 6858000"/>
              <a:gd name="connsiteX3" fmla="*/ 12277121 w 12277121"/>
              <a:gd name="connsiteY3" fmla="*/ 6858000 h 6858000"/>
              <a:gd name="connsiteX4" fmla="*/ 85121 w 12277121"/>
              <a:gd name="connsiteY4" fmla="*/ 6858000 h 6858000"/>
              <a:gd name="connsiteX5" fmla="*/ 0 w 12277121"/>
              <a:gd name="connsiteY5" fmla="*/ 24155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7121" h="6858000">
                <a:moveTo>
                  <a:pt x="0" y="2415544"/>
                </a:moveTo>
                <a:cubicBezTo>
                  <a:pt x="56745" y="529630"/>
                  <a:pt x="4779447" y="66995"/>
                  <a:pt x="8155755" y="7125"/>
                </a:cubicBezTo>
                <a:lnTo>
                  <a:pt x="12277121" y="0"/>
                </a:lnTo>
                <a:lnTo>
                  <a:pt x="12277121" y="6858000"/>
                </a:lnTo>
                <a:lnTo>
                  <a:pt x="85121" y="6858000"/>
                </a:lnTo>
                <a:lnTo>
                  <a:pt x="0" y="2415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748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61725"/>
            <a:ext cx="12192000" cy="32194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262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04874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500437" y="1639887"/>
            <a:ext cx="2595329" cy="3400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233" y="1639887"/>
            <a:ext cx="2595329" cy="3400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78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773429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315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64696" y="0"/>
            <a:ext cx="6427304" cy="6857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8633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2843213" y="0"/>
            <a:ext cx="9348787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843213" cy="6858000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0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4" r:id="rId23"/>
    <p:sldLayoutId id="21474836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s://n1info.hr/biznis/a74591-volkswagen-osim-u-sad-u-manipulirao-emisijama-co2-i-u-europ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hyperlink" Target="https://lidermedia.hr/aktualno/tvrtke-i-trzista/poslovna-scena/toshiba-na-rubu-propasti-objavila-rekordan-gubitak-i-zatvaranje-7000-radnih-mjesta-5882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lidermedia.hr/biznis-i-politika/ht-u-prvom-kvartalu-ostvario-rast-prihoda-od-4-8-posto-1568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hrportfolio.hr/vijesti/kompanije/ht-u-prvom-tromjesecju-ostvario-27-4-milijuna-eura-neto-dobiti-7347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provjeracinjenica.afp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portal.hr/biznis/clanak/10-najvecih-americkih-bankrota-2009041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866000"/>
            <a:ext cx="12192000" cy="5991999"/>
          </a:xfrm>
          <a:prstGeom prst="rect">
            <a:avLst/>
          </a:prstGeom>
          <a:solidFill>
            <a:srgbClr val="354659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5711" y="1710138"/>
            <a:ext cx="7222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EkonInfoChecker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-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Uspostava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novog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,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neovisnog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provjeravatelja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informacija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na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Ekonomskom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fakultetu</a:t>
            </a:r>
            <a:r>
              <a:rPr lang="en-US" sz="2400" spc="180" dirty="0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 u </a:t>
            </a:r>
            <a:r>
              <a:rPr lang="en-US" sz="2400" spc="180" dirty="0" err="1">
                <a:solidFill>
                  <a:srgbClr val="354659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Rijeci</a:t>
            </a:r>
            <a:endParaRPr lang="en-US" sz="2400" spc="180" dirty="0">
              <a:solidFill>
                <a:srgbClr val="354659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91" y="2641336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020" y="5943600"/>
            <a:ext cx="9545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52000"/>
            <a:ext cx="2348215" cy="61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635" y="252000"/>
            <a:ext cx="2570396" cy="6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990" y="58396"/>
            <a:ext cx="1034017" cy="1012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071" y="252000"/>
            <a:ext cx="2133705" cy="61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D378B-D6AE-40A7-8B30-6884C91BE8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1" y="4399776"/>
            <a:ext cx="2199155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EF0388-296B-4E0D-9BF5-2A8433E07D7E}"/>
              </a:ext>
            </a:extLst>
          </p:cNvPr>
          <p:cNvSpPr txBox="1"/>
          <p:nvPr/>
        </p:nvSpPr>
        <p:spPr>
          <a:xfrm>
            <a:off x="3855711" y="3068175"/>
            <a:ext cx="7908292" cy="2405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 KOMPETENCIJA U FACT-CHECKINGU: </a:t>
            </a:r>
            <a:r>
              <a:rPr lang="en-US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TEMELJA DO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NAPREDNIH </a:t>
            </a:r>
            <a:r>
              <a:rPr lang="hr-HR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endParaRPr lang="en-US" sz="2800" b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b="1" dirty="0">
              <a:solidFill>
                <a:srgbClr val="2F549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Predavač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Bojana Borić,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dipl.ing.met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univ.spec.oecoing</a:t>
            </a:r>
            <a:r>
              <a:rPr lang="en-US" sz="24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PMP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i="1" dirty="0" err="1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srpnja</a:t>
            </a:r>
            <a:r>
              <a:rPr lang="en-US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  <a:endParaRPr lang="hr-HR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4E97B7-022F-4DC7-AAE5-C961722567C1}"/>
              </a:ext>
            </a:extLst>
          </p:cNvPr>
          <p:cNvSpPr txBox="1"/>
          <p:nvPr/>
        </p:nvSpPr>
        <p:spPr>
          <a:xfrm>
            <a:off x="810505" y="1930044"/>
            <a:ext cx="100479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zabilježiti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 razlike između trenutnih praksi i zahtjeva standarda. Ovo uključuje: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Priznavanje i mjerenje transakcija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rikazivanje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objavljivanje informacija u financijskim izvještajima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Izrada akcijskog plana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Razvi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 za usklađivanje s identificiranim razlikama, koji može uključivati: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Promjene u računovodstvenim politikama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odatne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obuke za računovodstveno osoblje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vođenje novih softverskih rješenja za podršku računovodstvenim procesima</a:t>
            </a:r>
          </a:p>
        </p:txBody>
      </p:sp>
    </p:spTree>
    <p:extLst>
      <p:ext uri="{BB962C8B-B14F-4D97-AF65-F5344CB8AC3E}">
        <p14:creationId xmlns:p14="http://schemas.microsoft.com/office/powerpoint/2010/main" val="10848585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77B165-C5D3-4F8A-8DC1-4220727EE97B}"/>
              </a:ext>
            </a:extLst>
          </p:cNvPr>
          <p:cNvSpPr txBox="1"/>
          <p:nvPr/>
        </p:nvSpPr>
        <p:spPr>
          <a:xfrm>
            <a:off x="1121998" y="1915924"/>
            <a:ext cx="9845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grafičkog prikaza u Excelu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Grafikoni koji prikazuju prijavljene protiv revidiranih profita Enrona za razdoblje prije kolapsa.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SPSS-u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Deskriptivna statistika koja pokazuje godišnja odstupanja između prijavljenih i stvarnih profita.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SAS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trendova koja pokazuje promjene u profitima prije i nakon otkrivanja prijevare.</a:t>
            </a:r>
          </a:p>
        </p:txBody>
      </p:sp>
    </p:spTree>
    <p:extLst>
      <p:ext uri="{BB962C8B-B14F-4D97-AF65-F5344CB8AC3E}">
        <p14:creationId xmlns:p14="http://schemas.microsoft.com/office/powerpoint/2010/main" val="29280689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1AA0F-4497-4CB7-92AD-3FF0EA795F03}"/>
              </a:ext>
            </a:extLst>
          </p:cNvPr>
          <p:cNvSpPr txBox="1"/>
          <p:nvPr/>
        </p:nvSpPr>
        <p:spPr>
          <a:xfrm>
            <a:off x="810505" y="2329595"/>
            <a:ext cx="102994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Skandal s Enronom ističe važnost transparentnosti i etičkog poslovanja u korporativnom svijetu.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naprednih alata za analizu podataka, kao i pristup pouzdanim financijskim bazama podataka, ključni su za otkrivanje i prevenciju sličnih manipulacija. Evaluacija točnosti financijskih izjava mora biti temeljita i uključivati više metoda i izvora kako bi se osigurala vjerodostojnost i točnost zaključaka.</a:t>
            </a:r>
          </a:p>
        </p:txBody>
      </p:sp>
    </p:spTree>
    <p:extLst>
      <p:ext uri="{BB962C8B-B14F-4D97-AF65-F5344CB8AC3E}">
        <p14:creationId xmlns:p14="http://schemas.microsoft.com/office/powerpoint/2010/main" val="22494348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D1005D-7931-4F28-A84D-39E83EA93804}"/>
              </a:ext>
            </a:extLst>
          </p:cNvPr>
          <p:cNvSpPr txBox="1"/>
          <p:nvPr/>
        </p:nvSpPr>
        <p:spPr>
          <a:xfrm>
            <a:off x="465992" y="1291530"/>
            <a:ext cx="10855150" cy="4193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Primjer 2: Volkswagen emisijski skandal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Volkswagen je 2015. godine uhvaćen u manipuliranju podacima o emisijama svojih vozila.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https://n1info.hr/biznis/a74591-volkswagen-osim-u-sad-u-manipulirao-emisijama-co2-i-u-europi/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analiza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Namjerno falsificiranje podataka o emisijama kako bi se ispunili regulativni zahtjevi.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Softver instaliran u vozilima koji je varao testove emisija.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Kazne, povlačenje vozila, i značajan pad reputacije tvrtke.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Manipulacija podacima narušava povjerenje kupaca i regulatora.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Objektivnost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Etika i objektivnost u izvještavanju su ključne za dugoročni uspjeh.</a:t>
            </a:r>
          </a:p>
        </p:txBody>
      </p:sp>
    </p:spTree>
    <p:extLst>
      <p:ext uri="{BB962C8B-B14F-4D97-AF65-F5344CB8AC3E}">
        <p14:creationId xmlns:p14="http://schemas.microsoft.com/office/powerpoint/2010/main" val="28879916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C7C858-862B-4702-BBF8-49ECC209E649}"/>
              </a:ext>
            </a:extLst>
          </p:cNvPr>
          <p:cNvSpPr txBox="1"/>
          <p:nvPr/>
        </p:nvSpPr>
        <p:spPr>
          <a:xfrm>
            <a:off x="398045" y="1584228"/>
            <a:ext cx="110017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Otkrivanje 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anipulacije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rujnu 2015. godine, Američka Agencija za zaštitu okoliša (EPA) otkrila je da su mnoga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Volkswagenova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dizelska vozila opremljena softverom koji je manipulirao podacima o emisijama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testiranja.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sr-Latn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Ovaj "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defeat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device" omogućavao je vozilima da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detektiraju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kada se provodi testiranje emisija i privremeno smanji emisije kako bi ispunili zakonske standarde.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Opseg 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anipulacije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Otkriveno je da je više od 11 milijuna vozila širom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svijeta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bilo opremljeno ovim softverom.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Stvarna emisija štetnih plinova, posebno dušikovih oksida (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NOx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bila je mnogo veća od dozvoljenih granica, i do 40 puta veća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tijekom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normalne vožnje.</a:t>
            </a:r>
          </a:p>
        </p:txBody>
      </p:sp>
    </p:spTree>
    <p:extLst>
      <p:ext uri="{BB962C8B-B14F-4D97-AF65-F5344CB8AC3E}">
        <p14:creationId xmlns:p14="http://schemas.microsoft.com/office/powerpoint/2010/main" val="14591300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B2BCEEF-7D92-4D16-A02D-CEEA2ECFF1D7}"/>
              </a:ext>
            </a:extLst>
          </p:cNvPr>
          <p:cNvSpPr txBox="1"/>
          <p:nvPr/>
        </p:nvSpPr>
        <p:spPr>
          <a:xfrm>
            <a:off x="810505" y="1997839"/>
            <a:ext cx="104518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Posljedice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osljedice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Volkswagen je suočen s brojnim tužbama i kaznama. Ukupni troškovi skandala, uključujući kazne, popravke i otkup vozila, procjenjuju se na preko 30 milijardi dolara.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Promjene u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enadžmentu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Nekoliko visokih rukovoditelja podnijelo je ostavke ili su smijenjeni, uključujući izvršnog direktora Martina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Winterkorna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Reputacijski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darac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Povjerenje potrošača i investitora u Volkswagen ozbiljno je narušeno.</a:t>
            </a:r>
          </a:p>
        </p:txBody>
      </p:sp>
    </p:spTree>
    <p:extLst>
      <p:ext uri="{BB962C8B-B14F-4D97-AF65-F5344CB8AC3E}">
        <p14:creationId xmlns:p14="http://schemas.microsoft.com/office/powerpoint/2010/main" val="8879643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FC27D8-DC8C-4E61-84CC-0F89A1C6F49C}"/>
              </a:ext>
            </a:extLst>
          </p:cNvPr>
          <p:cNvSpPr txBox="1"/>
          <p:nvPr/>
        </p:nvSpPr>
        <p:spPr>
          <a:xfrm>
            <a:off x="574850" y="1378671"/>
            <a:ext cx="104070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romjene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Pojačani su regulatori i testiranja emisija vozila diljem svijeta kako bi se spriječile slične manipulacije u budućnosti.</a:t>
            </a:r>
          </a:p>
          <a:p>
            <a:pPr algn="just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Povećana je svijest i pritisak na proizvođače automobila da se preusmjere na ekološki prihvatljivija vozila.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3D863-7D81-40B0-9C3A-031D7A2FE7F8}"/>
              </a:ext>
            </a:extLst>
          </p:cNvPr>
          <p:cNvSpPr txBox="1"/>
          <p:nvPr/>
        </p:nvSpPr>
        <p:spPr>
          <a:xfrm>
            <a:off x="574850" y="2984434"/>
            <a:ext cx="11042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Podataka o Emisijama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 i u slučaju Toshibe, evaluacija točnosti podataka o emisijama zahtijeva rigorozne metode i alate. Evo kako bi se to moglo provesti: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Bloomberg, Reuters i 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 Terminal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Pristup detaljnim financijskim izvještajima Volkswagena i analizama tržišta nakon skandala.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Praćenje vijesti i analiza koje se odnose na pravne i financijske posljedice skandala.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Pregled osnovnih financijskih podataka i vijesti o Volkswagenu.</a:t>
            </a:r>
          </a:p>
        </p:txBody>
      </p:sp>
    </p:spTree>
    <p:extLst>
      <p:ext uri="{BB962C8B-B14F-4D97-AF65-F5344CB8AC3E}">
        <p14:creationId xmlns:p14="http://schemas.microsoft.com/office/powerpoint/2010/main" val="329437258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A5BFBD-6144-444D-B43C-F9B54B63A606}"/>
              </a:ext>
            </a:extLst>
          </p:cNvPr>
          <p:cNvSpPr txBox="1"/>
          <p:nvPr/>
        </p:nvSpPr>
        <p:spPr>
          <a:xfrm>
            <a:off x="810505" y="2136338"/>
            <a:ext cx="103756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omoću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Excel, SPSS i 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Kreiranje pivot tablica i grafikona za vizualizaciju financijskih performansi Volkswagena prije i nakon skandala.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Statistička analiza podataka o emisijama i procjena korelacija s financijskim pokazateljima.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Napredna analiza podataka i modeliranje kako bi se procijenila utjecaj skandala na dugoročne financijske performanse.</a:t>
            </a:r>
          </a:p>
        </p:txBody>
      </p:sp>
    </p:spTree>
    <p:extLst>
      <p:ext uri="{BB962C8B-B14F-4D97-AF65-F5344CB8AC3E}">
        <p14:creationId xmlns:p14="http://schemas.microsoft.com/office/powerpoint/2010/main" val="18209339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48137EE-7995-4C86-8C80-4C5700B471B9}"/>
              </a:ext>
            </a:extLst>
          </p:cNvPr>
          <p:cNvSpPr txBox="1"/>
          <p:nvPr/>
        </p:nvSpPr>
        <p:spPr>
          <a:xfrm>
            <a:off x="810505" y="1859340"/>
            <a:ext cx="104518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Vizualizacija i prikaz nalaza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rafičkog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prikaza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Grafikoni koji prikazuju promjene u cijeni dionica Volkswagena prije i nakon skandala.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Izvještaja u SPSS-u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Deskriptivna statistika koja pokazuje godišnja odstupanja u financijskim pokazateljima prije i nakon skandala.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SAS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trendova koja pokazuje utjecaj skandala na dugoročne financijske performanse i tržišne reakcije.</a:t>
            </a:r>
          </a:p>
        </p:txBody>
      </p:sp>
    </p:spTree>
    <p:extLst>
      <p:ext uri="{BB962C8B-B14F-4D97-AF65-F5344CB8AC3E}">
        <p14:creationId xmlns:p14="http://schemas.microsoft.com/office/powerpoint/2010/main" val="334620622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B57EAB-1921-48CF-B3B6-3024D40FCA16}"/>
              </a:ext>
            </a:extLst>
          </p:cNvPr>
          <p:cNvSpPr txBox="1"/>
          <p:nvPr/>
        </p:nvSpPr>
        <p:spPr>
          <a:xfrm>
            <a:off x="810505" y="2274838"/>
            <a:ext cx="10171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Skandal s manipulacijom emisijama u Volkswagenu ističe važnost transparentnosti i poštivanja ekoloških standarda.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naprednih alata za analizu podataka, kao i pristup pouzdanim financijskim bazama podataka, ključni su za otkrivanje i prevenciju sličnih manipulacija.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podataka mora biti temeljita i uključivati više metoda i izvora kako bi se osigurala vjerodostojnost i točnost zaključaka.</a:t>
            </a:r>
          </a:p>
        </p:txBody>
      </p:sp>
    </p:spTree>
    <p:extLst>
      <p:ext uri="{BB962C8B-B14F-4D97-AF65-F5344CB8AC3E}">
        <p14:creationId xmlns:p14="http://schemas.microsoft.com/office/powerpoint/2010/main" val="24505095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282120-E622-4FBA-9CED-95CA7C5F441E}"/>
              </a:ext>
            </a:extLst>
          </p:cNvPr>
          <p:cNvSpPr txBox="1"/>
          <p:nvPr/>
        </p:nvSpPr>
        <p:spPr>
          <a:xfrm>
            <a:off x="378372" y="1276268"/>
            <a:ext cx="11067393" cy="4213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3: Toshiba računovodstveni skandal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Toshiba je 2015. godine priznala da je godinama napuhivala svoje profite.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Ovaj skandal je imao dalekosežne posljedice za tvrtku, uključujući gubitak povjerenja investitora, promjene u menadžmentu i pravne posljedice.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https://lidermedia.hr/aktualno/tvrtke-i-trzista/poslovna-scena/toshiba-na-rubu-propasti-objavila-rekordan-gubitak-i-zatvaranje-7000-radnih-mjesta-58824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Preuveličavanje operativne dobiti.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Metodologija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Prisiljavanje menadžera da lažno prikazuju rezultate.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Ishod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Smjene u upravi, gubitak povjerenja investitora, pad vrijednosti dionica.</a:t>
            </a:r>
          </a:p>
          <a:p>
            <a:pPr algn="just"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Lekcija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Transparentnost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Lažno prikazivanje rezultata vodi do ozbiljnih posljedica po reputaciju i financijsko stanje tvrtke.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Objektivnost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Pravilno praćenje i izvještavanje o financijskim performansama su ključni za očuvanje povjerenja.</a:t>
            </a:r>
          </a:p>
        </p:txBody>
      </p:sp>
    </p:spTree>
    <p:extLst>
      <p:ext uri="{BB962C8B-B14F-4D97-AF65-F5344CB8AC3E}">
        <p14:creationId xmlns:p14="http://schemas.microsoft.com/office/powerpoint/2010/main" val="159036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23DC6B-8D76-4DE9-94CC-902338ECF3B5}"/>
              </a:ext>
            </a:extLst>
          </p:cNvPr>
          <p:cNvSpPr txBox="1"/>
          <p:nvPr/>
        </p:nvSpPr>
        <p:spPr>
          <a:xfrm>
            <a:off x="700087" y="1720840"/>
            <a:ext cx="1000125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Implementacija promjena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otrebne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promjene kako bi računovodstvene prakse bile usklađene s IFRS ili GAAP standardima. Ovo može uključivati prilagodbe računovodstvenih postupaka, reviziju financijskih izvještaja i ažuriranje internih kontrola.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Revizija i validacija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Nakon implementacije promjena, važno je provesti internu ili eksternu reviziju kako bi se osigurala potpuna usklađenost s IFRS ili GAAP standardima. Revizori će pregledati financijske izvještaje i računovodstvene procese kako bi potvrdili njihovu usklađenost.</a:t>
            </a:r>
          </a:p>
        </p:txBody>
      </p:sp>
    </p:spTree>
    <p:extLst>
      <p:ext uri="{BB962C8B-B14F-4D97-AF65-F5344CB8AC3E}">
        <p14:creationId xmlns:p14="http://schemas.microsoft.com/office/powerpoint/2010/main" val="752714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62089D-37DB-4094-9F4D-59C28CBC6577}"/>
              </a:ext>
            </a:extLst>
          </p:cNvPr>
          <p:cNvSpPr txBox="1"/>
          <p:nvPr/>
        </p:nvSpPr>
        <p:spPr>
          <a:xfrm>
            <a:off x="574850" y="1859340"/>
            <a:ext cx="1064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Detalji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kandala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Objava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anipulacije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srpnju 2015. godine, Toshiba je službeno priznala da je tijekom razdoblja od sedam godina, od 2008. do 2015., napuhivala svoje poslovne profite za ukupno oko 1,2 milijarde dolara.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 istraga otkrila je da su menadžeri u više navrata vršili pritisak na podređene da revidiraju brojke kako bi ispunili ambiciozne ciljeve poslovanja.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EB1048-00D4-49F2-9EE6-3518ED9F24BE}"/>
              </a:ext>
            </a:extLst>
          </p:cNvPr>
          <p:cNvSpPr txBox="1"/>
          <p:nvPr/>
        </p:nvSpPr>
        <p:spPr>
          <a:xfrm>
            <a:off x="574850" y="3787027"/>
            <a:ext cx="100055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Razlozi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etode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Pritisak na menadžere da postignu nerealne ciljeve.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Manipulacija računovodstvenim praksama kao što su preuveličavanje prihoda od projekata i smanjivanje troškova.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Pogrešna interpretacija računovodstvenih standarda za prikazivanje boljih financijskih rezultata.</a:t>
            </a:r>
          </a:p>
        </p:txBody>
      </p:sp>
    </p:spTree>
    <p:extLst>
      <p:ext uri="{BB962C8B-B14F-4D97-AF65-F5344CB8AC3E}">
        <p14:creationId xmlns:p14="http://schemas.microsoft.com/office/powerpoint/2010/main" val="22847522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C9854-A1F6-42C6-9976-DD9A1A8451F4}"/>
              </a:ext>
            </a:extLst>
          </p:cNvPr>
          <p:cNvSpPr txBox="1"/>
          <p:nvPr/>
        </p:nvSpPr>
        <p:spPr>
          <a:xfrm>
            <a:off x="538361" y="1590448"/>
            <a:ext cx="110123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Posljedice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Ostavke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mjene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Izvršni direktor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Hisao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Tanaka i drugi visoki rukovoditelji podnijeli su ostavke.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Pravna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dgovornost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Pokrenuti su pravni postupci protiv Toshibe, uključujući kazne i tužbe investitora.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Reputacijski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darac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Povjerenje investitora i javnosti je ozbiljno narušeno, što je rezultiralo padom cijene dionica.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 u svjetlu skandala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evaluaciju točnosti financijskih izjava tvrtki poput Toshibe, koriste se razne metode i alati. Evo kako bi se to moglo provesti koristeći prethodno spomenute softvere i baze podataka:</a:t>
            </a:r>
          </a:p>
        </p:txBody>
      </p:sp>
    </p:spTree>
    <p:extLst>
      <p:ext uri="{BB962C8B-B14F-4D97-AF65-F5344CB8AC3E}">
        <p14:creationId xmlns:p14="http://schemas.microsoft.com/office/powerpoint/2010/main" val="22028166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9C4CE6-D1F7-4847-B426-B95FD0EEA21F}"/>
              </a:ext>
            </a:extLst>
          </p:cNvPr>
          <p:cNvSpPr txBox="1"/>
          <p:nvPr/>
        </p:nvSpPr>
        <p:spPr>
          <a:xfrm>
            <a:off x="574850" y="1581260"/>
            <a:ext cx="106156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Bloomberg, Reuters i 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erminal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Pristup povijesnim financijskim podacima Toshibe i usporedba s prijavljenim podacima.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Analiza trendova u financijskim izvještajima i usporedba s industrijskim prosjecima.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Pregled osnovnih financijskih izvještaja, vijesti i komentara o Toshiba skandalu.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56F92A-430D-4EDC-AA9B-0B27D0F99828}"/>
              </a:ext>
            </a:extLst>
          </p:cNvPr>
          <p:cNvSpPr txBox="1"/>
          <p:nvPr/>
        </p:nvSpPr>
        <p:spPr>
          <a:xfrm>
            <a:off x="574850" y="2912885"/>
            <a:ext cx="107265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omoću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Excel, SPSS i 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Kreiranje pivot tablica i grafikona za vizualizaciju odstupanja između prijavljenih i stvarnih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Statistička analiza podataka kako bi se identificirale anomalije i neobični obrasci u financijskim izvještajima.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Napredna analiza podataka i modeliranje kako bi se procijenila vjerodostojnost prijavljenih financijskih rezultata.</a:t>
            </a:r>
          </a:p>
        </p:txBody>
      </p:sp>
    </p:spTree>
    <p:extLst>
      <p:ext uri="{BB962C8B-B14F-4D97-AF65-F5344CB8AC3E}">
        <p14:creationId xmlns:p14="http://schemas.microsoft.com/office/powerpoint/2010/main" val="37383529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C48DED-70C2-49E5-9FE1-499980C3E7E4}"/>
              </a:ext>
            </a:extLst>
          </p:cNvPr>
          <p:cNvSpPr txBox="1"/>
          <p:nvPr/>
        </p:nvSpPr>
        <p:spPr>
          <a:xfrm>
            <a:off x="574850" y="2136339"/>
            <a:ext cx="107408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grafičkog prikaza u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Grafikoni koji prikazuju prijavljene protiv revidiranih profita Toshibe za razdoblje 2008-2015.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SPSS-u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Deskriptivna statistika koja pokazuje godišnja odstupanja između prijavljenih i stvarnih profita.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 SAS Analize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trendova koja pokazuje promjene u profitima prije i nakon korekcije.</a:t>
            </a:r>
          </a:p>
        </p:txBody>
      </p:sp>
    </p:spTree>
    <p:extLst>
      <p:ext uri="{BB962C8B-B14F-4D97-AF65-F5344CB8AC3E}">
        <p14:creationId xmlns:p14="http://schemas.microsoft.com/office/powerpoint/2010/main" val="241047035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5A1F4F-46DB-42D3-87A0-A6590E85A69C}"/>
              </a:ext>
            </a:extLst>
          </p:cNvPr>
          <p:cNvSpPr txBox="1"/>
          <p:nvPr/>
        </p:nvSpPr>
        <p:spPr>
          <a:xfrm>
            <a:off x="574849" y="1958726"/>
            <a:ext cx="10634433" cy="255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 i objektivnost u financijskom izvještavanju su temeljni principi koji osiguravaju vjerodostojnost i povjerenje u financijske informacije.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Edukacija kroz primjere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pomaže u razumijevanju važnosti ovih principa i posljedica njihovog kršenja.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Implementacija edukativnih strategija kao što su radionice, studije slučajeva, interni revizorski programi i online tečajevi može značajno doprinijeti poboljšanju kvalitete financijskog izvještavanja i osigurati dugoročni uspjeh tvrtki, institucija i organizacija.</a:t>
            </a:r>
          </a:p>
        </p:txBody>
      </p:sp>
    </p:spTree>
    <p:extLst>
      <p:ext uri="{BB962C8B-B14F-4D97-AF65-F5344CB8AC3E}">
        <p14:creationId xmlns:p14="http://schemas.microsoft.com/office/powerpoint/2010/main" val="24649497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75116A-9419-467E-9B2B-059733399EBC}"/>
              </a:ext>
            </a:extLst>
          </p:cNvPr>
          <p:cNvSpPr txBox="1"/>
          <p:nvPr/>
        </p:nvSpPr>
        <p:spPr>
          <a:xfrm>
            <a:off x="193715" y="1313331"/>
            <a:ext cx="11889427" cy="4266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hr-HR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Srijeda 10. srpnja 2024.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Napredne tehnike vizualizacije u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Uporaba naprednih alata i tehnika za kreiranje vizualnih elemenata 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fact-checkingu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Integracija interaktivnih vizualizacija u digitalne medije radi poboljšanja angažmana publike.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Praktične vježbe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uključuje aktivnosti poput simulacija provjere činjenica na stvarnim primjerima iz medija ili izmišljenim scenarijima. Studenti ili polaznici bi imali priliku primijeniti metodologiju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konkretnim situacijama, što im omogućuje razumijevanje procesa u praksi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Simulacije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situacija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 su aktivnosti u kojima se stvaraju simulirani slučajevi provjere činjenica kako bi se polaznici suočili s izazovima koji se mogu pojaviti u stvarnom svijetu. To može uključivati različite vrste medija (tekstualne, audio, video) i različite vrste tvrdnji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796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6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673902" y="3138549"/>
            <a:ext cx="462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18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Lorem Ipsum </a:t>
            </a:r>
            <a:r>
              <a:rPr lang="en-US" sz="2400" spc="180" dirty="0" err="1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Dolorem</a:t>
            </a:r>
            <a:endParaRPr lang="en-US" sz="24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3560" y="2508330"/>
            <a:ext cx="39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00" dirty="0">
                <a:solidFill>
                  <a:schemeClr val="bg1"/>
                </a:solidFill>
                <a:latin typeface="Avenir Next LT Pro" panose="020B0504020202020204" pitchFamily="34" charset="0"/>
                <a:ea typeface="Montserrat Alternates Medium" charset="0"/>
                <a:cs typeface="Montserrat Alternates Medium" charset="0"/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03" y="5855939"/>
            <a:ext cx="392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80">
                <a:solidFill>
                  <a:schemeClr val="bg1"/>
                </a:solidFill>
                <a:latin typeface="Avenir Next LT Pro" panose="020B0504020202020204" pitchFamily="34" charset="0"/>
                <a:ea typeface="Montserrat Alternates" charset="0"/>
                <a:cs typeface="Montserrat Alternates" charset="0"/>
              </a:rPr>
              <a:t>https://ekoninfochecker.efri.uniri.hr/</a:t>
            </a:r>
            <a:endParaRPr lang="en-US" sz="1200" spc="180" dirty="0">
              <a:solidFill>
                <a:schemeClr val="bg1"/>
              </a:solidFill>
              <a:latin typeface="Avenir Next LT Pro" panose="020B0504020202020204" pitchFamily="34" charset="0"/>
              <a:ea typeface="Montserrat Alternates" charset="0"/>
              <a:cs typeface="Montserrat Alternat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92" y="2706555"/>
            <a:ext cx="3027469" cy="8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F96CE4-33DE-4BA6-863B-EC2C2C0179ED}"/>
              </a:ext>
            </a:extLst>
          </p:cNvPr>
          <p:cNvSpPr txBox="1"/>
          <p:nvPr/>
        </p:nvSpPr>
        <p:spPr>
          <a:xfrm>
            <a:off x="810505" y="2413338"/>
            <a:ext cx="10171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Kontinuirano praćenje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Osigura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kontinuirano praćenje promjena u IFRS i GAAP standardima te redovito ažurira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računovodstven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skladu s tim promjenama.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 uključuje sudjelovanje na stručnim seminarima, praćenje publikacija relevantnih institucija i suradnju s računovodstvenim stručnjacima.</a:t>
            </a:r>
          </a:p>
        </p:txBody>
      </p:sp>
    </p:spTree>
    <p:extLst>
      <p:ext uri="{BB962C8B-B14F-4D97-AF65-F5344CB8AC3E}">
        <p14:creationId xmlns:p14="http://schemas.microsoft.com/office/powerpoint/2010/main" val="3647045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66A9EB-3A8A-4D13-81E1-243909E32D4E}"/>
              </a:ext>
            </a:extLst>
          </p:cNvPr>
          <p:cNvSpPr txBox="1"/>
          <p:nvPr/>
        </p:nvSpPr>
        <p:spPr>
          <a:xfrm>
            <a:off x="574850" y="1851102"/>
            <a:ext cx="1018363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Konzultacije sa stručnjacima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Angažiranje računovodstvenih stručnjaka koji su specijalizirani za IFRS ili GAAP može pomoći u pravilnom tumačenju i implementaciji standarda.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Kvalitetna dokumentacija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Osigura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 su sve promjene i procesi dobro dokumentirani kako bi se olakšala revizija i osigurao kontinuitet u praksi.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Redovito educira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svoje računovodstveno osoblje o novim standardima i najboljoj praksi.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Pridržavanje ovih koraka pomoći će vašem poduzeću da osigura potpunu usklađenost s međunarodnim računovodstvenim standardima i općeprihvaćenim računovodstvenim načelima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0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090C3A-35CB-4908-99CB-C0F9EC3EC648}"/>
              </a:ext>
            </a:extLst>
          </p:cNvPr>
          <p:cNvSpPr txBox="1"/>
          <p:nvPr/>
        </p:nvSpPr>
        <p:spPr>
          <a:xfrm>
            <a:off x="359764" y="2309416"/>
            <a:ext cx="11472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Usporedba s povijesnim podacima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Trendovi i povijesni podaci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Analiza povijesnih financijskih podataka kako bi se utvrdilo jesu li izjave u skladu s dugoročnim trendovima.</a:t>
            </a:r>
          </a:p>
          <a:p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Benchmarking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Usporedba sa sličnim tvrtkama ili industrijskim standardima.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2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090C3A-35CB-4908-99CB-C0F9EC3EC648}"/>
              </a:ext>
            </a:extLst>
          </p:cNvPr>
          <p:cNvSpPr txBox="1"/>
          <p:nvPr/>
        </p:nvSpPr>
        <p:spPr>
          <a:xfrm>
            <a:off x="308282" y="1475495"/>
            <a:ext cx="11472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Pravna i regulatorna usuglašenost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usklađenosti s regulativama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Osiguravanje da su financijske izjave usklađene s lokalnim i međunarodnim zakonima i propisima.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Revizije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Upotreba nezavisnih revizorskih izvještaja kao dodatni alat za provjeru točnosti.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222CA0-893C-4D57-BEE9-8EE55BEAB471}"/>
              </a:ext>
            </a:extLst>
          </p:cNvPr>
          <p:cNvSpPr txBox="1"/>
          <p:nvPr/>
        </p:nvSpPr>
        <p:spPr>
          <a:xfrm>
            <a:off x="308282" y="2730058"/>
            <a:ext cx="10987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Korelacija s vanjskim faktorima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Ekonomski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ndikatori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Uzimanje u obzir makroekonomskih indikatora koji mogu utjecati na financijske performanse.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Politički i društveni faktori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Procjena utjecaja političkih i društvenih faktora na financijske izjave.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4A9514-E307-4F97-A45A-0DB4C030254A}"/>
              </a:ext>
            </a:extLst>
          </p:cNvPr>
          <p:cNvSpPr txBox="1"/>
          <p:nvPr/>
        </p:nvSpPr>
        <p:spPr>
          <a:xfrm>
            <a:off x="308282" y="3845185"/>
            <a:ext cx="10987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Makroekonomski indikatori pružaju vitalne informacije o općem stanju ekonomije i mogu značajno utjecati na financijske performanse poduzeća. Razumijevanje i praćenje ovih indikatora omogućava poduzećima bolje planiranje i donošenje informiranih poslovnih odluka. </a:t>
            </a:r>
          </a:p>
        </p:txBody>
      </p:sp>
    </p:spTree>
    <p:extLst>
      <p:ext uri="{BB962C8B-B14F-4D97-AF65-F5344CB8AC3E}">
        <p14:creationId xmlns:p14="http://schemas.microsoft.com/office/powerpoint/2010/main" val="124798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5A0CD1-AAC9-485C-936B-875D730701F7}"/>
              </a:ext>
            </a:extLst>
          </p:cNvPr>
          <p:cNvSpPr txBox="1"/>
          <p:nvPr/>
        </p:nvSpPr>
        <p:spPr>
          <a:xfrm>
            <a:off x="428625" y="1582341"/>
            <a:ext cx="105532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ekoliko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ključnih makroekonomskih indikatora koje treba uzeti u obzir: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Bruto domaći proizvod (BDP)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BDP mjeri ukupnu vrijednost proizvedenih dobara i usluga u jednoj zemlji u određenom razdoblju. Rastući BDP obično ukazuje na ekonomski rast, što može značiti veće prihode za poduzeća zbog povećane potrošnje i investicija.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Stopa nezaposlenosti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Stopa nezaposlenosti mjeri postotak radne snage koja je nezaposlena i aktivno traži posao. Visoka stopa nezaposlenosti može smanjiti kupovnu moć potrošača i negativno utjecati na prihode poduzeća.</a:t>
            </a:r>
          </a:p>
        </p:txBody>
      </p:sp>
    </p:spTree>
    <p:extLst>
      <p:ext uri="{BB962C8B-B14F-4D97-AF65-F5344CB8AC3E}">
        <p14:creationId xmlns:p14="http://schemas.microsoft.com/office/powerpoint/2010/main" val="412589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09C612-E887-4C66-BB49-CF7282BB1003}"/>
              </a:ext>
            </a:extLst>
          </p:cNvPr>
          <p:cNvSpPr txBox="1"/>
          <p:nvPr/>
        </p:nvSpPr>
        <p:spPr>
          <a:xfrm>
            <a:off x="648161" y="1584228"/>
            <a:ext cx="103337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Inflacija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Inflacija mjeri rast cijena dobara i usluga tijekom vremena. Visoka inflacija može smanjiti kupovnu moć potrošača i povećati troškove poslovanja zbog viših cijena inputa.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Kamatne stope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Kamatne stope određuju cijenu posuđivanja novca. Visoke kamatne stope mogu povećati troškove zaduživanja za poduzeća i smanjiti potrošnju potrošača zbog viših troškova kredita.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Tečaj valute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Tečaj valute utječe na troškove uvoza i izvoza. Jaka domaća valuta može smanjiti konkurentnost izvoznih proizvoda na globalnom tržištu, dok slaba domaća valuta može povećati troškove uvoza.</a:t>
            </a:r>
          </a:p>
        </p:txBody>
      </p:sp>
    </p:spTree>
    <p:extLst>
      <p:ext uri="{BB962C8B-B14F-4D97-AF65-F5344CB8AC3E}">
        <p14:creationId xmlns:p14="http://schemas.microsoft.com/office/powerpoint/2010/main" val="296431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45AAEB-CF6F-4050-8A0D-3664E9A2BB0B}"/>
              </a:ext>
            </a:extLst>
          </p:cNvPr>
          <p:cNvSpPr txBox="1"/>
          <p:nvPr/>
        </p:nvSpPr>
        <p:spPr>
          <a:xfrm>
            <a:off x="849070" y="1628147"/>
            <a:ext cx="103908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Potrošačko povjerenje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Indeks potrošačkog povjerenja mjeri optimizam potrošača prema ekonomiji i njihovoj osobnoj financijskoj situaciji. Visoko povjerenje potrošača obično rezultira većom potrošnjom, što može pozitivno utjecati na prihode poduzeća.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Maloprodajna prodaja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Maloprodajna prodaja mjeri ukupnu prodaju dobara i usluga na maloprodajnom tržištu. Ovo je važan pokazatelj potrošačke potražnje i može signalizirati promjene u ekonomskim uvjetima.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Industrijska proizvodnja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Industrijska proizvodnja mjeri output tvornica, rudnika i komunalnih poduzeća. Rast industrijske proizvodnje obično ukazuje na jačanje ekonomije i povećanu poslovnu aktivnost.</a:t>
            </a:r>
          </a:p>
        </p:txBody>
      </p:sp>
    </p:spTree>
    <p:extLst>
      <p:ext uri="{BB962C8B-B14F-4D97-AF65-F5344CB8AC3E}">
        <p14:creationId xmlns:p14="http://schemas.microsoft.com/office/powerpoint/2010/main" val="61598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C13068-18BF-43DF-85C3-906DC49628DD}"/>
              </a:ext>
            </a:extLst>
          </p:cNvPr>
          <p:cNvSpPr txBox="1"/>
          <p:nvPr/>
        </p:nvSpPr>
        <p:spPr>
          <a:xfrm>
            <a:off x="942975" y="1997839"/>
            <a:ext cx="98726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Indeks cijena proizvođača (PPI)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PPI mjeri prosječnu promjenu prodajnih cijena koje domaći proizvođači primaju za svoju robu i usluge. Ovo može signalizirati promjene u inflaciji iz perspektive proizvođača.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Bilanca trgovine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Bilanca trgovine mjeri razliku između vrijednosti izvoza i uvoza zemlje. Trgovinski suficit može biti pokazatelj snažnog izvoza, dok trgovinski deficit može signalizirati ovisnost o uvozu.</a:t>
            </a:r>
          </a:p>
        </p:txBody>
      </p:sp>
    </p:spTree>
    <p:extLst>
      <p:ext uri="{BB962C8B-B14F-4D97-AF65-F5344CB8AC3E}">
        <p14:creationId xmlns:p14="http://schemas.microsoft.com/office/powerpoint/2010/main" val="338936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32EF97-144A-47E3-9C41-1E3C483DDA42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9789A4-C32F-4CF1-8CD1-426761B811E8}"/>
              </a:ext>
            </a:extLst>
          </p:cNvPr>
          <p:cNvSpPr txBox="1"/>
          <p:nvPr/>
        </p:nvSpPr>
        <p:spPr>
          <a:xfrm>
            <a:off x="396226" y="1205960"/>
            <a:ext cx="11296584" cy="498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hr-HR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srpnja 2024.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SADRŽAJ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financijskih izjava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 tvrtki, političara i drugih aktera u javnom prostoru.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financijskih podataka i interpretacija rezultata kroz prizmu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checkinga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utjecaja ekonomskih politika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činjenica u političkim izjavama i raspravama o ekonomskim politikama i reformama.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Praćenje i evaluacija učinka ekonomskih politika i mjera kroz prizmu provjere činjenica.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Transparentnost u financijskim izvješćima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točnosti financijskih izvještaja tvrtki, institucija i organizacija.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Edukacija o važnosti transparentnosti i objektivnosti u financijskom izvještavanju kroz primjere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54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012CBE-B8D4-495C-8527-54145757A384}"/>
              </a:ext>
            </a:extLst>
          </p:cNvPr>
          <p:cNvSpPr txBox="1"/>
          <p:nvPr/>
        </p:nvSpPr>
        <p:spPr>
          <a:xfrm>
            <a:off x="574850" y="1582341"/>
            <a:ext cx="107551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Kako koristiti ove indikatore u poslovanju?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Strategijsko planiranje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makroekonomskih indikatora može pomoći poduzećima u oblikovanju dugoročnih strategija, poput širenja na nova tržišta ili diversifikacije proizvoda.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Upravljanje rizikom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Praćenje ekonomskih indikatora može pomoći u identifikaciji potencijalnih rizika i prilagodbi poslovnih strategija kako bi se ublažili ti rizici.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Financijsko planiranje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 indikatori mogu pomoći u predviđanju budućih prihoda, troškova i potreba za kapitalom, što omogućava bolje upravljanje novčanim tokovima i investicijama.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C9927-B35F-42D0-A290-CCB0E8464946}"/>
              </a:ext>
            </a:extLst>
          </p:cNvPr>
          <p:cNvSpPr txBox="1"/>
          <p:nvPr/>
        </p:nvSpPr>
        <p:spPr>
          <a:xfrm>
            <a:off x="574850" y="4622668"/>
            <a:ext cx="10775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Marketing strategije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Razumijevanje ekonomskih uvjeta može pomoći u prilagođavanju marketinških strategija kako bi se bolje ciljala potrošačka baza u određenim ekonomskim uvjetima.</a:t>
            </a:r>
          </a:p>
        </p:txBody>
      </p:sp>
    </p:spTree>
    <p:extLst>
      <p:ext uri="{BB962C8B-B14F-4D97-AF65-F5344CB8AC3E}">
        <p14:creationId xmlns:p14="http://schemas.microsoft.com/office/powerpoint/2010/main" val="92829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A69AA9-A394-4043-8121-1B92D8D1EF69}"/>
              </a:ext>
            </a:extLst>
          </p:cNvPr>
          <p:cNvSpPr txBox="1"/>
          <p:nvPr/>
        </p:nvSpPr>
        <p:spPr>
          <a:xfrm>
            <a:off x="574850" y="1584228"/>
            <a:ext cx="107462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 u praksi: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Predviđanje potražnje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Ako je BDP u porastu, poduzeća mogu predvidjeti povećanje potražnje za svojim proizvodima i uslugama.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Kontrola troškova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Praćenje inflacije može pomoći u predviđanju promjena u troškovima materijala i proizvodnje.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Financiranje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Analiza kamatnih stopa može pomoći u odabiru najboljeg vremena za uzimanje kredita ili izdavanje obveznica.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Cijene proizvoda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Promjene u tečaju valute mogu utjecati na cijene proizvoda za izvozna tržišta ili troškove uvoznih materijala.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Redovito praćenje i analiza makroekonomskih indikatora omogućava poduzećima donošenje informiranih odluka koje su ključne za dugoročan uspjeh i stabilnost.</a:t>
            </a:r>
          </a:p>
        </p:txBody>
      </p:sp>
    </p:spTree>
    <p:extLst>
      <p:ext uri="{BB962C8B-B14F-4D97-AF65-F5344CB8AC3E}">
        <p14:creationId xmlns:p14="http://schemas.microsoft.com/office/powerpoint/2010/main" val="185639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222CA0-893C-4D57-BEE9-8EE55BEAB471}"/>
              </a:ext>
            </a:extLst>
          </p:cNvPr>
          <p:cNvSpPr txBox="1"/>
          <p:nvPr/>
        </p:nvSpPr>
        <p:spPr>
          <a:xfrm>
            <a:off x="550623" y="2715771"/>
            <a:ext cx="10987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Izvještavanje i prezentacija nalaza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Jasno i precizno izvještavanje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Priprema izvještaja koji jasno i precizno prikazuju nalaze evaluacije.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Upotreba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izualizacija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Korištenje grafova i drugih vizualizacija za lakše razumijevanje rezultata.</a:t>
            </a:r>
          </a:p>
        </p:txBody>
      </p:sp>
    </p:spTree>
    <p:extLst>
      <p:ext uri="{BB962C8B-B14F-4D97-AF65-F5344CB8AC3E}">
        <p14:creationId xmlns:p14="http://schemas.microsoft.com/office/powerpoint/2010/main" val="396669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409682-43BE-474F-9CDF-2C813F14170F}"/>
              </a:ext>
            </a:extLst>
          </p:cNvPr>
          <p:cNvSpPr txBox="1"/>
          <p:nvPr/>
        </p:nvSpPr>
        <p:spPr>
          <a:xfrm>
            <a:off x="584697" y="1711601"/>
            <a:ext cx="104070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 alata i metoda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Softver za analizu podataka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Excel, SPSS, SAS.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Forenzički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Alati za forenzičku analizu financijskih podataka kao što su IDEA ili ACL.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Statistički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etodi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Regresijska analiza, analiza vremenskih serija.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5198F-464B-4361-AA96-8E6AC30FB5C9}"/>
              </a:ext>
            </a:extLst>
          </p:cNvPr>
          <p:cNvSpPr txBox="1"/>
          <p:nvPr/>
        </p:nvSpPr>
        <p:spPr>
          <a:xfrm>
            <a:off x="574850" y="3468026"/>
            <a:ext cx="110423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Excel, SPSS i SAS 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alati za analizu podataka, svaki sa svojim specifičnim prednostima i područjima primjene.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 je najpogodniji za osnovne analize i vizualizacije, SPSS za napredne statističke analize, a SAS za složene i opsežne analitičke zadatke u velikim organizacijama. Korištenje ovih alata može značajno poboljšati točnost i vjerodostojnost evaluacije financijskih izjava tvrtki, političara i drugih aktera u javnom prostoru.</a:t>
            </a:r>
          </a:p>
        </p:txBody>
      </p:sp>
    </p:spTree>
    <p:extLst>
      <p:ext uri="{BB962C8B-B14F-4D97-AF65-F5344CB8AC3E}">
        <p14:creationId xmlns:p14="http://schemas.microsoft.com/office/powerpoint/2010/main" val="216006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A9CA72-F060-4089-96FE-2B8DCB9BC480}"/>
              </a:ext>
            </a:extLst>
          </p:cNvPr>
          <p:cNvSpPr txBox="1"/>
          <p:nvPr/>
        </p:nvSpPr>
        <p:spPr>
          <a:xfrm>
            <a:off x="353566" y="1379186"/>
            <a:ext cx="109675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Excel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Excel je široko korišten alat za analizu podataka, posebno u poslovnom okruženju.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Njegove glavne značajke uključuju: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Tablični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roračuni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Omogućava korisnicima unos, organizaciju i manipulaciju velikim količinama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Funkcije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ormule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Excel nudi stotine ugrađenih funkcija i formula za matematičke, statističke i financijske analize.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Grafikoni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izualizacije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Sposobnost stvaranja različitih vrsta grafikona za vizualizaciju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Pivot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ablice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Alat za sažimanje, analiziranje, istraživanje i prezentiranje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Dodaci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akroi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Omogućuje automatizaciju zadataka putem VBA 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426C5-F930-408C-A7C0-CD649CBDC975}"/>
              </a:ext>
            </a:extLst>
          </p:cNvPr>
          <p:cNvSpPr txBox="1"/>
          <p:nvPr/>
        </p:nvSpPr>
        <p:spPr>
          <a:xfrm>
            <a:off x="353566" y="4143418"/>
            <a:ext cx="10780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 u evaluaciji financijskih izjava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financijskih izvještaja (bilance, račun dobiti i gubitka, novčani tokovi).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 financijskih omjera i pokazatelja.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Izrada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prediktivnih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modela i simulacija scenarija.</a:t>
            </a:r>
          </a:p>
        </p:txBody>
      </p:sp>
    </p:spTree>
    <p:extLst>
      <p:ext uri="{BB962C8B-B14F-4D97-AF65-F5344CB8AC3E}">
        <p14:creationId xmlns:p14="http://schemas.microsoft.com/office/powerpoint/2010/main" val="381720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DD5A47-A75B-4A9E-903C-3115E5DB28A8}"/>
              </a:ext>
            </a:extLst>
          </p:cNvPr>
          <p:cNvSpPr txBox="1"/>
          <p:nvPr/>
        </p:nvSpPr>
        <p:spPr>
          <a:xfrm>
            <a:off x="393812" y="1343270"/>
            <a:ext cx="113014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 (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Package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 je moćan statistički softver koji se često koristi u društvenim znanostima, ali i u poslovnim i financijskim analizama.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Njegove glavne značajke uključuju: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Statistička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Sveobuhvatan skup statističkih testova i procedura.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odacima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Sposobnost manipulacije i transformacije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Napredna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Analiza klastera, faktorska analiza, regresija, logistička regresija, i mnoge druge metode.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Grafički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Generiranje detaljnih i prilagodljivih grafičkih prikaza.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Automatizacija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kripte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Pisanje skripti za automatizaciju zadataka i ponovljivost analiza.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 u evaluaciji financijskih izjava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Statistička analiza financijskih performansi.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Identifikacija trendova i obrazaca u financijskim podacima.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 korelacija i regresijskih modela za predikciju financijskih rezultata.</a:t>
            </a:r>
          </a:p>
        </p:txBody>
      </p:sp>
    </p:spTree>
    <p:extLst>
      <p:ext uri="{BB962C8B-B14F-4D97-AF65-F5344CB8AC3E}">
        <p14:creationId xmlns:p14="http://schemas.microsoft.com/office/powerpoint/2010/main" val="807070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EB6152-A53A-4EDD-BB44-4A2926132A39}"/>
              </a:ext>
            </a:extLst>
          </p:cNvPr>
          <p:cNvSpPr txBox="1"/>
          <p:nvPr/>
        </p:nvSpPr>
        <p:spPr>
          <a:xfrm>
            <a:off x="494567" y="1397191"/>
            <a:ext cx="10826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 (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System)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 je napredni sustav za analizu podataka, koji se široko koristi u velikim organizacijama za složene analize i upravljanje podacima.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Njegove glavne značajke uključuju: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Podatkovna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nalitika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Napredni alati za rudarenje podataka, analizu velikih podataka i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prediktivnu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analitiku.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Statistička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Sveobuhvatan set statističkih metoda i modela.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Vizualizacija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odataka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Napredni alati za vizualizaciju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odacima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Sposobnost integracije i upravljanja velikim količinama podataka iz različitih izvora.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Automatizacija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rogramiranje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Mogućnost pisanja programa i skripti za automatizaciju složenih zadataka.</a:t>
            </a:r>
          </a:p>
        </p:txBody>
      </p:sp>
    </p:spTree>
    <p:extLst>
      <p:ext uri="{BB962C8B-B14F-4D97-AF65-F5344CB8AC3E}">
        <p14:creationId xmlns:p14="http://schemas.microsoft.com/office/powerpoint/2010/main" val="3466076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F00C03-2BD8-4794-8F8C-7AC7A100C039}"/>
              </a:ext>
            </a:extLst>
          </p:cNvPr>
          <p:cNvSpPr txBox="1"/>
          <p:nvPr/>
        </p:nvSpPr>
        <p:spPr>
          <a:xfrm>
            <a:off x="574850" y="1858017"/>
            <a:ext cx="10407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Primjena u evaluaciji financijskih izjava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Složenija analiza financijskih podataka, uključujući modeliranje i simulacije.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Integracija podataka iz različitih izvora za holističku analizu.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Razvoj i validacija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prediktivnih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modela financijskih performansi.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F2964-E372-4B0D-8F65-CCBC56D28C1E}"/>
              </a:ext>
            </a:extLst>
          </p:cNvPr>
          <p:cNvSpPr txBox="1"/>
          <p:nvPr/>
        </p:nvSpPr>
        <p:spPr>
          <a:xfrm>
            <a:off x="574850" y="3277298"/>
            <a:ext cx="109226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 zahtijeva interdisciplinarni pristup koji uključuje računovodstvo, statistiku, pravo i ekonomiju.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Upotreba pouzdanih izvora, rigoroznih analitičkih metoda i nezavisnih revizija ključna je za osiguranje točnosti i vjerodostojnosti izjava u javnom prostoru.</a:t>
            </a:r>
          </a:p>
        </p:txBody>
      </p:sp>
    </p:spTree>
    <p:extLst>
      <p:ext uri="{BB962C8B-B14F-4D97-AF65-F5344CB8AC3E}">
        <p14:creationId xmlns:p14="http://schemas.microsoft.com/office/powerpoint/2010/main" val="215818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9C000-A671-4EFF-AA94-A6BE535B2827}"/>
              </a:ext>
            </a:extLst>
          </p:cNvPr>
          <p:cNvSpPr txBox="1"/>
          <p:nvPr/>
        </p:nvSpPr>
        <p:spPr>
          <a:xfrm>
            <a:off x="574850" y="1582455"/>
            <a:ext cx="10681729" cy="307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 </a:t>
            </a:r>
            <a:r>
              <a:rPr lang="hr-HR" sz="180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"Naša tvrtka je ostvarila rast prihoda od 20% u posljednjem kvartalu."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Pregled godišnjeg i kvartalnog financijskog izvještaja tvrtke.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Usporedba s podacima iz nezavisnih financijskih analiza.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kako je definiran prihod i kako je mjeren rast.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Usporedba s rastom prihoda u prethodnim kvartalima i industrijskim prosjekom.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Ako podaci potvrđuju izjavu, ocjena je "točno".</a:t>
            </a:r>
          </a:p>
        </p:txBody>
      </p:sp>
    </p:spTree>
    <p:extLst>
      <p:ext uri="{BB962C8B-B14F-4D97-AF65-F5344CB8AC3E}">
        <p14:creationId xmlns:p14="http://schemas.microsoft.com/office/powerpoint/2010/main" val="3181971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86A21A-0F44-4175-835A-BD9DBF0052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241" y="1273988"/>
            <a:ext cx="6847558" cy="3536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236A63-CACE-497D-8EEC-121864218B65}"/>
              </a:ext>
            </a:extLst>
          </p:cNvPr>
          <p:cNvSpPr txBox="1"/>
          <p:nvPr/>
        </p:nvSpPr>
        <p:spPr>
          <a:xfrm>
            <a:off x="1358696" y="4866390"/>
            <a:ext cx="9158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9"/>
              </a:rPr>
              <a:t>https://lidermedia.hr/biznis-i-politika/ht-u-prvom-kvartalu-ostvario-rast-prihoda-od-4-8-posto-156816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489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CF9CFD-4CFE-4931-8BA4-A1E18804B9AD}"/>
              </a:ext>
            </a:extLst>
          </p:cNvPr>
          <p:cNvSpPr txBox="1"/>
          <p:nvPr/>
        </p:nvSpPr>
        <p:spPr>
          <a:xfrm>
            <a:off x="322602" y="1515874"/>
            <a:ext cx="11170460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 FINANCIJSKIH IZJAVA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točnosti financijskih izjava tvrtki, političara i drugih aktera u javnom prostoru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43901A-E3AE-47DC-8F69-3CF964B34D45}"/>
              </a:ext>
            </a:extLst>
          </p:cNvPr>
          <p:cNvSpPr txBox="1"/>
          <p:nvPr/>
        </p:nvSpPr>
        <p:spPr>
          <a:xfrm>
            <a:off x="389901" y="3099521"/>
            <a:ext cx="11035862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točnosti financijskih izjava tvrtki, političara i drugih javnih aktera zahtijeva sustavan pristup provjeri činjenica. Ovdje su koraci koji se koriste u procesu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 korak je precizno identificiranje izjave koja treba biti provjerena. To može biti izjava političara, financijska izjava tvrtke ili bilo koja druga tvrdnja u javnom prostoru.</a:t>
            </a:r>
          </a:p>
        </p:txBody>
      </p:sp>
    </p:spTree>
    <p:extLst>
      <p:ext uri="{BB962C8B-B14F-4D97-AF65-F5344CB8AC3E}">
        <p14:creationId xmlns:p14="http://schemas.microsoft.com/office/powerpoint/2010/main" val="92547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5E2F0C-4F0A-4B63-8264-38884F6D6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124" y="1237252"/>
            <a:ext cx="6401355" cy="38331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732DA19-B70E-4158-8723-3027D63422FB}"/>
              </a:ext>
            </a:extLst>
          </p:cNvPr>
          <p:cNvSpPr txBox="1"/>
          <p:nvPr/>
        </p:nvSpPr>
        <p:spPr>
          <a:xfrm>
            <a:off x="1153639" y="4933175"/>
            <a:ext cx="9781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9"/>
              </a:rPr>
              <a:t>https://hrportfolio.hr/vijesti/kompanije/ht-u-prvom-tromjesecju-ostvario-27-4-milijuna-eura-neto-dobiti-73470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3536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56BEBC-D8E4-4F57-A61C-041B8EE0F460}"/>
              </a:ext>
            </a:extLst>
          </p:cNvPr>
          <p:cNvSpPr txBox="1"/>
          <p:nvPr/>
        </p:nvSpPr>
        <p:spPr>
          <a:xfrm>
            <a:off x="574850" y="2274838"/>
            <a:ext cx="104070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bismo provjerili tvrdnju o prihodima Hrvatskog Telekoma (HT) u prvom tromjesečju 2024. i 2023. godine, trebamo usporediti dane podatke i izračunati postotke rasta prihoda.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Tvrdnja navodi: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Q1 2024: 243,1 milijun eura, što je 4,8% više nego u istom razdoblju prethodne godine.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Q1 2023: rast prihoda od 6,3% s ukupnim prihodima koji su premašili 244 milijuna eura.</a:t>
            </a:r>
          </a:p>
        </p:txBody>
      </p:sp>
    </p:spTree>
    <p:extLst>
      <p:ext uri="{BB962C8B-B14F-4D97-AF65-F5344CB8AC3E}">
        <p14:creationId xmlns:p14="http://schemas.microsoft.com/office/powerpoint/2010/main" val="2179138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1F5977-F762-4DD3-968F-87B333A7AEB9}"/>
              </a:ext>
            </a:extLst>
          </p:cNvPr>
          <p:cNvSpPr txBox="1"/>
          <p:nvPr/>
        </p:nvSpPr>
        <p:spPr>
          <a:xfrm>
            <a:off x="873097" y="1417104"/>
            <a:ext cx="104480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podataka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Q1 2023: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Tvrdnja navodi da je prihod u Q1 2023. bio veći od 244 milijuna eura, ali ne precizira točan iznos.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 prihoda za Q1 2023:</a:t>
            </a:r>
          </a:p>
          <a:p>
            <a:pPr marL="742950" lvl="1" indent="-285750">
              <a:buFont typeface="+mj-lt"/>
              <a:buAutoNum type="arabicPeriod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Prihodi u Q1 2023. trebali bi biti osnovica za izračun prihoda u Q1 2024.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72A1B1-D5AB-43B9-AA7F-8BAF0A9D52A4}"/>
              </a:ext>
            </a:extLst>
          </p:cNvPr>
          <p:cNvSpPr txBox="1"/>
          <p:nvPr/>
        </p:nvSpPr>
        <p:spPr>
          <a:xfrm>
            <a:off x="780710" y="3238937"/>
            <a:ext cx="10630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 rasta prihoda za Q1 2024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je prihod u Q1 2024. bio 243,1 milijun eura, a to predstavlja rast od 4,8% u odnosu na Q1 2023, možemo izračunati prihod za Q1 2023. kao: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2B272-6F65-42A6-9266-0C14AECA2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575" y="3916930"/>
            <a:ext cx="4174353" cy="15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1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0E1CA1-4C4A-48BF-B581-CE45515A15A0}"/>
              </a:ext>
            </a:extLst>
          </p:cNvPr>
          <p:cNvSpPr txBox="1"/>
          <p:nvPr/>
        </p:nvSpPr>
        <p:spPr>
          <a:xfrm>
            <a:off x="574850" y="1339916"/>
            <a:ext cx="102765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tvrdnje o rastu prihoda u Q1 2023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Tvrdnja navodi da je prihod u Q1 2023. bio veći od 244 milijuna eura s rastom od 6,3% u odnosu na prethodno razdoblje (Q1 2022). Ako prihodi za Q1 2023. premašuju 244 milijuna eura, trebamo izračunati osnovni prihod za Q1 2022.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 osnovnog prihoda za Q1 2022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Pretpostavimo da je prihod u Q1 2022. bio P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2022​.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Rast prihoda od 6,3% znači da: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A417E-77E2-4867-AB86-D7E1EA4DC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597" y="3387361"/>
            <a:ext cx="2842506" cy="4724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98CB68-15A2-4068-B1EE-98940B88F7FA}"/>
              </a:ext>
            </a:extLst>
          </p:cNvPr>
          <p:cNvSpPr txBox="1"/>
          <p:nvPr/>
        </p:nvSpPr>
        <p:spPr>
          <a:xfrm>
            <a:off x="574850" y="3963368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je prihod u Q1 2023. bio 244 milijuna eura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2022.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229,6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milijuna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eura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32E2E0-3F03-4499-8B12-B9C8CF6324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468" y="3990895"/>
            <a:ext cx="3287978" cy="13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5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15C6B1-EDF3-4613-B03D-439559B10F10}"/>
              </a:ext>
            </a:extLst>
          </p:cNvPr>
          <p:cNvSpPr txBox="1"/>
          <p:nvPr/>
        </p:nvSpPr>
        <p:spPr>
          <a:xfrm>
            <a:off x="574850" y="1997839"/>
            <a:ext cx="104070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neslaganja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 podataka i izračuna, čini se da postoji neslaganje u tvrdnji. Ako je prihod u Q1 2023. bio veći od 244 milijuna eura, prihod u Q1 2024. ne bi mogao biti manji od 244 milijuna eura jer je rast od 4,8% na manji iznos. Ako uzmemo kao osnovu iznos od 244 milijuna eura za Q1 2023, prihod u Q1 2024 bi bio: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733A4-65E4-4584-9CD2-9503147AA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6609" y="3249914"/>
            <a:ext cx="3238781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32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8CA5A479-D4BE-439F-8A84-EF7C09EE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05" y="1694852"/>
            <a:ext cx="1040705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kumimoji="0" lang="en-US" altLang="sr-Latn-R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Tvrdnja sadrži kontradikciju: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Q1 2023. je veći od 244 milijuna eura.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Q1 2024. je 243,1 milijun eura, što je manji iznos od prihoda u Q1 2023.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Prema podacima, tvrdnja da je prihod u Q1 2024. veći za 4,8% u odnosu na Q1 2023. 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nije 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točna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je prihod u Q1 2023. bio veći od 244 milijuna eura. </a:t>
            </a:r>
            <a:endParaRPr kumimoji="0" lang="en-U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točnost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tvrdnje, potrebno je imati konzistentne podatke o prihodima u oba razdoblja.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9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D52AD0-BBD4-415D-9F1D-6F154C7A8D2C}"/>
              </a:ext>
            </a:extLst>
          </p:cNvPr>
          <p:cNvSpPr txBox="1"/>
          <p:nvPr/>
        </p:nvSpPr>
        <p:spPr>
          <a:xfrm>
            <a:off x="458700" y="1490419"/>
            <a:ext cx="10862442" cy="392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"Nezaposlenost u našoj zemlji je najniža u posljednjih 50 godina."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Podaci o nezaposlenosti iz državne statističke agencije.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Podaci iz međunarodnih organizacija kao što su ILO i Svjetska banka.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kako je nezaposlenost mjerena i definirana.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Povijesni trendovi nezaposlenosti.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Ako podaci potvrđuju izjavu, ocjena je "točno".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Alati i resursi za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endParaRPr lang="hr-H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Bloomberg, Reuters, Yahoo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Baze podataka nacionalnih statističkih agencija.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i istraživačke institucije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Izvještaji i studije koje nude nezavisne analize.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FactCheck.org,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Snopes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54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CB9DBD-673C-4F90-B845-A25F3E5E9CE6}"/>
              </a:ext>
            </a:extLst>
          </p:cNvPr>
          <p:cNvSpPr txBox="1"/>
          <p:nvPr/>
        </p:nvSpPr>
        <p:spPr>
          <a:xfrm>
            <a:off x="646879" y="1676170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Bloomberg, Reuters, Yahoo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0A34CF-27DD-4663-9DD4-F12B513C72FA}"/>
              </a:ext>
            </a:extLst>
          </p:cNvPr>
          <p:cNvSpPr txBox="1"/>
          <p:nvPr/>
        </p:nvSpPr>
        <p:spPr>
          <a:xfrm>
            <a:off x="415243" y="2419556"/>
            <a:ext cx="112585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 je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jedna od najpoznatijih i najpouzdanijih baza podataka za financijske informacije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Koristi se širom svijeta od strane profesionalaca u financijskoj industriji za analizu tržišta, praćenje vijesti i donošenje investicijskih odluka.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načajke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Tržišni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odaci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Pristup globalnim tržišnim podacima, uključujući dionice, obveznice, valute, robu i derivate.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Financijski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Detaljni financijski izvještaji za javna poduzeća.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Vijesti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Ažurirane vijesti i stručne analize iz raznih sektora.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Bloomberg Terminal je sveobuhvatan alat koji nudi napredne funkcije za analizu podataka i trgovanje.</a:t>
            </a:r>
          </a:p>
        </p:txBody>
      </p:sp>
    </p:spTree>
    <p:extLst>
      <p:ext uri="{BB962C8B-B14F-4D97-AF65-F5344CB8AC3E}">
        <p14:creationId xmlns:p14="http://schemas.microsoft.com/office/powerpoint/2010/main" val="3121814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4F92C8-69A1-4F75-B072-06CE5ABE43F2}"/>
              </a:ext>
            </a:extLst>
          </p:cNvPr>
          <p:cNvSpPr txBox="1"/>
          <p:nvPr/>
        </p:nvSpPr>
        <p:spPr>
          <a:xfrm>
            <a:off x="519792" y="1812778"/>
            <a:ext cx="108013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 je globalna novinska agencija koja također pruža sveobuhvatne financijske podatke. Njihove usluge su ključne za profesionalce koji trebaju brze i točne informacije za donošenje poslovnih odluka.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načajke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Vijesti u stvarnom vremenu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Ažurirane vijesti i analize o financijskim tržištima i ekonomiji.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ržištu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Detaljni podaci o dionicama, obveznicama, valutama, robama i financijskim instrumentima.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Financijski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Pristup financijskim izvještajima i povijesnim podacima.</a:t>
            </a:r>
          </a:p>
          <a:p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Reuters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sveobuhvatan alat za analizu podataka i praćenje tržišta.</a:t>
            </a:r>
          </a:p>
        </p:txBody>
      </p:sp>
    </p:spTree>
    <p:extLst>
      <p:ext uri="{BB962C8B-B14F-4D97-AF65-F5344CB8AC3E}">
        <p14:creationId xmlns:p14="http://schemas.microsoft.com/office/powerpoint/2010/main" val="2371386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5E892C-BB5F-4F2F-A04C-C9E1D9FB587D}"/>
              </a:ext>
            </a:extLst>
          </p:cNvPr>
          <p:cNvSpPr txBox="1"/>
          <p:nvPr/>
        </p:nvSpPr>
        <p:spPr>
          <a:xfrm>
            <a:off x="810505" y="1720840"/>
            <a:ext cx="98622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popularan izvor financijskih podataka dostupan široj javnosti. Omogućava korisnicima pristup ključnim financijskim informacijama besplatno.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Ključne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načajke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o dionica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Informacije o cijenama dionica, povijesni podaci, grafovi i osnovni financijski podaci.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Vijesti 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Financijske vijesti, analize i komentari.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Personalizacija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ortfelja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Mogućnost praćenja osobnog investicijskog portfelja.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Interaktivni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rafikoni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Alati za izradu interaktivnih grafova za analizu tržišnih podataka.</a:t>
            </a:r>
          </a:p>
        </p:txBody>
      </p:sp>
    </p:spTree>
    <p:extLst>
      <p:ext uri="{BB962C8B-B14F-4D97-AF65-F5344CB8AC3E}">
        <p14:creationId xmlns:p14="http://schemas.microsoft.com/office/powerpoint/2010/main" val="258654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4C4BAD-D0AC-4B61-87AE-ABFD7AAB6C3E}"/>
              </a:ext>
            </a:extLst>
          </p:cNvPr>
          <p:cNvSpPr txBox="1"/>
          <p:nvPr/>
        </p:nvSpPr>
        <p:spPr>
          <a:xfrm>
            <a:off x="409903" y="1542971"/>
            <a:ext cx="11130456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provjeru točnosti izjave, potrebni su relevantni i pouzdani podaci. Izvori uključuju: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Financijski izvještaji tvrtki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Godišnji izvještaji, kvartalni izvještaji, bilance, izvještaji o dobiti i gubitku.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Vladini i međunarodni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Državne statističke agencije, međunarodne organizacije (IMF, Svjetska banka, OECD).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Nezavisne analize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Izvještaji nezavisnih istraživačkih organizacija,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tankova i akademskih studija.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Pouzdani i renomirani mediji koji imaju reputaciju za točnost i objektivnost.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8F395-BE6F-4116-8071-7C8A51A5BF48}"/>
              </a:ext>
            </a:extLst>
          </p:cNvPr>
          <p:cNvSpPr txBox="1"/>
          <p:nvPr/>
        </p:nvSpPr>
        <p:spPr>
          <a:xfrm>
            <a:off x="409902" y="4003899"/>
            <a:ext cx="10941269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 podataka iz različitih izvora pomaže u osiguravanju točnosti. Provjerava se dosljednost i konzistentnost podataka.</a:t>
            </a:r>
          </a:p>
        </p:txBody>
      </p:sp>
    </p:spTree>
    <p:extLst>
      <p:ext uri="{BB962C8B-B14F-4D97-AF65-F5344CB8AC3E}">
        <p14:creationId xmlns:p14="http://schemas.microsoft.com/office/powerpoint/2010/main" val="409845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33B86-CF5C-4DD1-920D-F2F90D6F5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70" y="1164333"/>
            <a:ext cx="9503870" cy="433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48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86F8F2-EBD5-4672-8C87-A104B65ECF93}"/>
              </a:ext>
            </a:extLst>
          </p:cNvPr>
          <p:cNvSpPr txBox="1"/>
          <p:nvPr/>
        </p:nvSpPr>
        <p:spPr>
          <a:xfrm>
            <a:off x="147464" y="1281788"/>
            <a:ext cx="11794108" cy="3303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financijskih podataka i interpretacija rezultata kroz prizmu </a:t>
            </a:r>
            <a:r>
              <a:rPr lang="hr-HR" sz="24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endParaRPr lang="hr-HR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financijskih podataka i interpretacija rezultata kroz prizmu </a:t>
            </a:r>
            <a:r>
              <a:rPr lang="hr-HR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uključuje detaljan i sustavan pristup provjeri točnosti tvrdnji povezanih s financijskim performansama.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 računovodstvenih metoda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Provjerite da li su korištene standardizirane računovodstvene metode (npr. GAAP, IFRS).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Definicije ključnih pojmova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Osigurajte da su ključni pojmovi jasno definirani (npr. definicija prihoda, neto dobiti, EBITDA).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Ekonomski i industrijski kontekst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Razumijevanje šireg ekonomskog okruženja i industrijskih trendova.</a:t>
            </a:r>
          </a:p>
        </p:txBody>
      </p:sp>
    </p:spTree>
    <p:extLst>
      <p:ext uri="{BB962C8B-B14F-4D97-AF65-F5344CB8AC3E}">
        <p14:creationId xmlns:p14="http://schemas.microsoft.com/office/powerpoint/2010/main" val="3810802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86F8F2-EBD5-4672-8C87-A104B65ECF93}"/>
              </a:ext>
            </a:extLst>
          </p:cNvPr>
          <p:cNvSpPr txBox="1"/>
          <p:nvPr/>
        </p:nvSpPr>
        <p:spPr>
          <a:xfrm>
            <a:off x="147463" y="1273023"/>
            <a:ext cx="11794108" cy="1743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Povijesni kontekst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Usporedba trenutnih podataka s povijesnim performansama i trendovima.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Kvantitativna analiza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Računanje ključnih financijskih pokazatelja kao što su bruto marža, operativna marža, neto marža, povrat na kapital (ROE), povrat na imovinu (ROA).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Kvalitativna analiza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Pregled upravljačkih odluka, strateških smjernica, tržišnih pozicija.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82A55D-4CDF-405F-985C-F9A5C76CE028}"/>
              </a:ext>
            </a:extLst>
          </p:cNvPr>
          <p:cNvSpPr txBox="1"/>
          <p:nvPr/>
        </p:nvSpPr>
        <p:spPr>
          <a:xfrm>
            <a:off x="443522" y="3322626"/>
            <a:ext cx="11201991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Alati i resursi: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Bloomberg Terminal, Thomson Reuters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Eikon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SEC EDGAR (SAD), ESMA (EU).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Akademski i istraživački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SSRN, JSTOR.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organizacije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FactCheck.org,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PolitiFact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892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D20659-82DA-4620-83E5-B045B48ADE60}"/>
              </a:ext>
            </a:extLst>
          </p:cNvPr>
          <p:cNvSpPr txBox="1"/>
          <p:nvPr/>
        </p:nvSpPr>
        <p:spPr>
          <a:xfrm>
            <a:off x="787941" y="1431495"/>
            <a:ext cx="1054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bismo potvrdili financijske podatke o prihodima Hrvatskog Telekoma (HT) za prvo tromjesečje 2023. i 2024. godine, možemo koristiti pouzdane izvore kao što su Bloomberg Terminal i Thomson Reuters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Ovi izvori pružaju točne i ažurirane financijske podatke koje možemo koristiti za analizu i provjeru.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B0986FC-7265-48CE-8DBF-A573FF22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05" y="2509044"/>
            <a:ext cx="105009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erminal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Unesite oznaku dionice Hrvatskog Telekoma (HT) (npr. HT-R-A).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Pristupite izvješćima o prihodima koristeći funkcije kao što su FA (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ili ERN (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Earnings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Pregledajte povijesne financijske podatke za prvo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tromjesečje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2023. i 2024. godine.</a:t>
            </a:r>
            <a:endParaRPr kumimoji="0" lang="en-U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Thomson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</a:t>
            </a: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Unesite oznaku dionice Hrvatskog Telekoma (HT).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Pristupite izvješćima o prihodima putem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odjeljka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financijske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izvještaje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Pregledajte podatke o prihodima i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usporedite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tromjesečne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rezultate.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90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025C70-F68B-4B8C-BD54-A92EE13127B5}"/>
              </a:ext>
            </a:extLst>
          </p:cNvPr>
          <p:cNvSpPr txBox="1"/>
          <p:nvPr/>
        </p:nvSpPr>
        <p:spPr>
          <a:xfrm>
            <a:off x="810505" y="1720840"/>
            <a:ext cx="101714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P</a:t>
            </a:r>
            <a:r>
              <a:rPr lang="hr-HR" b="1" dirty="0" err="1"/>
              <a:t>ostupak</a:t>
            </a:r>
            <a:r>
              <a:rPr lang="hr-HR" b="1" dirty="0"/>
              <a:t> za provjeru tvrdnji</a:t>
            </a:r>
            <a:endParaRPr lang="en-US" b="1" dirty="0"/>
          </a:p>
          <a:p>
            <a:endParaRPr lang="hr-HR" b="1" dirty="0"/>
          </a:p>
          <a:p>
            <a:pPr>
              <a:buFont typeface="+mj-lt"/>
              <a:buAutoNum type="arabicPeriod"/>
            </a:pPr>
            <a:r>
              <a:rPr lang="en-US" b="1" dirty="0"/>
              <a:t>  </a:t>
            </a:r>
            <a:r>
              <a:rPr lang="hr-HR" b="1" dirty="0"/>
              <a:t>Prihod u prvom tromjesečju 2024.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Prema tvrdnji, prihod je 243,1 milijun eura.</a:t>
            </a:r>
          </a:p>
          <a:p>
            <a:pPr lvl="1"/>
            <a:r>
              <a:rPr lang="hr-HR" dirty="0"/>
              <a:t>Potvrdite ovaj broj putem izvješća na Bloomberg Terminalu ili Thomson Reuters </a:t>
            </a:r>
            <a:r>
              <a:rPr lang="hr-HR" dirty="0" err="1"/>
              <a:t>Eikonu</a:t>
            </a:r>
            <a:r>
              <a:rPr lang="hr-HR" dirty="0"/>
              <a:t>.</a:t>
            </a:r>
            <a:endParaRPr lang="en-US" dirty="0"/>
          </a:p>
          <a:p>
            <a:pPr lvl="1"/>
            <a:endParaRPr lang="hr-HR" dirty="0"/>
          </a:p>
          <a:p>
            <a:pPr>
              <a:buFont typeface="+mj-lt"/>
              <a:buAutoNum type="arabicPeriod"/>
            </a:pPr>
            <a:r>
              <a:rPr lang="en-US" b="1" dirty="0"/>
              <a:t>  </a:t>
            </a:r>
            <a:r>
              <a:rPr lang="hr-HR" b="1" dirty="0"/>
              <a:t>Prihod u prvom tromjesečju 2023.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Tvrdnja navodi da je prihod u Q1 2023. bio veći od 244 milijuna eura, uz rast od 6,3% u odnosu na Q1 2022.</a:t>
            </a:r>
          </a:p>
          <a:p>
            <a:pPr lvl="1"/>
            <a:r>
              <a:rPr lang="hr-HR" dirty="0"/>
              <a:t>Provjerite prihod u Q1 2023. putem izvješća na Bloomberg Terminalu ili Thomson Reuters </a:t>
            </a:r>
            <a:r>
              <a:rPr lang="hr-HR" dirty="0" err="1"/>
              <a:t>Eikonu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7508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CBE9BF-C476-4912-A012-9F9D7AAC3C84}"/>
              </a:ext>
            </a:extLst>
          </p:cNvPr>
          <p:cNvSpPr txBox="1"/>
          <p:nvPr/>
        </p:nvSpPr>
        <p:spPr>
          <a:xfrm>
            <a:off x="574849" y="2274838"/>
            <a:ext cx="10540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Korištenjem Bloomberg Terminala i Thomson Reuters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dobiti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provjeru tvrdnji o prihodima Hrvatskog Telekoma.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temelju ovih podataka, može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zaključiti jesu li navedene tvrdnje točne i je li došlo do kontradikcije u tvrdnjama o rastu prihoda.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specifične podatke iz tih baza podataka, treba pristupiti njima putem vašeg korisničkog računa i provesti gore opisane korake.</a:t>
            </a:r>
          </a:p>
        </p:txBody>
      </p:sp>
    </p:spTree>
    <p:extLst>
      <p:ext uri="{BB962C8B-B14F-4D97-AF65-F5344CB8AC3E}">
        <p14:creationId xmlns:p14="http://schemas.microsoft.com/office/powerpoint/2010/main" val="1486637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84A814-B6B8-4E94-897E-3FF73FE62F10}"/>
              </a:ext>
            </a:extLst>
          </p:cNvPr>
          <p:cNvSpPr txBox="1"/>
          <p:nvPr/>
        </p:nvSpPr>
        <p:spPr>
          <a:xfrm>
            <a:off x="387164" y="1440708"/>
            <a:ext cx="10933978" cy="380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Primjeri analize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"Naša tvrtka je ostvarila 15% rast prihoda u posljednjem kvartalu."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 kvartalnog financijskog izvještaja tvrtke.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nezavisnim analizama i izvještajima analitičara.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dosljednosti podataka s različitim izvorima.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podacima iz prethodnih kvartala.</a:t>
            </a:r>
          </a:p>
        </p:txBody>
      </p:sp>
    </p:spTree>
    <p:extLst>
      <p:ext uri="{BB962C8B-B14F-4D97-AF65-F5344CB8AC3E}">
        <p14:creationId xmlns:p14="http://schemas.microsoft.com/office/powerpoint/2010/main" val="2972456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70A44D-00C7-4AFE-88FB-4752847898C5}"/>
              </a:ext>
            </a:extLst>
          </p:cNvPr>
          <p:cNvSpPr txBox="1"/>
          <p:nvPr/>
        </p:nvSpPr>
        <p:spPr>
          <a:xfrm>
            <a:off x="229823" y="1250888"/>
            <a:ext cx="10752083" cy="4154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definicije prihoda i računovodstvenih metoda koje su korištene.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industrijskog konteksta i ekonomskih uvjeta.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Povijesni trendovi prihoda tvrtke.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podaci potvrđuju izjavu, ocjena je "točno".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postoje odstupanja, ocjena može biti "djelomično točno" ili "netočno" ovisno o razini odstupanja.</a:t>
            </a:r>
          </a:p>
        </p:txBody>
      </p:sp>
    </p:spTree>
    <p:extLst>
      <p:ext uri="{BB962C8B-B14F-4D97-AF65-F5344CB8AC3E}">
        <p14:creationId xmlns:p14="http://schemas.microsoft.com/office/powerpoint/2010/main" val="1485597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5986E-9AB2-46AA-AED2-270372B03975}"/>
              </a:ext>
            </a:extLst>
          </p:cNvPr>
          <p:cNvSpPr txBox="1"/>
          <p:nvPr/>
        </p:nvSpPr>
        <p:spPr>
          <a:xfrm>
            <a:off x="574850" y="1421470"/>
            <a:ext cx="8329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Pretpostavimo da imamo sljedeće podatke: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posljednjem kvartalu (Q2): 115 milijuna eura.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 u prethodnom kvartalu (Q1): 100 milijuna eura.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Tada bismo izračunali rast prihoda ovako: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0C05E-58F2-4527-B767-181F3AE1A5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029" y="2903266"/>
            <a:ext cx="5966977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12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84EDB6-D6F6-4592-AB57-CE4423F2F57A}"/>
              </a:ext>
            </a:extLst>
          </p:cNvPr>
          <p:cNvSpPr txBox="1"/>
          <p:nvPr/>
        </p:nvSpPr>
        <p:spPr>
          <a:xfrm>
            <a:off x="269514" y="1417104"/>
            <a:ext cx="11051628" cy="1503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UTJECAJA EKONOMSKIH POLITIKA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političkim izjavama i raspravama o ekonomskim politikama i reformama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CB6E7-7865-4936-8B25-291F71C83DC9}"/>
              </a:ext>
            </a:extLst>
          </p:cNvPr>
          <p:cNvSpPr txBox="1"/>
          <p:nvPr/>
        </p:nvSpPr>
        <p:spPr>
          <a:xfrm>
            <a:off x="422182" y="2900809"/>
            <a:ext cx="10746292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političkim izjavama i raspravama o ekonomskim politikama i reformama zahtijeva detaljan i metodičan pristup kako bi se osiguralo da su izjave točne i temelje se na stvarnim podacima.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 korak je identifikacija konkretnih izjava koje treba provjeriti. To mogu biti izgovorene izjave, pisani materijali, društvene mreže, intervjui ili službeni govori političara.</a:t>
            </a:r>
          </a:p>
        </p:txBody>
      </p:sp>
    </p:spTree>
    <p:extLst>
      <p:ext uri="{BB962C8B-B14F-4D97-AF65-F5344CB8AC3E}">
        <p14:creationId xmlns:p14="http://schemas.microsoft.com/office/powerpoint/2010/main" val="337159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7E0D8A-DA91-45DB-BBFD-D8E11E814E32}"/>
              </a:ext>
            </a:extLst>
          </p:cNvPr>
          <p:cNvSpPr txBox="1"/>
          <p:nvPr/>
        </p:nvSpPr>
        <p:spPr>
          <a:xfrm>
            <a:off x="286685" y="1417104"/>
            <a:ext cx="11253674" cy="405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Razumijevanje metodologije iza podataka je ključno. Na primjer: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 su podaci prikupljeni?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 su definicije korištene (npr. definicija nezaposlenosti)?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li su korištene standardizirane računovodstvene prakse?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Svaka izjava mora biti stavljena u kontekst. To uključuje: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Povijesni kontekst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Ekonomski uvjeti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Pravne i regulatorne okolnosti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analize, daje se ocjena točnosti izjave. Ovo može biti na skali (npr. točno, djelomično točno, netočno) ili jednostavno kao istina/neistina.</a:t>
            </a:r>
          </a:p>
        </p:txBody>
      </p:sp>
    </p:spTree>
    <p:extLst>
      <p:ext uri="{BB962C8B-B14F-4D97-AF65-F5344CB8AC3E}">
        <p14:creationId xmlns:p14="http://schemas.microsoft.com/office/powerpoint/2010/main" val="209191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0F7DA3-4767-4CBD-926F-F73A007B5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50" y="1223818"/>
            <a:ext cx="6070209" cy="4256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18B5BE-6CFB-4E21-AAF0-49404D1D40C1}"/>
              </a:ext>
            </a:extLst>
          </p:cNvPr>
          <p:cNvSpPr txBox="1"/>
          <p:nvPr/>
        </p:nvSpPr>
        <p:spPr>
          <a:xfrm>
            <a:off x="6761560" y="3986892"/>
            <a:ext cx="46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9"/>
              </a:rPr>
              <a:t>https://provjeracinjenica.afp.com/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927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272148-465C-47BB-9AA7-42BBE621C7DA}"/>
              </a:ext>
            </a:extLst>
          </p:cNvPr>
          <p:cNvSpPr txBox="1"/>
          <p:nvPr/>
        </p:nvSpPr>
        <p:spPr>
          <a:xfrm>
            <a:off x="369070" y="1637321"/>
            <a:ext cx="10461840" cy="3263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svaku izjavu, potrebno je prikupiti relevantne podatke iz pouzdanih izvora: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Nacionalne statističke agencije, ministarstva financija, centralne banke.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Međunarodne organizacije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Međunarodni monetarni fond (IMF), Svjetska banka, Organizacija za ekonomsku suradnju i razvoj (OECD), Eurostat.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studije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Istraživanja i publikacije renomiranih akademskih institucija.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Nezavisni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tankovi, nevladine organizacije specijalizirane za ekonomska pitanja, istraživački centri.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Renomirani mediji s jakim uredničkim standardima.</a:t>
            </a:r>
          </a:p>
        </p:txBody>
      </p:sp>
    </p:spTree>
    <p:extLst>
      <p:ext uri="{BB962C8B-B14F-4D97-AF65-F5344CB8AC3E}">
        <p14:creationId xmlns:p14="http://schemas.microsoft.com/office/powerpoint/2010/main" val="3311308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9D5727-9655-4A63-87D4-C1294F8E7527}"/>
              </a:ext>
            </a:extLst>
          </p:cNvPr>
          <p:cNvSpPr txBox="1"/>
          <p:nvPr/>
        </p:nvSpPr>
        <p:spPr>
          <a:xfrm>
            <a:off x="394138" y="1766366"/>
            <a:ext cx="10783614" cy="20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prikupljanja podataka, važno je analizirati i križno provjeriti podatke: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Dosljednost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Provjeriti da li su podaci konzistentni između različitih izvora.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Povijesna usporedba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Usporediti podatke s povijesnim podacima kako bi se razumjeli trendovi i konteksti.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Razumjeti metodologiju koja stoji iza prikupljanja podataka (npr. kako se mjeri nezaposlenost, BDP, inflacija).</a:t>
            </a:r>
          </a:p>
        </p:txBody>
      </p:sp>
    </p:spTree>
    <p:extLst>
      <p:ext uri="{BB962C8B-B14F-4D97-AF65-F5344CB8AC3E}">
        <p14:creationId xmlns:p14="http://schemas.microsoft.com/office/powerpoint/2010/main" val="1156170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0AC8DC-CE1A-4CF0-AA5C-5814178BFDAA}"/>
              </a:ext>
            </a:extLst>
          </p:cNvPr>
          <p:cNvSpPr txBox="1"/>
          <p:nvPr/>
        </p:nvSpPr>
        <p:spPr>
          <a:xfrm>
            <a:off x="574850" y="1696474"/>
            <a:ext cx="10635261" cy="173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Svaku izjavu treba staviti u širi kontekst: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Ekonomski kontekst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Analizirati trenutne ekonomske uvjete i kako oni utječu na izjavu.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Politički kontekst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Razmotriti političke motive i ciljeve koji mogu utjecati na izjavu.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Povijesni kontekst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Usporediti trenutnu situaciju s povijesnim presedanima.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BA12A-060A-4BA2-B206-61AEE6276A8D}"/>
              </a:ext>
            </a:extLst>
          </p:cNvPr>
          <p:cNvSpPr txBox="1"/>
          <p:nvPr/>
        </p:nvSpPr>
        <p:spPr>
          <a:xfrm>
            <a:off x="574850" y="3433943"/>
            <a:ext cx="10407056" cy="173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osnovu prikupljenih podataka i analize, donosi se ocjena točnosti izjave: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Točno: Izjava je potpuno u skladu s provjerenim podacima.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Djelomično točno: Izjava je uglavnom točna, ali sadrži neke manje netočnosti ili propuste.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Netočno: Izjava nije u skladu s provjerenim podacima.</a:t>
            </a:r>
          </a:p>
        </p:txBody>
      </p:sp>
    </p:spTree>
    <p:extLst>
      <p:ext uri="{BB962C8B-B14F-4D97-AF65-F5344CB8AC3E}">
        <p14:creationId xmlns:p14="http://schemas.microsoft.com/office/powerpoint/2010/main" val="1363925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8BBB18-3667-4B1A-ADDA-902091CC6458}"/>
              </a:ext>
            </a:extLst>
          </p:cNvPr>
          <p:cNvSpPr txBox="1"/>
          <p:nvPr/>
        </p:nvSpPr>
        <p:spPr>
          <a:xfrm>
            <a:off x="427170" y="1279334"/>
            <a:ext cx="10893972" cy="355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Primjeri </a:t>
            </a:r>
            <a:r>
              <a:rPr lang="en-US" sz="2000" b="1" i="1" dirty="0">
                <a:solidFill>
                  <a:srgbClr val="2F549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20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act-checkinga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 o nezaposlenosti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"Nezaposlenost je najniža u posljednjih 20 godina."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Podaci o nezaposlenosti iz državne statističke agencije.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Usporedba podataka s podacima međunarodnih organizacija (npr. ILO).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definicije i metodologije mjerenja nezaposlenosti.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Povijesni trendovi nezaposlenosti i trenutni ekonomski uvjeti.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Ako podaci potvrđuju izjavu, ocjena je "točno".</a:t>
            </a:r>
          </a:p>
        </p:txBody>
      </p:sp>
    </p:spTree>
    <p:extLst>
      <p:ext uri="{BB962C8B-B14F-4D97-AF65-F5344CB8AC3E}">
        <p14:creationId xmlns:p14="http://schemas.microsoft.com/office/powerpoint/2010/main" val="1844987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FD6BC9-3CB6-4CB0-B51C-7B685ECFB8D7}"/>
              </a:ext>
            </a:extLst>
          </p:cNvPr>
          <p:cNvSpPr txBox="1"/>
          <p:nvPr/>
        </p:nvSpPr>
        <p:spPr>
          <a:xfrm>
            <a:off x="655178" y="1584228"/>
            <a:ext cx="10665964" cy="307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 o BDP-u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"Naš BDP je porastao za 5% prošle godine."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Podaci o BDP-u iz državne statističke agencije.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Podaci iz međunarodnih izvora (npr. IMF, Svjetska banka).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metodologije izračuna BDP-a.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Analiza rasta BDP-a u odnosu na povijesne podatke i trenutne ekonomske uvjete.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Ako podaci potvrđuju izjavu, ocjena je "točno".</a:t>
            </a:r>
          </a:p>
        </p:txBody>
      </p:sp>
    </p:spTree>
    <p:extLst>
      <p:ext uri="{BB962C8B-B14F-4D97-AF65-F5344CB8AC3E}">
        <p14:creationId xmlns:p14="http://schemas.microsoft.com/office/powerpoint/2010/main" val="2144200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21894-724E-4174-A62F-2D011276A69F}"/>
              </a:ext>
            </a:extLst>
          </p:cNvPr>
          <p:cNvSpPr txBox="1"/>
          <p:nvPr/>
        </p:nvSpPr>
        <p:spPr>
          <a:xfrm>
            <a:off x="574850" y="1879469"/>
            <a:ext cx="10869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Izjava da je BDP (bruto domaći proizvod) porastao za 5% prošle godine sugerira da je ekonomska aktivnost zemlje porasla za 5% u odnosu na prethodnu godinu. Da bi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točnost ove tvrdnje, potrebno je proučiti službene statističke podatke o BDP-u za odgovarajuće godine.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 podaci obično dolaze iz nacionalnih statističkih ureda ili međunarodnih organizacija kao što su Svjetska banka ili Međunarodni monetarni fond (MMF).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BE0C9F-6B28-4B09-A095-B34F4AE1914C}"/>
              </a:ext>
            </a:extLst>
          </p:cNvPr>
          <p:cNvSpPr txBox="1"/>
          <p:nvPr/>
        </p:nvSpPr>
        <p:spPr>
          <a:xfrm>
            <a:off x="574850" y="3852747"/>
            <a:ext cx="10869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Potrebno je pronaći službene podatke o BDP-u za godinu za koju se tvrdi da je porastao za 5%. Na primjer, ako se tvrdi da je BDP porastao za 5% prošle godine, potrebno je identificirati godinu za koju se to tvrdi (npr. 2023. godina ako je sada 2024. godina).</a:t>
            </a:r>
          </a:p>
        </p:txBody>
      </p:sp>
    </p:spTree>
    <p:extLst>
      <p:ext uri="{BB962C8B-B14F-4D97-AF65-F5344CB8AC3E}">
        <p14:creationId xmlns:p14="http://schemas.microsoft.com/office/powerpoint/2010/main" val="41826383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6255D1-BC8E-40BF-9D8B-8F35CCA08F92}"/>
              </a:ext>
            </a:extLst>
          </p:cNvPr>
          <p:cNvSpPr txBox="1"/>
          <p:nvPr/>
        </p:nvSpPr>
        <p:spPr>
          <a:xfrm>
            <a:off x="662448" y="1729430"/>
            <a:ext cx="10319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Pretpostavimo da su podaci sljedeći: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BDP za 2023. godinu iznosi 200 milijardi eura.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 za 2022. godinu iznosi 190 milijardi eura.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Izračunali bismo postotni rast BDP-a za 2023. godinu u odnosu na 2022. godinu: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5030D-A232-40FA-BD47-9D2D53914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001" y="3380779"/>
            <a:ext cx="706435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85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6EC4CC-C4E1-4646-AE2F-4E6BFC1776FF}"/>
              </a:ext>
            </a:extLst>
          </p:cNvPr>
          <p:cNvSpPr txBox="1"/>
          <p:nvPr/>
        </p:nvSpPr>
        <p:spPr>
          <a:xfrm>
            <a:off x="574849" y="2274838"/>
            <a:ext cx="105408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Ako je postotni rast BDP-a blizu 5%, to bi potvrdilo tvrdnju da je BDP porastao za 5% prošle godine.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bismo bili sigurni u točnost tvrdnje da je BDP porastao za 5% prošle godine, potrebno je imati konkretnu bazu podataka o BDP-u za relevantne godine.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Službene statistike ili izvješća iz ekonomskih istraživanja mogu pružiti potrebne podatke za provjeru ove tvrdnje.</a:t>
            </a:r>
          </a:p>
        </p:txBody>
      </p:sp>
    </p:spTree>
    <p:extLst>
      <p:ext uri="{BB962C8B-B14F-4D97-AF65-F5344CB8AC3E}">
        <p14:creationId xmlns:p14="http://schemas.microsoft.com/office/powerpoint/2010/main" val="41807773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DFB2B2-0C9B-42AF-987F-0F94EE59C5D9}"/>
              </a:ext>
            </a:extLst>
          </p:cNvPr>
          <p:cNvSpPr txBox="1"/>
          <p:nvPr/>
        </p:nvSpPr>
        <p:spPr>
          <a:xfrm>
            <a:off x="574849" y="1638125"/>
            <a:ext cx="10697495" cy="294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Alati i resursi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Nacionalne statističke agencije, ministarstva financija.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World Bank Data, IMF Data, OECD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Google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JSTOR.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Nezavisni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tankovi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Brookings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RAND Corporation, Peterson Institute for International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BBC, Reuters,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Economist.</a:t>
            </a:r>
          </a:p>
        </p:txBody>
      </p:sp>
    </p:spTree>
    <p:extLst>
      <p:ext uri="{BB962C8B-B14F-4D97-AF65-F5344CB8AC3E}">
        <p14:creationId xmlns:p14="http://schemas.microsoft.com/office/powerpoint/2010/main" val="236653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D68684-D096-4DEF-B7FA-3C69D208DD4A}"/>
              </a:ext>
            </a:extLst>
          </p:cNvPr>
          <p:cNvSpPr txBox="1"/>
          <p:nvPr/>
        </p:nvSpPr>
        <p:spPr>
          <a:xfrm>
            <a:off x="574850" y="165230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ljučni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koraci i metode koji se koriste u evaluaciji</a:t>
            </a:r>
            <a:r>
              <a:rPr lang="hr-HR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302F-EB08-457D-A45E-84D2189D0896}"/>
              </a:ext>
            </a:extLst>
          </p:cNvPr>
          <p:cNvSpPr txBox="1"/>
          <p:nvPr/>
        </p:nvSpPr>
        <p:spPr>
          <a:xfrm>
            <a:off x="574850" y="2228671"/>
            <a:ext cx="10847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Prikupljanje </a:t>
            </a: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zjava</a:t>
            </a:r>
            <a:endParaRPr lang="hr-HR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Identifikacija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zvora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Prikupljanje izjava iz medija, službenih izvještaja, intervjua, društvenih mreža, itd.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Bilježenje svih relevantnih izjava i konteksta u kojem su izrečene.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36DC6C-4E7F-458F-AC62-0D2B84764A75}"/>
              </a:ext>
            </a:extLst>
          </p:cNvPr>
          <p:cNvSpPr txBox="1"/>
          <p:nvPr/>
        </p:nvSpPr>
        <p:spPr>
          <a:xfrm>
            <a:off x="574849" y="3283297"/>
            <a:ext cx="11042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 činjenica (</a:t>
            </a:r>
            <a:r>
              <a:rPr lang="hr-H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relevantnih podataka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Upotreba podataka iz pouzdanih izvora kao što su vladini izvještaji, financijski izvještaji tvrtki, baze podataka, itd.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Usporedba sa statističkim podacima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Provjera izjava u odnosu na statističke podatke objavljene od strane službenih institucija.</a:t>
            </a:r>
          </a:p>
        </p:txBody>
      </p:sp>
    </p:spTree>
    <p:extLst>
      <p:ext uri="{BB962C8B-B14F-4D97-AF65-F5344CB8AC3E}">
        <p14:creationId xmlns:p14="http://schemas.microsoft.com/office/powerpoint/2010/main" val="24474835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E5DA9C-9A70-46DC-B15E-05197FA717D7}"/>
              </a:ext>
            </a:extLst>
          </p:cNvPr>
          <p:cNvSpPr txBox="1"/>
          <p:nvPr/>
        </p:nvSpPr>
        <p:spPr>
          <a:xfrm>
            <a:off x="574850" y="2395036"/>
            <a:ext cx="106186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činjenica u političkim izjavama i raspravama o ekonomskim politikama zahtijeva temeljit i sustavan pristup kako bi se osigurala točnost i vjerodostojnost.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Korištenjem pouzdanih izvora, križnom provjerom podataka i stavljanjem izjava u kontekst, možemo doći do točnih i objektivnih zaključaka. Ako imate konkretnu izjavu koju želite provjeriti, slobodno podijelite detalje za dalju analizu.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2399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B1859-AC70-4B5D-9C9E-8E68632725BB}"/>
              </a:ext>
            </a:extLst>
          </p:cNvPr>
          <p:cNvSpPr txBox="1"/>
          <p:nvPr/>
        </p:nvSpPr>
        <p:spPr>
          <a:xfrm>
            <a:off x="337539" y="1541581"/>
            <a:ext cx="104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18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Praćenje i evaluacija učinka ekonomskih politika i mjera kroz prizmu provjere činjenica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94812-1C94-4A3B-B0AF-C746337BF3EC}"/>
              </a:ext>
            </a:extLst>
          </p:cNvPr>
          <p:cNvSpPr txBox="1"/>
          <p:nvPr/>
        </p:nvSpPr>
        <p:spPr>
          <a:xfrm>
            <a:off x="574850" y="2042209"/>
            <a:ext cx="10319950" cy="268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postoji jedinstveno, općeprihvaćeno ili najpoželjnije određenje koje predstavlja evaluaciju.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se definira kao prosudba vrijednosti (obično) javne intervencije u odnosu na kriterije i jasne standarde (primjerice, njena važnost, isplativost, održivost, jednakost, itd.).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rosudba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obično odnosi na potrebe koje takva intervencija treba ispuniti i učinke koje proizvodi.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se zasniva na informacijama koje se posebno prikupljaju i tumače radi donošenja prosudbe. Primjerice, evaluacija učinkovitosti programa, evaluacija troškova i koristi projekta, evaluacija valjanosti politike i evaluacija kvalitete usluge pružene javnosti.</a:t>
            </a:r>
          </a:p>
        </p:txBody>
      </p:sp>
    </p:spTree>
    <p:extLst>
      <p:ext uri="{BB962C8B-B14F-4D97-AF65-F5344CB8AC3E}">
        <p14:creationId xmlns:p14="http://schemas.microsoft.com/office/powerpoint/2010/main" val="28787616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B1859-AC70-4B5D-9C9E-8E68632725BB}"/>
              </a:ext>
            </a:extLst>
          </p:cNvPr>
          <p:cNvSpPr txBox="1"/>
          <p:nvPr/>
        </p:nvSpPr>
        <p:spPr>
          <a:xfrm>
            <a:off x="337539" y="1541581"/>
            <a:ext cx="10446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18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Praćenje i evaluacija učinka ekonomskih politika i mjera kroz prizmu provjere činjenica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94812-1C94-4A3B-B0AF-C746337BF3EC}"/>
              </a:ext>
            </a:extLst>
          </p:cNvPr>
          <p:cNvSpPr txBox="1"/>
          <p:nvPr/>
        </p:nvSpPr>
        <p:spPr>
          <a:xfrm>
            <a:off x="574850" y="2042209"/>
            <a:ext cx="10319950" cy="268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postoji jedinstveno, općeprihvaćeno ili najpoželjnije određenje koje predstavlja evaluaciju.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se definira kao prosudba vrijednosti (obično) javne intervencije u odnosu na kriterije i jasne standarde (primjerice, njena važnost, isplativost, održivost, jednakost, itd.).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rosudba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obično odnosi na potrebe koje takva intervencija treba ispuniti i učinke koje proizvodi.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Evaluacija se zasniva na informacijama koje se posebno prikupljaju i tumače radi donošenja prosudbe. Primjerice, evaluacija učinkovitosti programa, evaluacija troškova i koristi projekta, evaluacija valjanosti politike i evaluacija kvalitete usluge pružene javnosti.</a:t>
            </a:r>
          </a:p>
        </p:txBody>
      </p:sp>
    </p:spTree>
    <p:extLst>
      <p:ext uri="{BB962C8B-B14F-4D97-AF65-F5344CB8AC3E}">
        <p14:creationId xmlns:p14="http://schemas.microsoft.com/office/powerpoint/2010/main" val="1291401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0A9BA9-8A1D-4A80-AD2A-1DC17926BBCE}"/>
              </a:ext>
            </a:extLst>
          </p:cNvPr>
          <p:cNvSpPr txBox="1"/>
          <p:nvPr/>
        </p:nvSpPr>
        <p:spPr>
          <a:xfrm>
            <a:off x="574850" y="1559062"/>
            <a:ext cx="10898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Praćenje i evaluacija učinka ekonomskih politika i mjera kroz prizmu provjere činjenica ključno je za donošenje informiranih odluka i osiguravanje učinkovitosti politika.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D3496-83D7-4846-BAA2-4024D3E96BBC}"/>
              </a:ext>
            </a:extLst>
          </p:cNvPr>
          <p:cNvSpPr txBox="1"/>
          <p:nvPr/>
        </p:nvSpPr>
        <p:spPr>
          <a:xfrm>
            <a:off x="574850" y="2479424"/>
            <a:ext cx="115082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Prvi korak je jasno definiranje ciljeva ekonomske politike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mjera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koje su implementirane. Primjerice, ciljevi mogu uključivati povećanje rasta BDP-a, smanjenje nezaposlenosti, kontrolu inflacije ili poboljšanje vanjske bilance.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Odabir relevantnih ekonomskih pokazatelja koji će se koristiti za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mjerenje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učinka politika. To mogu biti BDP, stopa nezaposlenosti, inflacija, izvoz i uvoz robe i usluga, fiskalni deficit i druge relevantne varijable.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rikupljanje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podataka iz pouzdanih izvora kao što su nacionalni statistički uredi, međunarodne organizacije poput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Svjetske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banke, Međunarodnog monetarnog fonda (MMF) ili posebno prikupljeni podaci iz istraživanja.</a:t>
            </a:r>
          </a:p>
        </p:txBody>
      </p:sp>
    </p:spTree>
    <p:extLst>
      <p:ext uri="{BB962C8B-B14F-4D97-AF65-F5344CB8AC3E}">
        <p14:creationId xmlns:p14="http://schemas.microsoft.com/office/powerpoint/2010/main" val="961811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A363C1-A88E-4F17-AEE1-56ABC10A9734}"/>
              </a:ext>
            </a:extLst>
          </p:cNvPr>
          <p:cNvSpPr txBox="1"/>
          <p:nvPr/>
        </p:nvSpPr>
        <p:spPr>
          <a:xfrm>
            <a:off x="474591" y="1773249"/>
            <a:ext cx="111398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Analiziranje prikupljenih podataka kako bi se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procjenio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stvarni učinak implementiranih politika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mjera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usporedbi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postavljenim ciljevima. To uključuje izračunavanje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promjena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relevantnim ekonomskim pokazateljima i interpretaciju rezultata.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rovjera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točnosti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podataka i interpretacija rezultata kroz upotrebu više izvora informacija i metoda analize.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više neovisnih izvora podataka kao što su različite statistike ili istraživanja može pomoći u potvrđivanju rezultata.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valuacija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utjecaja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koliko su politike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mjere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doprinijele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postizanju ciljeva te identifikacija mogućih faktora koji su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utjecali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uspjeh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neuspjeh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politika.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Komunikacija rezultata evaluacije ekonomskih politika ključna je za informiranje javnosti, donositelja politika i drugih zainteresiranih strana. Jasno izvještavanje o učincima politika može pomoći u donošenju daljnjih odluka i prilagodbama strategija.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598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D356D8-740C-4D08-ABDE-2A5DA45A3D74}"/>
              </a:ext>
            </a:extLst>
          </p:cNvPr>
          <p:cNvSpPr txBox="1"/>
          <p:nvPr/>
        </p:nvSpPr>
        <p:spPr>
          <a:xfrm>
            <a:off x="810505" y="2136339"/>
            <a:ext cx="100622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Provjeravanje činjenica osigurava da se politike i mjere evaluiraju na temelju objektivnih i točnih podataka, umjesto na temelju pretpostavki ili subjektivnih procjena.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je ključno za osiguravanje transparentnosti, povjerenja i učinkovitosti u procesu donošenja politika.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Kombinacija različitih izvora podataka i metodologija provjere činjenica pomaže u smanjenju potencijalnih pogrešaka i pristranosti u evaluaciji učinka ekonomskih politika.</a:t>
            </a:r>
          </a:p>
        </p:txBody>
      </p:sp>
    </p:spTree>
    <p:extLst>
      <p:ext uri="{BB962C8B-B14F-4D97-AF65-F5344CB8AC3E}">
        <p14:creationId xmlns:p14="http://schemas.microsoft.com/office/powerpoint/2010/main" val="29705196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51E655-1620-4EB0-94C9-0AE3E2E4AA6C}"/>
              </a:ext>
            </a:extLst>
          </p:cNvPr>
          <p:cNvSpPr txBox="1"/>
          <p:nvPr/>
        </p:nvSpPr>
        <p:spPr>
          <a:xfrm>
            <a:off x="810505" y="1890845"/>
            <a:ext cx="10407056" cy="290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Najčešće priznate svrhe evaluacije jesu: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Planiranje/isplativost – osigurati postojanje opravdanja za politiku odnosno program te efikasno raspoređivanje resursa;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Odgovornost – prikazati do koje je mjere program postigao svoje ciljeve, koliko je kvalitetno iskoristio svoje resurse i koji je njegov utjecaj;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Provedba – poboljšati rezultate programa i učinkovitosti načina na koji su dostavljeni i vođeni;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Institucionalno jačanje – poboljšati i razviti kapacitete među sudionicima u programu i njihovim mrežama i institucijama.</a:t>
            </a:r>
          </a:p>
        </p:txBody>
      </p:sp>
    </p:spTree>
    <p:extLst>
      <p:ext uri="{BB962C8B-B14F-4D97-AF65-F5344CB8AC3E}">
        <p14:creationId xmlns:p14="http://schemas.microsoft.com/office/powerpoint/2010/main" val="6942024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CD3212-B010-437E-AC60-3CEF056D39FD}"/>
              </a:ext>
            </a:extLst>
          </p:cNvPr>
          <p:cNvSpPr txBox="1"/>
          <p:nvPr/>
        </p:nvSpPr>
        <p:spPr>
          <a:xfrm>
            <a:off x="693683" y="1638125"/>
            <a:ext cx="10288223" cy="294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Alati i resursi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Vladini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Nacionalne statističke agencije, ministarstva financija, centralne banke.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Međunarodne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World Bank Data, IMF Data, OECD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Akademske baze podataka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Google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JSTOR.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Nezavisni </a:t>
            </a: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tankovi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Brookings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RAND Corporation, Peterson Institute for International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Medijski izvori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BBC, Reuters,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Economist.</a:t>
            </a:r>
          </a:p>
        </p:txBody>
      </p:sp>
    </p:spTree>
    <p:extLst>
      <p:ext uri="{BB962C8B-B14F-4D97-AF65-F5344CB8AC3E}">
        <p14:creationId xmlns:p14="http://schemas.microsoft.com/office/powerpoint/2010/main" val="2606257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159735-C8C7-4A9E-911E-16C73B130367}"/>
              </a:ext>
            </a:extLst>
          </p:cNvPr>
          <p:cNvSpPr txBox="1"/>
          <p:nvPr/>
        </p:nvSpPr>
        <p:spPr>
          <a:xfrm>
            <a:off x="340707" y="1200307"/>
            <a:ext cx="11075867" cy="399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Primjeri evaluacije ekonomskih politika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"Porezna reforma smanjila je nezaposlenost za 2%."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 o nezaposlenosti prije i poslije porezne reforme iz državne statističke agencije.</a:t>
            </a: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podacima iz međunarodnih izvora (npr. OECD).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podataka iz različitih izvora.</a:t>
            </a: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povijesnih trendova nezaposlenosti.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kako je nezaposlenost mjerena i kako su porezne promjene implementirane.</a:t>
            </a:r>
          </a:p>
        </p:txBody>
      </p:sp>
    </p:spTree>
    <p:extLst>
      <p:ext uri="{BB962C8B-B14F-4D97-AF65-F5344CB8AC3E}">
        <p14:creationId xmlns:p14="http://schemas.microsoft.com/office/powerpoint/2010/main" val="3725368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E1E9BF-3C04-492D-86F6-C3D024E41CA1}"/>
              </a:ext>
            </a:extLst>
          </p:cNvPr>
          <p:cNvSpPr txBox="1"/>
          <p:nvPr/>
        </p:nvSpPr>
        <p:spPr>
          <a:xfrm>
            <a:off x="410916" y="1392866"/>
            <a:ext cx="10570990" cy="235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šireg ekonomskog okruženja, uključujući globalne ekonomske trendove.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podaci potvrđuju smanjenje nezaposlenosti, ocjena je "točno".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postoje odstupanja, ocjena može biti "djelomično točno" ili "netočno".</a:t>
            </a:r>
          </a:p>
        </p:txBody>
      </p:sp>
    </p:spTree>
    <p:extLst>
      <p:ext uri="{BB962C8B-B14F-4D97-AF65-F5344CB8AC3E}">
        <p14:creationId xmlns:p14="http://schemas.microsoft.com/office/powerpoint/2010/main" val="426708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DCFFE8-8C9D-45D5-B439-7A131F360C82}"/>
              </a:ext>
            </a:extLst>
          </p:cNvPr>
          <p:cNvSpPr txBox="1"/>
          <p:nvPr/>
        </p:nvSpPr>
        <p:spPr>
          <a:xfrm>
            <a:off x="518292" y="2205393"/>
            <a:ext cx="11317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financijskih izvještaja</a:t>
            </a:r>
          </a:p>
          <a:p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Računovodstven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tandardi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Provjera usklađenosti s međunarodnim računovodstvenim standardima (IFRS, GAAP).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bilanci i izvještaja o dobiti i gubitku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Analiziranje bilance, izvještaja o dobiti i gubitku te novčanih tokova kako bi se utvrdila točnost prikazanih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Forenzička računovodstvena analiza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 slučajevima sumnje na prijevaru, koristi se detaljna forenzička analiza.</a:t>
            </a:r>
          </a:p>
        </p:txBody>
      </p:sp>
    </p:spTree>
    <p:extLst>
      <p:ext uri="{BB962C8B-B14F-4D97-AF65-F5344CB8AC3E}">
        <p14:creationId xmlns:p14="http://schemas.microsoft.com/office/powerpoint/2010/main" val="16221089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170CE4-27B0-4DE4-A39B-8CF75E59ACDB}"/>
              </a:ext>
            </a:extLst>
          </p:cNvPr>
          <p:cNvSpPr txBox="1"/>
          <p:nvPr/>
        </p:nvSpPr>
        <p:spPr>
          <a:xfrm>
            <a:off x="346066" y="1437533"/>
            <a:ext cx="11210058" cy="386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Monetarna politika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Izjava</a:t>
            </a: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"Smanjenje kamatnih stopa povećalo je investicije za 5%."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podataka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 o investicijama prije i poslije promjene kamatnih stopa iz centralne banke.</a:t>
            </a: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podacima iz međunarodnih izvora (npr. Svjetska banka).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Križna provjera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podataka iz različitih izvora.</a:t>
            </a: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povijesnih trendova investicija.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metodologije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kako su investicije mjerene i kako su kamatne stope promijenjene.</a:t>
            </a:r>
          </a:p>
        </p:txBody>
      </p:sp>
    </p:spTree>
    <p:extLst>
      <p:ext uri="{BB962C8B-B14F-4D97-AF65-F5344CB8AC3E}">
        <p14:creationId xmlns:p14="http://schemas.microsoft.com/office/powerpoint/2010/main" val="22452143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6A1B2B-5E81-4B38-A7D7-765B183966DB}"/>
              </a:ext>
            </a:extLst>
          </p:cNvPr>
          <p:cNvSpPr txBox="1"/>
          <p:nvPr/>
        </p:nvSpPr>
        <p:spPr>
          <a:xfrm>
            <a:off x="484478" y="1658205"/>
            <a:ext cx="10887509" cy="2354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Kontekstualizacija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Analiza šireg ekonomskog okruženja, uključujući globalne ekonomske trendove.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hr-H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podaci potvrđuju povećanje investicija, ocjena je "točno".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postoje odstupanja, ocjena može biti "djelomično točno" ili "netočno".</a:t>
            </a:r>
          </a:p>
        </p:txBody>
      </p:sp>
    </p:spTree>
    <p:extLst>
      <p:ext uri="{BB962C8B-B14F-4D97-AF65-F5344CB8AC3E}">
        <p14:creationId xmlns:p14="http://schemas.microsoft.com/office/powerpoint/2010/main" val="1300132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C1DC3-4AF9-4121-9263-1B3191D56758}"/>
              </a:ext>
            </a:extLst>
          </p:cNvPr>
          <p:cNvSpPr txBox="1"/>
          <p:nvPr/>
        </p:nvSpPr>
        <p:spPr>
          <a:xfrm>
            <a:off x="851380" y="2203151"/>
            <a:ext cx="10020209" cy="2451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Praćenje i evaluacija učinka ekonomskih politika zahtijeva temeljit i sustavan pristup kako bi se osigurala točnost i vjerodostojnost.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Korištenjem pouzdanih izvora, križnom provjerom podataka i stavljanjem politika u kontekst, možemo doći do točnih i objektivnih zaključaka.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 imate konkretnu politiku ili mjeru koju želite evaluirati, slobodno navedite detalje za dalju analizu.</a:t>
            </a:r>
          </a:p>
        </p:txBody>
      </p:sp>
    </p:spTree>
    <p:extLst>
      <p:ext uri="{BB962C8B-B14F-4D97-AF65-F5344CB8AC3E}">
        <p14:creationId xmlns:p14="http://schemas.microsoft.com/office/powerpoint/2010/main" val="2472177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5802B5-B02F-4BB1-8C04-C592E4F19DB3}"/>
              </a:ext>
            </a:extLst>
          </p:cNvPr>
          <p:cNvSpPr txBox="1"/>
          <p:nvPr/>
        </p:nvSpPr>
        <p:spPr>
          <a:xfrm>
            <a:off x="213744" y="1460026"/>
            <a:ext cx="11107398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2000"/>
              </a:spcBef>
              <a:spcAft>
                <a:spcPts val="200"/>
              </a:spcAft>
            </a:pPr>
            <a:r>
              <a:rPr lang="hr-HR" sz="2400" b="1" kern="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 U FINANCIJSKIM IZVJEŠĆIMA</a:t>
            </a:r>
            <a:endParaRPr lang="hr-H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800"/>
              </a:spcBef>
            </a:pPr>
            <a:r>
              <a:rPr lang="hr-HR" sz="24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točnosti financijskih izvještaja tvrtki, institucija i organizacija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205C9-AE38-4EEF-9A6F-7D883D3DC3F2}"/>
              </a:ext>
            </a:extLst>
          </p:cNvPr>
          <p:cNvSpPr txBox="1"/>
          <p:nvPr/>
        </p:nvSpPr>
        <p:spPr>
          <a:xfrm>
            <a:off x="292571" y="2910868"/>
            <a:ext cx="10949743" cy="1922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točnosti financijskih izvještaja tvrtki, institucija i organizacija je ključni postupak za osiguravanje transparentnosti, vjerodostojnosti i poštivanja računovodstvenih standarda.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 proces uključuje detaljan pregled financijskih podataka kako bi se utvrdila njihova točnost i usklađenost s relevantnim zakonima i propisima.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ovom poglavlju ćemo opisati korake i metode koji se koriste u provjeri točnosti financijskih izvještaja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726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90EC91-8118-4247-B5F9-61C33651C8BC}"/>
              </a:ext>
            </a:extLst>
          </p:cNvPr>
          <p:cNvSpPr txBox="1"/>
          <p:nvPr/>
        </p:nvSpPr>
        <p:spPr>
          <a:xfrm>
            <a:off x="497523" y="1584228"/>
            <a:ext cx="10823619" cy="339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Prikupljanje i priprema podataka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Godišnji izvještaji: Sadrže sveobuhvatne informacije o financijskom stanju, rezultatima poslovanja i novčanom tijeku.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Kvartalni izvještaji: Pružaju periodične podatke koji omogućuju praćenje financijskog učinka tijekom godine.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Bilance: Prikazuju financijsko stanje tvrtke na određeni datum, uključujući imovinu, obveze i kapital.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Izvještaji o dobiti i gubitku: Pružaju pregled prihoda, rashoda i neto dobiti ili gubitka.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Izvještaji o novčanom tijeku: Pokazuju tok novca iz operativnih, investicijskih i financijskih aktivnosti.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Napomene uz financijske izvještaje: Pružaju dodatne informacije i objašnjenja o financijskim podacima.</a:t>
            </a:r>
          </a:p>
        </p:txBody>
      </p:sp>
    </p:spTree>
    <p:extLst>
      <p:ext uri="{BB962C8B-B14F-4D97-AF65-F5344CB8AC3E}">
        <p14:creationId xmlns:p14="http://schemas.microsoft.com/office/powerpoint/2010/main" val="29778705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108DAE-6481-4742-8839-D237218066E6}"/>
              </a:ext>
            </a:extLst>
          </p:cNvPr>
          <p:cNvSpPr txBox="1"/>
          <p:nvPr/>
        </p:nvSpPr>
        <p:spPr>
          <a:xfrm>
            <a:off x="387478" y="1759154"/>
            <a:ext cx="10594428" cy="236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Metodologija: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prethodnim periodima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Analiza podataka iz više razdoblja kako bi se uočili trendovi i anomalije.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Provjera dosljednosti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da li su podaci dosljedni između različitih izvještaja (npr. bilanca i izvještaj o dobiti i gubitku).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Usporedba s industrijskim prosjecima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Usporedba financijskih pokazatelja s industrijskim standardima kako bi se utvrdila relativna pozicija tvrtke.</a:t>
            </a:r>
          </a:p>
        </p:txBody>
      </p:sp>
    </p:spTree>
    <p:extLst>
      <p:ext uri="{BB962C8B-B14F-4D97-AF65-F5344CB8AC3E}">
        <p14:creationId xmlns:p14="http://schemas.microsoft.com/office/powerpoint/2010/main" val="8479702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BAAFDB-CABE-4C17-9C8C-F7D43F1F6116}"/>
              </a:ext>
            </a:extLst>
          </p:cNvPr>
          <p:cNvSpPr txBox="1"/>
          <p:nvPr/>
        </p:nvSpPr>
        <p:spPr>
          <a:xfrm>
            <a:off x="574850" y="2020794"/>
            <a:ext cx="8900226" cy="2179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Kvantitativni pokazatelji: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Likvidnost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Tekući omjer (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omjer (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Profitabilnost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Bruto marža, operativna marža, neto marža.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Efikasnost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Povrat na imovinu (ROA), povrat na kapital (ROE).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Zaduženost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Omjer duga i kapitala, omjer duga i imovine.</a:t>
            </a:r>
          </a:p>
        </p:txBody>
      </p:sp>
    </p:spTree>
    <p:extLst>
      <p:ext uri="{BB962C8B-B14F-4D97-AF65-F5344CB8AC3E}">
        <p14:creationId xmlns:p14="http://schemas.microsoft.com/office/powerpoint/2010/main" val="22432116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3364FD-0D07-4AD5-A8F9-A3C8B6B1DD91}"/>
              </a:ext>
            </a:extLst>
          </p:cNvPr>
          <p:cNvSpPr txBox="1"/>
          <p:nvPr/>
        </p:nvSpPr>
        <p:spPr>
          <a:xfrm>
            <a:off x="402930" y="1774815"/>
            <a:ext cx="10918212" cy="294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Kvalitativni pokazatelji: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 upravljanja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Procjena učinkovitosti menadžmenta kroz analizu strateških odluka.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Struktura kapitala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Analiza omjera duga i kapitala i dugoročne financijske stabilnosti.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Usuglašenost sa standardima: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GAAP i IFRS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Osiguravanje da financijski izvještaji prate Opće prihvaćene računovodstvene principe (GAAP) ili Međunarodne standarde financijskog izvještavanja (IFRS).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Revizorski izvještaji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Pregled izvještaja nezavisnih revizora koji potvrđuju točnost financijskih izvještaja.</a:t>
            </a:r>
          </a:p>
        </p:txBody>
      </p:sp>
    </p:spTree>
    <p:extLst>
      <p:ext uri="{BB962C8B-B14F-4D97-AF65-F5344CB8AC3E}">
        <p14:creationId xmlns:p14="http://schemas.microsoft.com/office/powerpoint/2010/main" val="10548667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065CA2-90CC-413E-89A9-54A34B34D0BB}"/>
              </a:ext>
            </a:extLst>
          </p:cNvPr>
          <p:cNvSpPr txBox="1"/>
          <p:nvPr/>
        </p:nvSpPr>
        <p:spPr>
          <a:xfrm>
            <a:off x="379004" y="1330936"/>
            <a:ext cx="10602902" cy="390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Specifične provjere: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Procjene i rezerve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procjena vrijednosti imovine, rezervi za gubitke i drugih procjena koje mogu značajno utjecati na financijske rezultate.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Transakcije sa povezanim stranama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Analiza transakcija s povezanim stranama kako bi se osigurala njihova transparentnost i fer vrijednost.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Ekonomski i industrijski kontekst: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Makroekonomski uvjeti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Uzimanje u obzir širih ekonomskih uvjeta koji mogu utjecati na poslovanje (npr. inflacija, kamatne stope).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Industrijski trendovi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Analiza specifičnih trendova u industriji koji mogu utjecati na financijske performanse tvrtke.</a:t>
            </a:r>
          </a:p>
        </p:txBody>
      </p:sp>
    </p:spTree>
    <p:extLst>
      <p:ext uri="{BB962C8B-B14F-4D97-AF65-F5344CB8AC3E}">
        <p14:creationId xmlns:p14="http://schemas.microsoft.com/office/powerpoint/2010/main" val="35100400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53C685-A726-4A01-B662-D4D4AD3F92D9}"/>
              </a:ext>
            </a:extLst>
          </p:cNvPr>
          <p:cNvSpPr txBox="1"/>
          <p:nvPr/>
        </p:nvSpPr>
        <p:spPr>
          <a:xfrm>
            <a:off x="457199" y="2308309"/>
            <a:ext cx="11020097" cy="16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Dodatne provjere: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Kultura korporativnog upravljanja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Procjena prakse korporativnog upravljanja i njihove usklađenosti s najboljim praksama.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Pravne i regulatorne provjere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Provjera usklađenosti s relevantnim zakonima i propisima.</a:t>
            </a:r>
          </a:p>
        </p:txBody>
      </p:sp>
    </p:spTree>
    <p:extLst>
      <p:ext uri="{BB962C8B-B14F-4D97-AF65-F5344CB8AC3E}">
        <p14:creationId xmlns:p14="http://schemas.microsoft.com/office/powerpoint/2010/main" val="351881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9330D4-8A6A-44E5-9E13-B0D3B9824DE9}"/>
              </a:ext>
            </a:extLst>
          </p:cNvPr>
          <p:cNvSpPr txBox="1"/>
          <p:nvPr/>
        </p:nvSpPr>
        <p:spPr>
          <a:xfrm>
            <a:off x="574849" y="1898310"/>
            <a:ext cx="108980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IFRS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Međunarodni standardi financijskog izvještavanja (IFRS) su skup računovodstvenih standarda razvijenih od strane Međunarodnog odbora za računovodstvene standarde (IASB).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IFRS standardi su namijenjeni za globalnu upotrebu i omogućuju konzistentne i transparentne financijske izvještaje.</a:t>
            </a: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GAAP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Općeprihvaćeni računovodstveni principi (GAAP) su standardi, pravila i postupci koje su uspostavili različiti nadzorni odbori kao što su Financial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(FASB) u SAD-u.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GAAP standardi su primarno korišteni u Sjedinjenim Američkim Državama.</a:t>
            </a:r>
          </a:p>
        </p:txBody>
      </p:sp>
    </p:spTree>
    <p:extLst>
      <p:ext uri="{BB962C8B-B14F-4D97-AF65-F5344CB8AC3E}">
        <p14:creationId xmlns:p14="http://schemas.microsoft.com/office/powerpoint/2010/main" val="908134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B8BFA2-B85C-47F2-AA6D-814346EB9CB6}"/>
              </a:ext>
            </a:extLst>
          </p:cNvPr>
          <p:cNvSpPr txBox="1"/>
          <p:nvPr/>
        </p:nvSpPr>
        <p:spPr>
          <a:xfrm>
            <a:off x="46787" y="1475495"/>
            <a:ext cx="11035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800"/>
              </a:spcBef>
            </a:pPr>
            <a:r>
              <a:rPr lang="hr-HR" sz="18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Edukacija o važnosti transparentnosti i objektivnosti u financijskom izvještavanju kroz primjere </a:t>
            </a:r>
            <a:r>
              <a:rPr lang="hr-HR" sz="1800" b="1" i="1" dirty="0" err="1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endParaRPr lang="hr-HR" sz="1800" b="1" i="1" dirty="0">
              <a:solidFill>
                <a:srgbClr val="2F549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EEFDD-B1D6-40C2-8565-C2FE781A9299}"/>
              </a:ext>
            </a:extLst>
          </p:cNvPr>
          <p:cNvSpPr txBox="1"/>
          <p:nvPr/>
        </p:nvSpPr>
        <p:spPr>
          <a:xfrm>
            <a:off x="434461" y="2265235"/>
            <a:ext cx="10886681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Financijsko izvještavanje je ključan element poslovanja svake tvrtke, institucije i organizacije. Transparentnost i objektivnost u financijskom izvještavanju su neophodni za osiguranje povjerenja među investitorima, kreditorima, zaposlenicima i javnošću. U ovom poglavlju razmatramo važnost transparentnosti i objektivnosti kroz primjere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financijskom izvještavanju.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Otvorenost i jasnost u pružanju informacija, omogućujući zainteresiranim stranama uvid u stvarno financijsko stanje tvrtke.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Objektivnost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Nepristranost i poštivanje računovodstvenih standarda i pravila prilikom izrade financijskih izvještaja.</a:t>
            </a:r>
          </a:p>
        </p:txBody>
      </p:sp>
    </p:spTree>
    <p:extLst>
      <p:ext uri="{BB962C8B-B14F-4D97-AF65-F5344CB8AC3E}">
        <p14:creationId xmlns:p14="http://schemas.microsoft.com/office/powerpoint/2010/main" val="16116936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A75689-A7A0-47BD-8D43-9421B4A6F225}"/>
              </a:ext>
            </a:extLst>
          </p:cNvPr>
          <p:cNvSpPr txBox="1"/>
          <p:nvPr/>
        </p:nvSpPr>
        <p:spPr>
          <a:xfrm>
            <a:off x="574850" y="1766366"/>
            <a:ext cx="10713260" cy="236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Važnost: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Povjerenje investitora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Transparentni i objektivni izvještaji povećavaju povjerenje investitora i olakšavaju pristup kapitalu.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 menadžmenta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Osiguravaju da menadžment ima točne informacije za donošenje strateških odluka.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Regulatorna usklađenost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Usklađenost s pravnim i regulatornim zahtjevima smanjuje rizik od kazni i pravnih posljedica.</a:t>
            </a:r>
          </a:p>
        </p:txBody>
      </p:sp>
    </p:spTree>
    <p:extLst>
      <p:ext uri="{BB962C8B-B14F-4D97-AF65-F5344CB8AC3E}">
        <p14:creationId xmlns:p14="http://schemas.microsoft.com/office/powerpoint/2010/main" val="12272105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7E89EB-A226-49AB-ADA9-360F466021CB}"/>
              </a:ext>
            </a:extLst>
          </p:cNvPr>
          <p:cNvSpPr txBox="1"/>
          <p:nvPr/>
        </p:nvSpPr>
        <p:spPr>
          <a:xfrm>
            <a:off x="651729" y="1743728"/>
            <a:ext cx="10669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Edukacija o važnosti transparentnosti i objektivnosti u financijskom izvještavanju kroz primjere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može biti izuzetno korisna kako bi se javnosti i profesionalcima u financijskom sektoru objasnila važnost provjere činjenica.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AB90B7-3235-4E6C-B637-1AB334CB7ECA}"/>
              </a:ext>
            </a:extLst>
          </p:cNvPr>
          <p:cNvSpPr txBox="1"/>
          <p:nvPr/>
        </p:nvSpPr>
        <p:spPr>
          <a:xfrm>
            <a:off x="761293" y="2955250"/>
            <a:ext cx="106694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financijskom izvještavanju: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Provjeravanje prihoda i rashoda korporacija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Provjera tvrdnje o rastu prihoda ili smanjenju troškova u financijskim izvještajima tvrtke. Koristeći dostupne izvore poput financijskih izvještaja tvrtke, analitičkih alata ili informacija iz industrije, provjerava se jesu li izneseni financijski rezultati točni i u skladu s pravilima računovodstva.</a:t>
            </a:r>
          </a:p>
        </p:txBody>
      </p:sp>
    </p:spTree>
    <p:extLst>
      <p:ext uri="{BB962C8B-B14F-4D97-AF65-F5344CB8AC3E}">
        <p14:creationId xmlns:p14="http://schemas.microsoft.com/office/powerpoint/2010/main" val="40159307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2B5B03-4B19-4935-AC55-51A550008C5A}"/>
              </a:ext>
            </a:extLst>
          </p:cNvPr>
          <p:cNvSpPr txBox="1"/>
          <p:nvPr/>
        </p:nvSpPr>
        <p:spPr>
          <a:xfrm>
            <a:off x="365706" y="1810840"/>
            <a:ext cx="111866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tržišne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dionica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tvrdnje o tržišnoj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dionica neke tvrtke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usporedba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tržišne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fundamentalnim pokazateljima kao što su prihodi, dobit i neto imovina.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Korištenjem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financijskih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izvora poput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Terminala ili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Thomson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provjerava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točnost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tržišnih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podataka i analizira njihova usklađenost s ekonomskim osnovama.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Procjena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financijskih performansi državnih agencija ili javnih institucija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Analiza financijskih rezultata državnih agencija ili javnih institucija radi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transparentnosti u trošenju javnih sredstava.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Korištenjem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službenih izvješća i podataka dostupnih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putem državnih financijskih institucija,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provjerava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jesu li prikazani financijski rezultati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točni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kumimoji="0" lang="en-U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transparentni.</a:t>
            </a:r>
          </a:p>
        </p:txBody>
      </p:sp>
    </p:spTree>
    <p:extLst>
      <p:ext uri="{BB962C8B-B14F-4D97-AF65-F5344CB8AC3E}">
        <p14:creationId xmlns:p14="http://schemas.microsoft.com/office/powerpoint/2010/main" val="22508086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D5C7D6-21AE-44DA-8471-01042299CAD2}"/>
              </a:ext>
            </a:extLst>
          </p:cNvPr>
          <p:cNvSpPr txBox="1"/>
          <p:nvPr/>
        </p:nvSpPr>
        <p:spPr>
          <a:xfrm>
            <a:off x="904875" y="2551837"/>
            <a:ext cx="10315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Provjeravanje ekonomskih prognoza i projekcija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Primjer: Provjera točnosti ekonomskih prognoza i projekcija koje iznose financijske institucije ili analitičari. Korištenjem više izvora ekonomske analize i podataka, provjerava se jesu li projekcije utemeljene na realnim ekonomskim trendovima i činjenicama.</a:t>
            </a:r>
          </a:p>
        </p:txBody>
      </p:sp>
    </p:spTree>
    <p:extLst>
      <p:ext uri="{BB962C8B-B14F-4D97-AF65-F5344CB8AC3E}">
        <p14:creationId xmlns:p14="http://schemas.microsoft.com/office/powerpoint/2010/main" val="40105196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E1460E-CFA3-4DAB-92E7-723DBCF2210E}"/>
              </a:ext>
            </a:extLst>
          </p:cNvPr>
          <p:cNvSpPr txBox="1"/>
          <p:nvPr/>
        </p:nvSpPr>
        <p:spPr>
          <a:xfrm>
            <a:off x="780631" y="1812690"/>
            <a:ext cx="102012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Važnost transparentnosti i objektivnosti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Jačanje povjerenja javnosti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Transparentno i objektivno financijsko izvještavanje pomaže u izgradnji povjerenja javnosti, investitora i drugih dionika u integritet financijskih informacija.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manjenje rizika i nepravilnosti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Provjerom činjenica smanjuje se rizik od financijskih nepravilnosti, manipulacija ili pogrešnih interpretacija koje bi mogle negativno utjecati na tržište i investitore.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odrška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odlučivanju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Pouzdane informacije omogućuju donositeljima politika, investitorima i drugim interesnim skupinama da donose informirane odluke o investicijama, upravljanju rizicima i strategijama razvoja.</a:t>
            </a:r>
          </a:p>
        </p:txBody>
      </p:sp>
    </p:spTree>
    <p:extLst>
      <p:ext uri="{BB962C8B-B14F-4D97-AF65-F5344CB8AC3E}">
        <p14:creationId xmlns:p14="http://schemas.microsoft.com/office/powerpoint/2010/main" val="257749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6C9F14-9F0E-45BF-9105-922E5B74FDEF}"/>
              </a:ext>
            </a:extLst>
          </p:cNvPr>
          <p:cNvSpPr txBox="1"/>
          <p:nvPr/>
        </p:nvSpPr>
        <p:spPr>
          <a:xfrm>
            <a:off x="1200151" y="2045502"/>
            <a:ext cx="95488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 primjere poput provjere financijskih izvještaja tvrtki, analize tržišnih vrijednosti i provjere ekonomskih prognoza, može se demonstrirati važnost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financijskom izvještavanju.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Obrazovne aktivnosti koje koriste konkretne primjere omogućuju bolje razumijevanje zašto je transparentnost i objektivnost ključna za integritet financijskog sustava i njegovu dugoročnu održivost.</a:t>
            </a:r>
          </a:p>
        </p:txBody>
      </p:sp>
    </p:spTree>
    <p:extLst>
      <p:ext uri="{BB962C8B-B14F-4D97-AF65-F5344CB8AC3E}">
        <p14:creationId xmlns:p14="http://schemas.microsoft.com/office/powerpoint/2010/main" val="42904046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20D39D-E200-4FD1-AB3C-737747C16968}"/>
              </a:ext>
            </a:extLst>
          </p:cNvPr>
          <p:cNvSpPr txBox="1"/>
          <p:nvPr/>
        </p:nvSpPr>
        <p:spPr>
          <a:xfrm>
            <a:off x="583390" y="1379186"/>
            <a:ext cx="11033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dukacija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važnosti točnosti u financijskom izvještavanju može biti potpomognuta primjerima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ovih skandala.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D388FA-711B-4C43-845E-A2DF26C19D6D}"/>
              </a:ext>
            </a:extLst>
          </p:cNvPr>
          <p:cNvSpPr txBox="1"/>
          <p:nvPr/>
        </p:nvSpPr>
        <p:spPr>
          <a:xfrm>
            <a:off x="574850" y="2027737"/>
            <a:ext cx="108146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 (2001)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Enron, nekada moćni američki energetski konglomerat, kolabirao je 2001. godine nakon što je otkrivena masovna računovodstvena prijevara. Tvrtka je koristila kompleksne financijske transakcije i računovodstvene trikove kako bi skrivala dugove i prenapuhavala prihode.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hecking</a:t>
            </a:r>
            <a:r>
              <a:rPr lang="hr-H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ktivnosti</a:t>
            </a:r>
            <a:r>
              <a:rPr lang="hr-H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Istraživačko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ovinarstvo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Wall Street Journal i druge publikacije istraživale su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Enronove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financijske prakse i objavile dokaze o prijevari.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Forenzička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ačunovodstvena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straga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Nakon kolapsa, stručnjaci za forenzičko računovodstvo analizirali su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Enronove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financijske izvještaje kako bi otkrili metode manipulacije.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strage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SEC 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Securities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Exchange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pokrenula je istragu koja je dovela do otkrivanja opsega prijevare.</a:t>
            </a:r>
          </a:p>
        </p:txBody>
      </p:sp>
    </p:spTree>
    <p:extLst>
      <p:ext uri="{BB962C8B-B14F-4D97-AF65-F5344CB8AC3E}">
        <p14:creationId xmlns:p14="http://schemas.microsoft.com/office/powerpoint/2010/main" val="19412026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FC555A-2FA3-4F52-8172-B1FCDB0961E1}"/>
              </a:ext>
            </a:extLst>
          </p:cNvPr>
          <p:cNvSpPr txBox="1"/>
          <p:nvPr/>
        </p:nvSpPr>
        <p:spPr>
          <a:xfrm>
            <a:off x="685800" y="2413338"/>
            <a:ext cx="10713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Edukativne Lekcije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Uloga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ovinarstva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Mediji igraju ključnu ulogu u otkrivanju nepravilnosti.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Forenzičko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ačunovodstvo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Specijalizirane vještine su potrebne za otkrivanje složenih financijskih prijevara.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adzor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Važnost snažnih regulatornih tijela i transparentnog financijskog izvještavanja.</a:t>
            </a:r>
          </a:p>
        </p:txBody>
      </p:sp>
    </p:spTree>
    <p:extLst>
      <p:ext uri="{BB962C8B-B14F-4D97-AF65-F5344CB8AC3E}">
        <p14:creationId xmlns:p14="http://schemas.microsoft.com/office/powerpoint/2010/main" val="7470963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0CCC62-C6F5-4A7B-8D85-DF938440C59C}"/>
              </a:ext>
            </a:extLst>
          </p:cNvPr>
          <p:cNvSpPr txBox="1"/>
          <p:nvPr/>
        </p:nvSpPr>
        <p:spPr>
          <a:xfrm>
            <a:off x="574850" y="2690336"/>
            <a:ext cx="10961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Volkswagen (2015)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Volkswagen je 2015. godine uhvaćen u manipuliranju podacima o emisijama svojih vozila. Softver ugrađen u dizelske automobile prikazivao je lažno niske razine emisija tijekom testiranja.</a:t>
            </a:r>
          </a:p>
        </p:txBody>
      </p:sp>
    </p:spTree>
    <p:extLst>
      <p:ext uri="{BB962C8B-B14F-4D97-AF65-F5344CB8AC3E}">
        <p14:creationId xmlns:p14="http://schemas.microsoft.com/office/powerpoint/2010/main" val="397617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F9437E-D8EA-40A4-9F62-F32D95AC114A}"/>
              </a:ext>
            </a:extLst>
          </p:cNvPr>
          <p:cNvSpPr txBox="1"/>
          <p:nvPr/>
        </p:nvSpPr>
        <p:spPr>
          <a:xfrm>
            <a:off x="685799" y="1859340"/>
            <a:ext cx="105013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Svako poduzeće treba identificirati koji su standardi relevantni za njegovu industriju i specifične poslovne aktivnosti. To može uključivati specifične standarde za: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Prihode (npr. IFRS 15)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easing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(npr. IFRS 16)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ijske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instrumente (npr. IFRS 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movinu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obveze i kapital (različiti standardi)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trenutne prakse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Provedite temeljitu analizu postojećih računovodstvenih praksi u poduzeću kako biste identificirali područja koja nisu u skladu s IFRS ili GAAP standardima.</a:t>
            </a:r>
          </a:p>
        </p:txBody>
      </p:sp>
    </p:spTree>
    <p:extLst>
      <p:ext uri="{BB962C8B-B14F-4D97-AF65-F5344CB8AC3E}">
        <p14:creationId xmlns:p14="http://schemas.microsoft.com/office/powerpoint/2010/main" val="35707659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978588-1BF1-4F54-9D1A-5EBF31E87288}"/>
              </a:ext>
            </a:extLst>
          </p:cNvPr>
          <p:cNvSpPr txBox="1"/>
          <p:nvPr/>
        </p:nvSpPr>
        <p:spPr>
          <a:xfrm>
            <a:off x="429505" y="1578285"/>
            <a:ext cx="10695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 err="1"/>
              <a:t>Fact</a:t>
            </a:r>
            <a:r>
              <a:rPr lang="hr-HR" b="1" dirty="0"/>
              <a:t>-</a:t>
            </a:r>
            <a:r>
              <a:rPr lang="en-US" b="1" dirty="0"/>
              <a:t>c</a:t>
            </a:r>
            <a:r>
              <a:rPr lang="hr-HR" b="1" dirty="0" err="1"/>
              <a:t>hecking</a:t>
            </a:r>
            <a:r>
              <a:rPr lang="hr-HR" b="1" dirty="0"/>
              <a:t> </a:t>
            </a:r>
            <a:r>
              <a:rPr lang="en-US" b="1" dirty="0"/>
              <a:t>a</a:t>
            </a:r>
            <a:r>
              <a:rPr lang="hr-HR" b="1" dirty="0" err="1"/>
              <a:t>ktivnosti</a:t>
            </a:r>
            <a:r>
              <a:rPr lang="hr-HR" dirty="0"/>
              <a:t>:</a:t>
            </a:r>
          </a:p>
          <a:p>
            <a:r>
              <a:rPr lang="hr-HR" b="1" dirty="0"/>
              <a:t>Nezavisna </a:t>
            </a:r>
            <a:r>
              <a:rPr lang="en-US" b="1" dirty="0" err="1"/>
              <a:t>i</a:t>
            </a:r>
            <a:r>
              <a:rPr lang="hr-HR" b="1" dirty="0" err="1"/>
              <a:t>straživanja</a:t>
            </a:r>
            <a:r>
              <a:rPr lang="hr-HR" dirty="0"/>
              <a:t>: Istraživači na Sveučilištu Zapadna Virginia otkrili su nesklad između stvarnih i prijavljenih emisija.</a:t>
            </a:r>
          </a:p>
          <a:p>
            <a:r>
              <a:rPr lang="hr-HR" b="1" dirty="0"/>
              <a:t>Regulatorne </a:t>
            </a:r>
            <a:r>
              <a:rPr lang="en-US" b="1" dirty="0" err="1"/>
              <a:t>i</a:t>
            </a:r>
            <a:r>
              <a:rPr lang="hr-HR" b="1" dirty="0" err="1"/>
              <a:t>strage</a:t>
            </a:r>
            <a:r>
              <a:rPr lang="hr-HR" dirty="0"/>
              <a:t>: EPA (</a:t>
            </a:r>
            <a:r>
              <a:rPr lang="hr-HR" dirty="0" err="1"/>
              <a:t>Environmental</a:t>
            </a:r>
            <a:r>
              <a:rPr lang="hr-HR" dirty="0"/>
              <a:t> Protection </a:t>
            </a:r>
            <a:r>
              <a:rPr lang="hr-HR" dirty="0" err="1"/>
              <a:t>Agency</a:t>
            </a:r>
            <a:r>
              <a:rPr lang="hr-HR" dirty="0"/>
              <a:t>) pokrenula je istragu koja je potvrdila manipulacije.</a:t>
            </a:r>
          </a:p>
          <a:p>
            <a:r>
              <a:rPr lang="hr-HR" b="1" dirty="0"/>
              <a:t>Medijska </a:t>
            </a:r>
            <a:r>
              <a:rPr lang="en-US" b="1" dirty="0"/>
              <a:t>p</a:t>
            </a:r>
            <a:r>
              <a:rPr lang="hr-HR" b="1" dirty="0" err="1"/>
              <a:t>okrivenost</a:t>
            </a:r>
            <a:r>
              <a:rPr lang="hr-HR" dirty="0"/>
              <a:t>: Mediji su pratili i izvještavali o otkrićima i posljedicama za Volkswagen.</a:t>
            </a:r>
          </a:p>
          <a:p>
            <a:endParaRPr lang="en-US" b="1" dirty="0"/>
          </a:p>
          <a:p>
            <a:r>
              <a:rPr lang="hr-HR" b="1" dirty="0"/>
              <a:t>Edukativne </a:t>
            </a:r>
            <a:r>
              <a:rPr lang="en-US" b="1" dirty="0"/>
              <a:t>l</a:t>
            </a:r>
            <a:r>
              <a:rPr lang="hr-HR" b="1" dirty="0"/>
              <a:t>e</a:t>
            </a:r>
            <a:r>
              <a:rPr lang="en-US" b="1" dirty="0"/>
              <a:t>k</a:t>
            </a:r>
            <a:r>
              <a:rPr lang="hr-HR" b="1" dirty="0" err="1"/>
              <a:t>cije</a:t>
            </a:r>
            <a:r>
              <a:rPr lang="hr-HR" dirty="0"/>
              <a:t>:</a:t>
            </a:r>
          </a:p>
          <a:p>
            <a:r>
              <a:rPr lang="hr-HR" b="1" dirty="0"/>
              <a:t>Važnost </a:t>
            </a:r>
            <a:r>
              <a:rPr lang="en-US" b="1" dirty="0"/>
              <a:t>n</a:t>
            </a:r>
            <a:r>
              <a:rPr lang="hr-HR" b="1" dirty="0" err="1"/>
              <a:t>ezavisnih</a:t>
            </a:r>
            <a:r>
              <a:rPr lang="hr-HR" b="1" dirty="0"/>
              <a:t> </a:t>
            </a:r>
            <a:r>
              <a:rPr lang="en-US" b="1" dirty="0" err="1"/>
              <a:t>i</a:t>
            </a:r>
            <a:r>
              <a:rPr lang="hr-HR" b="1" dirty="0" err="1"/>
              <a:t>straživanja</a:t>
            </a:r>
            <a:r>
              <a:rPr lang="hr-HR" dirty="0"/>
              <a:t>: Akademske institucije mogu igrati ključnu ulogu u otkrivanju nepravilnosti.</a:t>
            </a:r>
          </a:p>
          <a:p>
            <a:r>
              <a:rPr lang="hr-HR" b="1" dirty="0"/>
              <a:t>Ekološki </a:t>
            </a:r>
            <a:r>
              <a:rPr lang="en-US" b="1" dirty="0"/>
              <a:t>n</a:t>
            </a:r>
            <a:r>
              <a:rPr lang="hr-HR" b="1" dirty="0" err="1"/>
              <a:t>adzor</a:t>
            </a:r>
            <a:r>
              <a:rPr lang="hr-HR" dirty="0"/>
              <a:t>: Ekološki standardi i njihovo provođenje ključni su za zaštitu okoliša.</a:t>
            </a:r>
          </a:p>
          <a:p>
            <a:r>
              <a:rPr lang="hr-HR" b="1" dirty="0"/>
              <a:t>Korporativna </a:t>
            </a:r>
            <a:r>
              <a:rPr lang="en-US" b="1" dirty="0"/>
              <a:t>o</a:t>
            </a:r>
            <a:r>
              <a:rPr lang="hr-HR" b="1" dirty="0" err="1"/>
              <a:t>dgovornost</a:t>
            </a:r>
            <a:r>
              <a:rPr lang="hr-HR" dirty="0"/>
              <a:t>: Potreba za odgovornim korporativnim upravljanjem i transparentnošću.</a:t>
            </a:r>
          </a:p>
        </p:txBody>
      </p:sp>
    </p:spTree>
    <p:extLst>
      <p:ext uri="{BB962C8B-B14F-4D97-AF65-F5344CB8AC3E}">
        <p14:creationId xmlns:p14="http://schemas.microsoft.com/office/powerpoint/2010/main" val="30410657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A4A812-9D0B-4E62-8C18-E824C4B1C971}"/>
              </a:ext>
            </a:extLst>
          </p:cNvPr>
          <p:cNvSpPr txBox="1"/>
          <p:nvPr/>
        </p:nvSpPr>
        <p:spPr>
          <a:xfrm>
            <a:off x="810505" y="1646986"/>
            <a:ext cx="10407056" cy="2665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Toshiba (2015)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Toshiba je 2015. godine priznala da je godinama napuhivala svoje profite kroz manipulaciju računovodstvenim praksama.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hecking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ktivnosti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 </a:t>
            </a:r>
            <a:r>
              <a:rPr 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straga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Toshiba je provela internu istragu koja je otkrila nepravilnosti.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Medijska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okrivenost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Mediji su detaljno izvještavali o skandalu, njegovim uzrocima i posljedicama.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Regulatorni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adzor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Japanske financijske vlasti provodile su istragu i izrekle kazne.</a:t>
            </a:r>
          </a:p>
        </p:txBody>
      </p:sp>
    </p:spTree>
    <p:extLst>
      <p:ext uri="{BB962C8B-B14F-4D97-AF65-F5344CB8AC3E}">
        <p14:creationId xmlns:p14="http://schemas.microsoft.com/office/powerpoint/2010/main" val="12228760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21852A-4010-4674-9C9C-B66639FF39EB}"/>
              </a:ext>
            </a:extLst>
          </p:cNvPr>
          <p:cNvSpPr txBox="1"/>
          <p:nvPr/>
        </p:nvSpPr>
        <p:spPr>
          <a:xfrm>
            <a:off x="942975" y="2198984"/>
            <a:ext cx="10038931" cy="1570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Edukativne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ekcije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Važnost snažnih internih kontrola i revizorskih procesa.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Medijska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Transparentno izvještavanje medija može pridonijeti otkrivanju nepravilnosti.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azne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Posljedice za tvrtke koje ne poštuju računovodstvene standarde.</a:t>
            </a:r>
          </a:p>
        </p:txBody>
      </p:sp>
    </p:spTree>
    <p:extLst>
      <p:ext uri="{BB962C8B-B14F-4D97-AF65-F5344CB8AC3E}">
        <p14:creationId xmlns:p14="http://schemas.microsoft.com/office/powerpoint/2010/main" val="291983841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7918B1-C7D1-4BCD-8B7C-9B05BDE1CF94}"/>
              </a:ext>
            </a:extLst>
          </p:cNvPr>
          <p:cNvSpPr txBox="1"/>
          <p:nvPr/>
        </p:nvSpPr>
        <p:spPr>
          <a:xfrm>
            <a:off x="574850" y="1266452"/>
            <a:ext cx="10806645" cy="3966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Alati za analizu i edukaciju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inancijskih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zvještaja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Kreiranje pivot tablica i grafikona za vizualizaciju financijskih podataka.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Prikazivanje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rendova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Grafikoni koji prikazuju promjene u profitima prije i nakon otkrivanja manipulacija.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Statistička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Koristi se za identifikaciju anomalija u financijskim izvještajima.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Regresijska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naliza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Procjena utjecaja skandala na financijske performanse tvrtke.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Forenzičko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ačunovodstvo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Napredna analiza podataka za otkrivanje složenih prijevara.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odeliranje</a:t>
            </a:r>
            <a:r>
              <a:rPr lang="hr-H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odataka</a:t>
            </a:r>
            <a: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Procjena dugoročnih utjecaja na financijske performanse i reputaciju tvrtke.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550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6A6DEC-4E42-46B2-9553-0ECC495A64F8}"/>
              </a:ext>
            </a:extLst>
          </p:cNvPr>
          <p:cNvSpPr txBox="1"/>
          <p:nvPr/>
        </p:nvSpPr>
        <p:spPr>
          <a:xfrm>
            <a:off x="810505" y="1940647"/>
            <a:ext cx="10129837" cy="258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Transparentnost i objektivnost u financijskom izvještavanju su od ključne važnosti za povjerenje i integritet poslovanja.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Primjeri poput Enrona, Volkswagena i Toshibe naglašavaju potrebu za rigoroznim nadzorom, etičkim poslovanjem i odgovornošću.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Kroz edukaciju, koristeći stvarne primjere </a:t>
            </a:r>
            <a:r>
              <a:rPr lang="hr-H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fact-checkinga</a:t>
            </a:r>
            <a:r>
              <a:rPr lang="hr-H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možemo osigurati da budući financijski profesionalci razumiju važnost transparentnosti i razviju vještine potrebne za otkrivanje i prevenciju prijevara.</a:t>
            </a:r>
          </a:p>
        </p:txBody>
      </p:sp>
    </p:spTree>
    <p:extLst>
      <p:ext uri="{BB962C8B-B14F-4D97-AF65-F5344CB8AC3E}">
        <p14:creationId xmlns:p14="http://schemas.microsoft.com/office/powerpoint/2010/main" val="37963966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67FA16-3007-442F-9A64-EFAFF2E3EE83}"/>
              </a:ext>
            </a:extLst>
          </p:cNvPr>
          <p:cNvSpPr txBox="1"/>
          <p:nvPr/>
        </p:nvSpPr>
        <p:spPr>
          <a:xfrm>
            <a:off x="278842" y="1231863"/>
            <a:ext cx="11042300" cy="3618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b="1" i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Primjer 1: Enron skandal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Enron, nekada jedna od najvećih američkih tvrtki, kolabirala je 2001. godine nakon otkrivanja masivnih računovodstvenih prijevara.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https://www.tportal.hr/biznis/clanak/10-najvecih-americkih-bankrota-20090414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Fact-checking</a:t>
            </a: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analiza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Lažno prikazivanje profita i skrivene obveze.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Korištenje složenih financijskih instrumenata i </a:t>
            </a:r>
            <a:r>
              <a:rPr lang="hr-H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offshore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entiteta za sakrivanje duga.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Otkrivanje prijevare dovelo je do bankrota tvrtke i pravnih posljedica za rukovodstvo.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Lekcija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Nedostatak transparentnosti u financijskom izvještavanju može imati katastrofalne posljedice.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Objektivnost</a:t>
            </a:r>
            <a:r>
              <a:rPr lang="hr-H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Manipulacija podacima i neobjektivnost mogu uništiti povjerenje investitora i drugih dionika.</a:t>
            </a:r>
          </a:p>
        </p:txBody>
      </p:sp>
    </p:spTree>
    <p:extLst>
      <p:ext uri="{BB962C8B-B14F-4D97-AF65-F5344CB8AC3E}">
        <p14:creationId xmlns:p14="http://schemas.microsoft.com/office/powerpoint/2010/main" val="2970771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D288AB-242F-4B21-BB16-56824CA1E488}"/>
              </a:ext>
            </a:extLst>
          </p:cNvPr>
          <p:cNvSpPr txBox="1"/>
          <p:nvPr/>
        </p:nvSpPr>
        <p:spPr>
          <a:xfrm>
            <a:off x="574850" y="1360446"/>
            <a:ext cx="10177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Skandal je imao dalekosežne posljedice za poslovni svijet, pravni sustav i regulaciju korporacija.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9952DC-4A01-4856-80ED-FD22C04DC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258" y="1861290"/>
            <a:ext cx="1116906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Otkrivanje </a:t>
            </a:r>
            <a:r>
              <a:rPr lang="en-U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sr-Latn-RS" altLang="sr-Latn-R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rijevare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koristio složene financijske transakcije i računovodstvene trikove kako bi skrivao dugove i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prenapuhavao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prihode.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Tvrtka je koristila posebne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svrhovne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subjekte (SPE) kako bi sakrila stvarne financijske obveze i stvorila iluziju financijske stabilnosti i rasta.</a:t>
            </a:r>
            <a:endParaRPr kumimoji="0" lang="en-U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Metode 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anipulacije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Mark-to-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arket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ačunovodstvo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koristio ovu metodu za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procjenu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svojih imovina po trenutnim tržišnim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vrijednostima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umjesto stvarnih prihoda. To je omogućilo tvrtki da prijavi potencijalne buduće profite kao stvarne trenutne prihode.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ff-balance-sheet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transakcije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koristio SPE-ove za prebacivanje dugova i gubitaka izvan svojih službenih bilanci, prikazujući lažno zdravu financijsku situaciju.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0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0EACAF0-5C2D-47FC-99BA-4051D94A6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" y="1596030"/>
            <a:ext cx="1126236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Posljedice</a:t>
            </a:r>
            <a:r>
              <a:rPr lang="sr-Latn-RS" altLang="sr-Latn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ankrot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Enron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proglasio bankrot 2. prosinca 2001., što je do tada bio najveći korporativni bankrot u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povijesti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SAD-a.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Gubitak radnih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mjesta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umirovljeničkih fonda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Tisuće zaposlenika izgubilo je posao, a mnogi su izgubili značajan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svojih umirovljeničkih ušteđevina.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Pravne </a:t>
            </a:r>
            <a:r>
              <a:rPr kumimoji="0" lang="en-U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osljedice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Nekoliko izvršnih direktora, uključujući izvršnog direktora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Kennetha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izvršnog direktora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Jeffreya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Skillinga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suočilo se s kaznenim prijavama i osudama za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prijevaru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druge zločine.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Regulatorne </a:t>
            </a:r>
            <a:r>
              <a:rPr lang="en-US" altLang="sr-Latn-R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romjene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sr-Latn-R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Sarbanes-Oxley</a:t>
            </a:r>
            <a:r>
              <a:rPr kumimoji="0" lang="sr-Latn-RS" altLang="sr-Latn-R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sr-Latn-R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Skandal je doveo do usvajanja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Sarbanes-Oxley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Zakona 2002. godine, koji je uveo strože regulacije za računovodstvo i korporativno upravljanje kako bi se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spriječile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slične </a:t>
            </a:r>
            <a:r>
              <a:rPr kumimoji="0" lang="sr-Latn-RS" altLang="sr-Latn-R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prijevare</a:t>
            </a:r>
            <a:r>
              <a:rPr kumimoji="0" lang="sr-Latn-R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 budućnosti.</a:t>
            </a:r>
          </a:p>
        </p:txBody>
      </p:sp>
    </p:spTree>
    <p:extLst>
      <p:ext uri="{BB962C8B-B14F-4D97-AF65-F5344CB8AC3E}">
        <p14:creationId xmlns:p14="http://schemas.microsoft.com/office/powerpoint/2010/main" val="208979475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444A19-6825-4A76-8112-8A195173A2B9}"/>
              </a:ext>
            </a:extLst>
          </p:cNvPr>
          <p:cNvSpPr txBox="1"/>
          <p:nvPr/>
        </p:nvSpPr>
        <p:spPr>
          <a:xfrm>
            <a:off x="574850" y="1582341"/>
            <a:ext cx="105808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</a:t>
            </a: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Evaluacija točnosti financijskih izjava tvrtki poput Enrona zahtijeva detaljnu analizu i korištenje naprednih alata.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 kako bi se to moglo provesti: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Korištenje Bloomberg, Reuters i 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Bloomberg Terminal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Pristup povijesnim financijskim podacima Enrona i analizama tržišta prije i nakon skandala.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Reuters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Eikon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Praćenje vijesti i analiza koje se odnose na pravne i financijske posljedice skandala.</a:t>
            </a:r>
          </a:p>
          <a:p>
            <a:pPr lvl="1"/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Yahoo 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Pregled osnovnih financijskih podataka i vijesti o Enronu.</a:t>
            </a:r>
          </a:p>
        </p:txBody>
      </p:sp>
    </p:spTree>
    <p:extLst>
      <p:ext uri="{BB962C8B-B14F-4D97-AF65-F5344CB8AC3E}">
        <p14:creationId xmlns:p14="http://schemas.microsoft.com/office/powerpoint/2010/main" val="7579764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1160235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Avenir Next LT Pro" panose="020B06040202020202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525585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76473"/>
            <a:ext cx="12192000" cy="81527"/>
          </a:xfrm>
          <a:prstGeom prst="rect">
            <a:avLst/>
          </a:prstGeom>
          <a:solidFill>
            <a:srgbClr val="354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05" y="5738408"/>
            <a:ext cx="2627604" cy="749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940" y="5774236"/>
            <a:ext cx="700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“Financira Europska unija – </a:t>
            </a:r>
            <a:r>
              <a:rPr lang="hr-HR" sz="1000" dirty="0" err="1"/>
              <a:t>NextGenerationEU</a:t>
            </a:r>
            <a:r>
              <a:rPr lang="hr-HR" sz="1000" dirty="0"/>
              <a:t>. Izneseni stavovi i mišljenja samo su autorova i ne odražavaju nužno službena stajališta Europske unije ili Europske komisije, kao ni stajališta Agencije za elektroničke medije ni Ministarstva kulture i medija. Europska unija i Europska komisija, kao ni Agencija za elektroničke medije ni Ministarstvo kulture i medija ne mogu se smatrati odgovornima za njih”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0" y="315260"/>
            <a:ext cx="2152075" cy="560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617" y="277298"/>
            <a:ext cx="2414901" cy="574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10" y="121553"/>
            <a:ext cx="877900" cy="914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9479" y="277298"/>
            <a:ext cx="2092427" cy="60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F2EE44-ED2C-4285-9E2A-2D130099497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3" b="32861"/>
          <a:stretch/>
        </p:blipFill>
        <p:spPr bwMode="auto">
          <a:xfrm>
            <a:off x="10559142" y="6031106"/>
            <a:ext cx="1524000" cy="526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89E009-D93C-4372-92F5-09CBA0D9F3DF}"/>
              </a:ext>
            </a:extLst>
          </p:cNvPr>
          <p:cNvSpPr txBox="1"/>
          <p:nvPr/>
        </p:nvSpPr>
        <p:spPr>
          <a:xfrm>
            <a:off x="930940" y="1713248"/>
            <a:ext cx="10209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omoću</a:t>
            </a:r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Excel, SPSS i 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Kreiranje pivot tablica i grafikona za vizualizaciju odstupanja između prijavljenih i stvarnih podataka.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SPSS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Statistička analiza podataka kako bi se identificirale anomalije i neobični obrasci u financijskim izvještajima.</a:t>
            </a:r>
          </a:p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Napredna analiza podataka i modeliranje kako bi se procijenila vjerodostojnost prijavljenih financijskih rezultata.</a:t>
            </a:r>
          </a:p>
        </p:txBody>
      </p:sp>
    </p:spTree>
    <p:extLst>
      <p:ext uri="{BB962C8B-B14F-4D97-AF65-F5344CB8AC3E}">
        <p14:creationId xmlns:p14="http://schemas.microsoft.com/office/powerpoint/2010/main" val="303447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13139</TotalTime>
  <Words>16419</Words>
  <Application>Microsoft Office PowerPoint</Application>
  <PresentationFormat>Widescreen</PresentationFormat>
  <Paragraphs>849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3" baseType="lpstr">
      <vt:lpstr>Symbol</vt:lpstr>
      <vt:lpstr>Calibri</vt:lpstr>
      <vt:lpstr>Wingdings</vt:lpstr>
      <vt:lpstr>Avenir Next LT Pro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Bojana Boric</cp:lastModifiedBy>
  <cp:revision>2534</cp:revision>
  <dcterms:created xsi:type="dcterms:W3CDTF">2019-06-03T03:08:53Z</dcterms:created>
  <dcterms:modified xsi:type="dcterms:W3CDTF">2024-07-15T08:06:54Z</dcterms:modified>
</cp:coreProperties>
</file>